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42.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1.xml" ContentType="application/vnd.openxmlformats-officedocument.presentationml.tags+xml"/>
  <Override PartName="/ppt/tags/tag2.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7.xml" ContentType="application/vnd.openxmlformats-officedocument.presentationml.tags+xml"/>
  <Override PartName="/ppt/tags/tag98.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ppt/tags/tag97.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9"/>
  </p:notesMasterIdLst>
  <p:sldIdLst>
    <p:sldId id="392" r:id="rId2"/>
    <p:sldId id="393" r:id="rId3"/>
    <p:sldId id="259" r:id="rId4"/>
    <p:sldId id="394" r:id="rId5"/>
    <p:sldId id="409" r:id="rId6"/>
    <p:sldId id="410" r:id="rId7"/>
    <p:sldId id="397" r:id="rId8"/>
  </p:sldIdLst>
  <p:sldSz cx="6858000" cy="9906000" type="A4"/>
  <p:notesSz cx="6858000" cy="9144000"/>
  <p:custDataLst>
    <p:tags r:id="rId10"/>
  </p:custDataLst>
  <p:defaultTextStyle>
    <a:defPPr>
      <a:defRPr lang="en-US"/>
    </a:defPPr>
    <a:lvl1pPr algn="l" rtl="0" fontAlgn="base">
      <a:spcBef>
        <a:spcPct val="0"/>
      </a:spcBef>
      <a:spcAft>
        <a:spcPct val="0"/>
      </a:spcAft>
      <a:defRPr sz="1915" kern="1200">
        <a:solidFill>
          <a:schemeClr val="tx1"/>
        </a:solidFill>
        <a:latin typeface="Arial" charset="0"/>
        <a:ea typeface="+mn-ea"/>
        <a:cs typeface="+mn-cs"/>
      </a:defRPr>
    </a:lvl1pPr>
    <a:lvl2pPr marL="547309" algn="l" rtl="0" fontAlgn="base">
      <a:spcBef>
        <a:spcPct val="0"/>
      </a:spcBef>
      <a:spcAft>
        <a:spcPct val="0"/>
      </a:spcAft>
      <a:defRPr sz="1915" kern="1200">
        <a:solidFill>
          <a:schemeClr val="tx1"/>
        </a:solidFill>
        <a:latin typeface="Arial" charset="0"/>
        <a:ea typeface="+mn-ea"/>
        <a:cs typeface="+mn-cs"/>
      </a:defRPr>
    </a:lvl2pPr>
    <a:lvl3pPr marL="1094617" algn="l" rtl="0" fontAlgn="base">
      <a:spcBef>
        <a:spcPct val="0"/>
      </a:spcBef>
      <a:spcAft>
        <a:spcPct val="0"/>
      </a:spcAft>
      <a:defRPr sz="1915" kern="1200">
        <a:solidFill>
          <a:schemeClr val="tx1"/>
        </a:solidFill>
        <a:latin typeface="Arial" charset="0"/>
        <a:ea typeface="+mn-ea"/>
        <a:cs typeface="+mn-cs"/>
      </a:defRPr>
    </a:lvl3pPr>
    <a:lvl4pPr marL="1641925" algn="l" rtl="0" fontAlgn="base">
      <a:spcBef>
        <a:spcPct val="0"/>
      </a:spcBef>
      <a:spcAft>
        <a:spcPct val="0"/>
      </a:spcAft>
      <a:defRPr sz="1915" kern="1200">
        <a:solidFill>
          <a:schemeClr val="tx1"/>
        </a:solidFill>
        <a:latin typeface="Arial" charset="0"/>
        <a:ea typeface="+mn-ea"/>
        <a:cs typeface="+mn-cs"/>
      </a:defRPr>
    </a:lvl4pPr>
    <a:lvl5pPr marL="2189236" algn="l" rtl="0" fontAlgn="base">
      <a:spcBef>
        <a:spcPct val="0"/>
      </a:spcBef>
      <a:spcAft>
        <a:spcPct val="0"/>
      </a:spcAft>
      <a:defRPr sz="1915" kern="1200">
        <a:solidFill>
          <a:schemeClr val="tx1"/>
        </a:solidFill>
        <a:latin typeface="Arial" charset="0"/>
        <a:ea typeface="+mn-ea"/>
        <a:cs typeface="+mn-cs"/>
      </a:defRPr>
    </a:lvl5pPr>
    <a:lvl6pPr marL="2736544" algn="l" defTabSz="1094617" rtl="0" eaLnBrk="1" latinLnBrk="0" hangingPunct="1">
      <a:defRPr sz="1915" kern="1200">
        <a:solidFill>
          <a:schemeClr val="tx1"/>
        </a:solidFill>
        <a:latin typeface="Arial" charset="0"/>
        <a:ea typeface="+mn-ea"/>
        <a:cs typeface="+mn-cs"/>
      </a:defRPr>
    </a:lvl6pPr>
    <a:lvl7pPr marL="3283852" algn="l" defTabSz="1094617" rtl="0" eaLnBrk="1" latinLnBrk="0" hangingPunct="1">
      <a:defRPr sz="1915" kern="1200">
        <a:solidFill>
          <a:schemeClr val="tx1"/>
        </a:solidFill>
        <a:latin typeface="Arial" charset="0"/>
        <a:ea typeface="+mn-ea"/>
        <a:cs typeface="+mn-cs"/>
      </a:defRPr>
    </a:lvl7pPr>
    <a:lvl8pPr marL="3831160" algn="l" defTabSz="1094617" rtl="0" eaLnBrk="1" latinLnBrk="0" hangingPunct="1">
      <a:defRPr sz="1915" kern="1200">
        <a:solidFill>
          <a:schemeClr val="tx1"/>
        </a:solidFill>
        <a:latin typeface="Arial" charset="0"/>
        <a:ea typeface="+mn-ea"/>
        <a:cs typeface="+mn-cs"/>
      </a:defRPr>
    </a:lvl8pPr>
    <a:lvl9pPr marL="4378469" algn="l" defTabSz="1094617" rtl="0" eaLnBrk="1" latinLnBrk="0" hangingPunct="1">
      <a:defRPr sz="1915"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pos="4088" userDrawn="1">
          <p15:clr>
            <a:srgbClr val="A4A3A4"/>
          </p15:clr>
        </p15:guide>
        <p15:guide id="2" orient="horz" pos="37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757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8" autoAdjust="0"/>
    <p:restoredTop sz="96220" autoAdjust="0"/>
  </p:normalViewPr>
  <p:slideViewPr>
    <p:cSldViewPr snapToGrid="0">
      <p:cViewPr varScale="1">
        <p:scale>
          <a:sx n="51" d="100"/>
          <a:sy n="51" d="100"/>
        </p:scale>
        <p:origin x="2598" y="78"/>
      </p:cViewPr>
      <p:guideLst>
        <p:guide pos="4088"/>
        <p:guide orient="horz" pos="376"/>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19"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a:defRPr sz="1200"/>
            </a:lvl1pPr>
          </a:lstStyle>
          <a:p>
            <a:endParaRPr lang="de-DE"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0414BC-B518-4C90-9384-47F91EA5F36D}" type="datetimeFigureOut">
              <a:rPr lang="de-DE" smtClean="0"/>
              <a:t>14.02.2023</a:t>
            </a:fld>
            <a:endParaRPr lang="de-DE" dirty="0"/>
          </a:p>
        </p:txBody>
      </p:sp>
      <p:sp>
        <p:nvSpPr>
          <p:cNvPr id="4" name="Slide Image Placeholder 3"/>
          <p:cNvSpPr>
            <a:spLocks noGrp="1" noRot="1" noChangeAspect="1"/>
          </p:cNvSpPr>
          <p:nvPr>
            <p:ph type="sldImg" idx="2"/>
          </p:nvPr>
        </p:nvSpPr>
        <p:spPr>
          <a:xfrm>
            <a:off x="2362200" y="1143000"/>
            <a:ext cx="21336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Edit Master text styles</a:t>
            </a:r>
          </a:p>
          <a:p>
            <a:pPr lvl="1"/>
            <a:r>
              <a:rPr lang="de-DE"/>
              <a:t>Second level</a:t>
            </a:r>
          </a:p>
          <a:p>
            <a:pPr lvl="2"/>
            <a:r>
              <a:rPr lang="de-DE"/>
              <a:t>Third level</a:t>
            </a:r>
          </a:p>
          <a:p>
            <a:pPr lvl="3"/>
            <a:r>
              <a:rPr lang="de-DE"/>
              <a:t>Fourth level</a:t>
            </a:r>
          </a:p>
          <a:p>
            <a:pPr lvl="4"/>
            <a:r>
              <a:rPr lang="de-DE"/>
              <a:t>Fifth level</a:t>
            </a:r>
            <a:endParaRPr lang="de-DE"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a:defRPr sz="1200"/>
            </a:lvl1pPr>
          </a:lstStyle>
          <a:p>
            <a:endParaRPr lang="de-DE"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587CC7-1ACD-452F-B60E-F3BC192C5C65}" type="slidenum">
              <a:rPr lang="de-DE" smtClean="0"/>
              <a:t>‹Nr.›</a:t>
            </a:fld>
            <a:endParaRPr lang="de-DE" dirty="0"/>
          </a:p>
        </p:txBody>
      </p:sp>
    </p:spTree>
    <p:extLst>
      <p:ext uri="{BB962C8B-B14F-4D97-AF65-F5344CB8AC3E}">
        <p14:creationId xmlns:p14="http://schemas.microsoft.com/office/powerpoint/2010/main" val="284599381"/>
      </p:ext>
    </p:extLst>
  </p:cSld>
  <p:clrMap bg1="lt1" tx1="dk1" bg2="lt2" tx2="dk2" accent1="accent1" accent2="accent2" accent3="accent3" accent4="accent4" accent5="accent5" accent6="accent6" hlink="hlink" folHlink="folHlink"/>
  <p:notesStyle>
    <a:lvl1pPr marL="0" algn="l" defTabSz="804649" rtl="0" eaLnBrk="1" latinLnBrk="0" hangingPunct="1">
      <a:defRPr sz="1056" kern="1200">
        <a:solidFill>
          <a:schemeClr val="tx1"/>
        </a:solidFill>
        <a:latin typeface="+mn-lt"/>
        <a:ea typeface="+mn-ea"/>
        <a:cs typeface="+mn-cs"/>
      </a:defRPr>
    </a:lvl1pPr>
    <a:lvl2pPr marL="402325" algn="l" defTabSz="804649" rtl="0" eaLnBrk="1" latinLnBrk="0" hangingPunct="1">
      <a:defRPr sz="1056" kern="1200">
        <a:solidFill>
          <a:schemeClr val="tx1"/>
        </a:solidFill>
        <a:latin typeface="+mn-lt"/>
        <a:ea typeface="+mn-ea"/>
        <a:cs typeface="+mn-cs"/>
      </a:defRPr>
    </a:lvl2pPr>
    <a:lvl3pPr marL="804649" algn="l" defTabSz="804649" rtl="0" eaLnBrk="1" latinLnBrk="0" hangingPunct="1">
      <a:defRPr sz="1056" kern="1200">
        <a:solidFill>
          <a:schemeClr val="tx1"/>
        </a:solidFill>
        <a:latin typeface="+mn-lt"/>
        <a:ea typeface="+mn-ea"/>
        <a:cs typeface="+mn-cs"/>
      </a:defRPr>
    </a:lvl3pPr>
    <a:lvl4pPr marL="1206974" algn="l" defTabSz="804649" rtl="0" eaLnBrk="1" latinLnBrk="0" hangingPunct="1">
      <a:defRPr sz="1056" kern="1200">
        <a:solidFill>
          <a:schemeClr val="tx1"/>
        </a:solidFill>
        <a:latin typeface="+mn-lt"/>
        <a:ea typeface="+mn-ea"/>
        <a:cs typeface="+mn-cs"/>
      </a:defRPr>
    </a:lvl4pPr>
    <a:lvl5pPr marL="1609298" algn="l" defTabSz="804649" rtl="0" eaLnBrk="1" latinLnBrk="0" hangingPunct="1">
      <a:defRPr sz="1056" kern="1200">
        <a:solidFill>
          <a:schemeClr val="tx1"/>
        </a:solidFill>
        <a:latin typeface="+mn-lt"/>
        <a:ea typeface="+mn-ea"/>
        <a:cs typeface="+mn-cs"/>
      </a:defRPr>
    </a:lvl5pPr>
    <a:lvl6pPr marL="2011623" algn="l" defTabSz="804649" rtl="0" eaLnBrk="1" latinLnBrk="0" hangingPunct="1">
      <a:defRPr sz="1056" kern="1200">
        <a:solidFill>
          <a:schemeClr val="tx1"/>
        </a:solidFill>
        <a:latin typeface="+mn-lt"/>
        <a:ea typeface="+mn-ea"/>
        <a:cs typeface="+mn-cs"/>
      </a:defRPr>
    </a:lvl6pPr>
    <a:lvl7pPr marL="2413947" algn="l" defTabSz="804649" rtl="0" eaLnBrk="1" latinLnBrk="0" hangingPunct="1">
      <a:defRPr sz="1056" kern="1200">
        <a:solidFill>
          <a:schemeClr val="tx1"/>
        </a:solidFill>
        <a:latin typeface="+mn-lt"/>
        <a:ea typeface="+mn-ea"/>
        <a:cs typeface="+mn-cs"/>
      </a:defRPr>
    </a:lvl7pPr>
    <a:lvl8pPr marL="2816272" algn="l" defTabSz="804649" rtl="0" eaLnBrk="1" latinLnBrk="0" hangingPunct="1">
      <a:defRPr sz="1056" kern="1200">
        <a:solidFill>
          <a:schemeClr val="tx1"/>
        </a:solidFill>
        <a:latin typeface="+mn-lt"/>
        <a:ea typeface="+mn-ea"/>
        <a:cs typeface="+mn-cs"/>
      </a:defRPr>
    </a:lvl8pPr>
    <a:lvl9pPr marL="3218597" algn="l" defTabSz="804649" rtl="0" eaLnBrk="1" latinLnBrk="0" hangingPunct="1">
      <a:defRPr sz="105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85587CC7-1ACD-452F-B60E-F3BC192C5C65}" type="slidenum">
              <a:rPr lang="de-DE" smtClean="0"/>
              <a:t>1</a:t>
            </a:fld>
            <a:endParaRPr lang="de-DE" dirty="0"/>
          </a:p>
        </p:txBody>
      </p:sp>
    </p:spTree>
    <p:extLst>
      <p:ext uri="{BB962C8B-B14F-4D97-AF65-F5344CB8AC3E}">
        <p14:creationId xmlns:p14="http://schemas.microsoft.com/office/powerpoint/2010/main" val="3242027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85587CC7-1ACD-452F-B60E-F3BC192C5C65}" type="slidenum">
              <a:rPr lang="de-DE" smtClean="0"/>
              <a:t>2</a:t>
            </a:fld>
            <a:endParaRPr lang="de-DE" dirty="0"/>
          </a:p>
        </p:txBody>
      </p:sp>
    </p:spTree>
    <p:extLst>
      <p:ext uri="{BB962C8B-B14F-4D97-AF65-F5344CB8AC3E}">
        <p14:creationId xmlns:p14="http://schemas.microsoft.com/office/powerpoint/2010/main" val="2687012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85587CC7-1ACD-452F-B60E-F3BC192C5C65}" type="slidenum">
              <a:rPr lang="de-DE" smtClean="0"/>
              <a:t>3</a:t>
            </a:fld>
            <a:endParaRPr lang="de-DE" dirty="0"/>
          </a:p>
        </p:txBody>
      </p:sp>
    </p:spTree>
    <p:extLst>
      <p:ext uri="{BB962C8B-B14F-4D97-AF65-F5344CB8AC3E}">
        <p14:creationId xmlns:p14="http://schemas.microsoft.com/office/powerpoint/2010/main" val="1309756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85587CC7-1ACD-452F-B60E-F3BC192C5C65}" type="slidenum">
              <a:rPr lang="de-DE" smtClean="0"/>
              <a:t>4</a:t>
            </a:fld>
            <a:endParaRPr lang="de-DE" dirty="0"/>
          </a:p>
        </p:txBody>
      </p:sp>
    </p:spTree>
    <p:extLst>
      <p:ext uri="{BB962C8B-B14F-4D97-AF65-F5344CB8AC3E}">
        <p14:creationId xmlns:p14="http://schemas.microsoft.com/office/powerpoint/2010/main" val="3440634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85587CC7-1ACD-452F-B60E-F3BC192C5C65}" type="slidenum">
              <a:rPr lang="de-DE" smtClean="0"/>
              <a:t>5</a:t>
            </a:fld>
            <a:endParaRPr lang="de-DE" dirty="0"/>
          </a:p>
        </p:txBody>
      </p:sp>
    </p:spTree>
    <p:extLst>
      <p:ext uri="{BB962C8B-B14F-4D97-AF65-F5344CB8AC3E}">
        <p14:creationId xmlns:p14="http://schemas.microsoft.com/office/powerpoint/2010/main" val="3242027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85587CC7-1ACD-452F-B60E-F3BC192C5C65}" type="slidenum">
              <a:rPr lang="de-DE" smtClean="0"/>
              <a:t>6</a:t>
            </a:fld>
            <a:endParaRPr lang="de-DE" dirty="0"/>
          </a:p>
        </p:txBody>
      </p:sp>
    </p:spTree>
    <p:extLst>
      <p:ext uri="{BB962C8B-B14F-4D97-AF65-F5344CB8AC3E}">
        <p14:creationId xmlns:p14="http://schemas.microsoft.com/office/powerpoint/2010/main" val="2687012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85587CC7-1ACD-452F-B60E-F3BC192C5C65}" type="slidenum">
              <a:rPr lang="de-DE" smtClean="0"/>
              <a:t>7</a:t>
            </a:fld>
            <a:endParaRPr lang="de-DE" dirty="0"/>
          </a:p>
        </p:txBody>
      </p:sp>
    </p:spTree>
    <p:extLst>
      <p:ext uri="{BB962C8B-B14F-4D97-AF65-F5344CB8AC3E}">
        <p14:creationId xmlns:p14="http://schemas.microsoft.com/office/powerpoint/2010/main" val="13097568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2.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image" Target="../media/image2.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589156564"/>
              </p:ext>
            </p:extLst>
          </p:nvPr>
        </p:nvGraphicFramePr>
        <p:xfrm>
          <a:off x="1194" y="2298"/>
          <a:ext cx="1191" cy="2292"/>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194" y="2298"/>
                        <a:ext cx="1191" cy="2292"/>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564B864-224F-4DDF-859A-56598DB459EC}"/>
              </a:ext>
            </a:extLst>
          </p:cNvPr>
          <p:cNvSpPr/>
          <p:nvPr userDrawn="1">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5585" b="0" i="0" baseline="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9" name="Document type" hidden="1"/>
          <p:cNvSpPr txBox="1">
            <a:spLocks noChangeArrowheads="1"/>
          </p:cNvSpPr>
          <p:nvPr/>
        </p:nvSpPr>
        <p:spPr bwMode="gray">
          <a:xfrm>
            <a:off x="731585" y="7900743"/>
            <a:ext cx="3709135" cy="355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2311" baseline="0" noProof="0" dirty="0">
                <a:latin typeface="+mn-lt"/>
              </a:rPr>
              <a:t>Dokument</a:t>
            </a:r>
          </a:p>
        </p:txBody>
      </p:sp>
      <p:sp>
        <p:nvSpPr>
          <p:cNvPr id="10" name="Date" hidden="1"/>
          <p:cNvSpPr txBox="1">
            <a:spLocks noChangeArrowheads="1"/>
          </p:cNvSpPr>
          <p:nvPr/>
        </p:nvSpPr>
        <p:spPr bwMode="gray">
          <a:xfrm>
            <a:off x="731585" y="8333563"/>
            <a:ext cx="3709135" cy="355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eaLnBrk="0" fontAlgn="base" hangingPunct="0">
              <a:spcBef>
                <a:spcPct val="0"/>
              </a:spcBef>
              <a:spcAft>
                <a:spcPct val="0"/>
              </a:spcAft>
              <a:defRPr sz="1600">
                <a:solidFill>
                  <a:schemeClr val="tx1"/>
                </a:solidFill>
                <a:latin typeface="Arial" charset="0"/>
              </a:defRPr>
            </a:lvl6pPr>
            <a:lvl7pPr marL="2971800" indent="-228600" eaLnBrk="0" fontAlgn="base" hangingPunct="0">
              <a:spcBef>
                <a:spcPct val="0"/>
              </a:spcBef>
              <a:spcAft>
                <a:spcPct val="0"/>
              </a:spcAft>
              <a:defRPr sz="1600">
                <a:solidFill>
                  <a:schemeClr val="tx1"/>
                </a:solidFill>
                <a:latin typeface="Arial" charset="0"/>
              </a:defRPr>
            </a:lvl7pPr>
            <a:lvl8pPr marL="3429000" indent="-228600" eaLnBrk="0" fontAlgn="base" hangingPunct="0">
              <a:spcBef>
                <a:spcPct val="0"/>
              </a:spcBef>
              <a:spcAft>
                <a:spcPct val="0"/>
              </a:spcAft>
              <a:defRPr sz="1600">
                <a:solidFill>
                  <a:schemeClr val="tx1"/>
                </a:solidFill>
                <a:latin typeface="Arial" charset="0"/>
              </a:defRPr>
            </a:lvl8pPr>
            <a:lvl9pPr marL="3886200" indent="-228600" eaLnBrk="0" fontAlgn="base" hangingPunct="0">
              <a:spcBef>
                <a:spcPct val="0"/>
              </a:spcBef>
              <a:spcAft>
                <a:spcPct val="0"/>
              </a:spcAft>
              <a:defRPr sz="1600">
                <a:solidFill>
                  <a:schemeClr val="tx1"/>
                </a:solidFill>
                <a:latin typeface="Arial" charset="0"/>
              </a:defRPr>
            </a:lvl9pPr>
          </a:lstStyle>
          <a:p>
            <a:pPr eaLnBrk="1" hangingPunct="1">
              <a:defRPr/>
            </a:pPr>
            <a:r>
              <a:rPr lang="de-DE" sz="2311" baseline="0" noProof="0" dirty="0">
                <a:latin typeface="+mn-lt"/>
              </a:rPr>
              <a:t>Ort, Datum</a:t>
            </a:r>
          </a:p>
        </p:txBody>
      </p:sp>
      <p:sp>
        <p:nvSpPr>
          <p:cNvPr id="13314" name="Rectangle 1026"/>
          <p:cNvSpPr>
            <a:spLocks noGrp="1" noChangeArrowheads="1"/>
          </p:cNvSpPr>
          <p:nvPr>
            <p:ph type="ctrTitle"/>
          </p:nvPr>
        </p:nvSpPr>
        <p:spPr bwMode="gray">
          <a:xfrm>
            <a:off x="731585" y="3976448"/>
            <a:ext cx="3709135" cy="2578398"/>
          </a:xfrm>
          <a:prstGeom prst="rect">
            <a:avLst/>
          </a:prstGeom>
        </p:spPr>
        <p:txBody>
          <a:bodyPr wrap="square">
            <a:spAutoFit/>
          </a:bodyPr>
          <a:lstStyle>
            <a:lvl1pPr>
              <a:defRPr sz="5585" b="0" baseline="0">
                <a:latin typeface="+mj-lt"/>
                <a:ea typeface="+mj-ea"/>
              </a:defRPr>
            </a:lvl1pPr>
          </a:lstStyle>
          <a:p>
            <a:pPr lvl="0"/>
            <a:r>
              <a:rPr lang="de-DE" noProof="0"/>
              <a:t>Click to edit Master title style</a:t>
            </a:r>
            <a:endParaRPr lang="de-DE" noProof="0" dirty="0"/>
          </a:p>
        </p:txBody>
      </p:sp>
      <p:sp>
        <p:nvSpPr>
          <p:cNvPr id="13315" name="Rectangle 1027"/>
          <p:cNvSpPr>
            <a:spLocks noGrp="1" noChangeArrowheads="1"/>
          </p:cNvSpPr>
          <p:nvPr>
            <p:ph type="subTitle" idx="1"/>
          </p:nvPr>
        </p:nvSpPr>
        <p:spPr bwMode="gray">
          <a:xfrm>
            <a:off x="731585" y="6694350"/>
            <a:ext cx="3709135" cy="1067087"/>
          </a:xfrm>
          <a:prstGeom prst="rect">
            <a:avLst/>
          </a:prstGeom>
        </p:spPr>
        <p:txBody>
          <a:bodyPr wrap="square">
            <a:spAutoFit/>
          </a:bodyPr>
          <a:lstStyle>
            <a:lvl1pPr>
              <a:defRPr sz="3467" baseline="0">
                <a:latin typeface="+mn-lt"/>
                <a:ea typeface="+mj-ea"/>
              </a:defRPr>
            </a:lvl1pPr>
          </a:lstStyle>
          <a:p>
            <a:pPr lvl="0"/>
            <a:r>
              <a:rPr lang="de-DE" noProof="0"/>
              <a:t>Click to edit Master subtitle style</a:t>
            </a:r>
            <a:endParaRPr lang="de-DE" noProof="0" dirty="0"/>
          </a:p>
        </p:txBody>
      </p:sp>
    </p:spTree>
    <p:extLst>
      <p:ext uri="{BB962C8B-B14F-4D97-AF65-F5344CB8AC3E}">
        <p14:creationId xmlns:p14="http://schemas.microsoft.com/office/powerpoint/2010/main" val="1503563628"/>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825806029"/>
              </p:ext>
            </p:extLst>
          </p:nvPr>
        </p:nvGraphicFramePr>
        <p:xfrm>
          <a:off x="1194" y="2298"/>
          <a:ext cx="1191" cy="2292"/>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194" y="2298"/>
                        <a:ext cx="1191" cy="2292"/>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7EA2A09-948A-44FE-97DD-0D74129B9897}"/>
              </a:ext>
            </a:extLst>
          </p:cNvPr>
          <p:cNvSpPr/>
          <p:nvPr userDrawn="1">
            <p:custDataLst>
              <p:tags r:id="rId2"/>
            </p:custDataLst>
          </p:nvPr>
        </p:nvSpPr>
        <p:spPr>
          <a:xfrm>
            <a:off x="0" y="0"/>
            <a:ext cx="211667" cy="171979"/>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100000"/>
              </a:lnSpc>
              <a:spcBef>
                <a:spcPct val="0"/>
              </a:spcBef>
              <a:spcAft>
                <a:spcPct val="0"/>
              </a:spcAft>
            </a:pPr>
            <a:endParaRPr lang="de-DE" sz="4622" b="0" i="0" baseline="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5" name="Title Placeholder 2">
            <a:extLst>
              <a:ext uri="{FF2B5EF4-FFF2-40B4-BE49-F238E27FC236}">
                <a16:creationId xmlns:a16="http://schemas.microsoft.com/office/drawing/2014/main" id="{FFAB708A-F6AD-45E6-A489-D852CFC13AB1}"/>
              </a:ext>
            </a:extLst>
          </p:cNvPr>
          <p:cNvSpPr>
            <a:spLocks noGrp="1" noChangeArrowheads="1"/>
          </p:cNvSpPr>
          <p:nvPr>
            <p:ph type="title"/>
          </p:nvPr>
        </p:nvSpPr>
        <p:spPr bwMode="gray">
          <a:xfrm>
            <a:off x="365522" y="550400"/>
            <a:ext cx="6246415" cy="142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862174" algn="l"/>
              </a:tabLst>
              <a:defRPr>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2187101905"/>
      </p:ext>
    </p:extLst>
  </p:cSld>
  <p:clrMapOvr>
    <a:masterClrMapping/>
  </p:clrMapOvr>
  <p:extLst>
    <p:ext uri="{DCECCB84-F9BA-43D5-87BE-67443E8EF086}">
      <p15:sldGuideLst xmlns:p15="http://schemas.microsoft.com/office/powerpoint/2012/main">
        <p15:guide id="1"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Agenda">
    <p:bg bwMode="invGray">
      <p:bgPr>
        <a:solidFill>
          <a:srgbClr val="337299"/>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3568656480"/>
              </p:ext>
            </p:extLst>
          </p:nvPr>
        </p:nvGraphicFramePr>
        <p:xfrm>
          <a:off x="1194" y="2298"/>
          <a:ext cx="1191" cy="2292"/>
        </p:xfrm>
        <a:graphic>
          <a:graphicData uri="http://schemas.openxmlformats.org/presentationml/2006/ole">
            <mc:AlternateContent xmlns:mc="http://schemas.openxmlformats.org/markup-compatibility/2006">
              <mc:Choice xmlns:v="urn:schemas-microsoft-com:vml" Requires="v">
                <p:oleObj name="think-cell Slide" r:id="rId4" imgW="493" imgH="493" progId="TCLayout.ActiveDocument.1">
                  <p:embed/>
                </p:oleObj>
              </mc:Choice>
              <mc:Fallback>
                <p:oleObj name="think-cell Slide" r:id="rId4" imgW="493" imgH="493" progId="TCLayout.ActiveDocument.1">
                  <p:embed/>
                  <p:pic>
                    <p:nvPicPr>
                      <p:cNvPr id="2" name="Object 1" hidden="1"/>
                      <p:cNvPicPr/>
                      <p:nvPr/>
                    </p:nvPicPr>
                    <p:blipFill>
                      <a:blip r:embed="rId5"/>
                      <a:stretch>
                        <a:fillRect/>
                      </a:stretch>
                    </p:blipFill>
                    <p:spPr>
                      <a:xfrm>
                        <a:off x="1194" y="2298"/>
                        <a:ext cx="1191" cy="2292"/>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895291DC-4991-43A3-BABC-2BFFEC42C2BD}"/>
              </a:ext>
            </a:extLst>
          </p:cNvPr>
          <p:cNvSpPr/>
          <p:nvPr userDrawn="1">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eaLnBrk="1">
              <a:lnSpc>
                <a:spcPct val="100000"/>
              </a:lnSpc>
              <a:spcBef>
                <a:spcPct val="0"/>
              </a:spcBef>
              <a:spcAft>
                <a:spcPct val="0"/>
              </a:spcAft>
            </a:pPr>
            <a:endParaRPr lang="de-DE" sz="4622" b="0" i="0" baseline="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5" name="Title Placeholder 2">
            <a:extLst>
              <a:ext uri="{FF2B5EF4-FFF2-40B4-BE49-F238E27FC236}">
                <a16:creationId xmlns:a16="http://schemas.microsoft.com/office/drawing/2014/main" id="{C1C7924A-A778-43FB-A0EC-775FDC193748}"/>
              </a:ext>
            </a:extLst>
          </p:cNvPr>
          <p:cNvSpPr>
            <a:spLocks noGrp="1" noChangeArrowheads="1"/>
          </p:cNvSpPr>
          <p:nvPr>
            <p:ph type="title"/>
          </p:nvPr>
        </p:nvSpPr>
        <p:spPr bwMode="gray">
          <a:xfrm>
            <a:off x="365522" y="550400"/>
            <a:ext cx="6246415" cy="142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eaLnBrk="1">
              <a:tabLst>
                <a:tab pos="862174" algn="l"/>
              </a:tabLst>
              <a:defRPr>
                <a:solidFill>
                  <a:schemeClr val="bg1"/>
                </a:solidFill>
                <a:ea typeface="+mj-ea"/>
              </a:defRPr>
            </a:lvl1pPr>
          </a:lstStyle>
          <a:p>
            <a:pPr lvl="0"/>
            <a:r>
              <a:rPr lang="de-DE" noProof="0"/>
              <a:t>Click to edit Master title style</a:t>
            </a:r>
            <a:endParaRPr lang="de-DE" noProof="0" dirty="0"/>
          </a:p>
        </p:txBody>
      </p:sp>
    </p:spTree>
    <p:extLst>
      <p:ext uri="{BB962C8B-B14F-4D97-AF65-F5344CB8AC3E}">
        <p14:creationId xmlns:p14="http://schemas.microsoft.com/office/powerpoint/2010/main" val="414800772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tags" Target="../tags/tag10.xml"/><Relationship Id="rId18" Type="http://schemas.openxmlformats.org/officeDocument/2006/relationships/tags" Target="../tags/tag15.xml"/><Relationship Id="rId26" Type="http://schemas.openxmlformats.org/officeDocument/2006/relationships/tags" Target="../tags/tag23.xml"/><Relationship Id="rId21" Type="http://schemas.openxmlformats.org/officeDocument/2006/relationships/tags" Target="../tags/tag18.xml"/><Relationship Id="rId34" Type="http://schemas.openxmlformats.org/officeDocument/2006/relationships/tags" Target="../tags/tag31.xml"/><Relationship Id="rId7" Type="http://schemas.openxmlformats.org/officeDocument/2006/relationships/tags" Target="../tags/tag4.xml"/><Relationship Id="rId12" Type="http://schemas.openxmlformats.org/officeDocument/2006/relationships/tags" Target="../tags/tag9.xml"/><Relationship Id="rId17" Type="http://schemas.openxmlformats.org/officeDocument/2006/relationships/tags" Target="../tags/tag14.xml"/><Relationship Id="rId25" Type="http://schemas.openxmlformats.org/officeDocument/2006/relationships/tags" Target="../tags/tag22.xml"/><Relationship Id="rId33" Type="http://schemas.openxmlformats.org/officeDocument/2006/relationships/tags" Target="../tags/tag30.xml"/><Relationship Id="rId2" Type="http://schemas.openxmlformats.org/officeDocument/2006/relationships/slideLayout" Target="../slideLayouts/slideLayout2.xml"/><Relationship Id="rId16" Type="http://schemas.openxmlformats.org/officeDocument/2006/relationships/tags" Target="../tags/tag13.xml"/><Relationship Id="rId20" Type="http://schemas.openxmlformats.org/officeDocument/2006/relationships/tags" Target="../tags/tag17.xml"/><Relationship Id="rId29" Type="http://schemas.openxmlformats.org/officeDocument/2006/relationships/tags" Target="../tags/tag26.xml"/><Relationship Id="rId1" Type="http://schemas.openxmlformats.org/officeDocument/2006/relationships/slideLayout" Target="../slideLayouts/slideLayout1.xml"/><Relationship Id="rId6" Type="http://schemas.openxmlformats.org/officeDocument/2006/relationships/tags" Target="../tags/tag3.xml"/><Relationship Id="rId11" Type="http://schemas.openxmlformats.org/officeDocument/2006/relationships/tags" Target="../tags/tag8.xml"/><Relationship Id="rId24" Type="http://schemas.openxmlformats.org/officeDocument/2006/relationships/tags" Target="../tags/tag21.xml"/><Relationship Id="rId32" Type="http://schemas.openxmlformats.org/officeDocument/2006/relationships/tags" Target="../tags/tag29.xml"/><Relationship Id="rId37" Type="http://schemas.openxmlformats.org/officeDocument/2006/relationships/image" Target="../media/image1.emf"/><Relationship Id="rId5" Type="http://schemas.openxmlformats.org/officeDocument/2006/relationships/tags" Target="../tags/tag2.xml"/><Relationship Id="rId15" Type="http://schemas.openxmlformats.org/officeDocument/2006/relationships/tags" Target="../tags/tag12.xml"/><Relationship Id="rId23" Type="http://schemas.openxmlformats.org/officeDocument/2006/relationships/tags" Target="../tags/tag20.xml"/><Relationship Id="rId28" Type="http://schemas.openxmlformats.org/officeDocument/2006/relationships/tags" Target="../tags/tag25.xml"/><Relationship Id="rId36" Type="http://schemas.openxmlformats.org/officeDocument/2006/relationships/oleObject" Target="../embeddings/oleObject1.bin"/><Relationship Id="rId10" Type="http://schemas.openxmlformats.org/officeDocument/2006/relationships/tags" Target="../tags/tag7.xml"/><Relationship Id="rId19" Type="http://schemas.openxmlformats.org/officeDocument/2006/relationships/tags" Target="../tags/tag16.xml"/><Relationship Id="rId31" Type="http://schemas.openxmlformats.org/officeDocument/2006/relationships/tags" Target="../tags/tag28.xml"/><Relationship Id="rId4" Type="http://schemas.openxmlformats.org/officeDocument/2006/relationships/theme" Target="../theme/theme1.xml"/><Relationship Id="rId9" Type="http://schemas.openxmlformats.org/officeDocument/2006/relationships/tags" Target="../tags/tag6.xml"/><Relationship Id="rId14" Type="http://schemas.openxmlformats.org/officeDocument/2006/relationships/tags" Target="../tags/tag11.xml"/><Relationship Id="rId22" Type="http://schemas.openxmlformats.org/officeDocument/2006/relationships/tags" Target="../tags/tag19.xml"/><Relationship Id="rId27" Type="http://schemas.openxmlformats.org/officeDocument/2006/relationships/tags" Target="../tags/tag24.xml"/><Relationship Id="rId30" Type="http://schemas.openxmlformats.org/officeDocument/2006/relationships/tags" Target="../tags/tag27.xml"/><Relationship Id="rId35" Type="http://schemas.openxmlformats.org/officeDocument/2006/relationships/tags" Target="../tags/tag32.xml"/><Relationship Id="rId8" Type="http://schemas.openxmlformats.org/officeDocument/2006/relationships/tags" Target="../tags/tag5.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p:cNvGraphicFramePr>
          <p:nvPr>
            <p:custDataLst>
              <p:tags r:id="rId5"/>
            </p:custDataLst>
            <p:extLst>
              <p:ext uri="{D42A27DB-BD31-4B8C-83A1-F6EECF244321}">
                <p14:modId xmlns:p14="http://schemas.microsoft.com/office/powerpoint/2010/main" val="1009011290"/>
              </p:ext>
            </p:extLst>
          </p:nvPr>
        </p:nvGraphicFramePr>
        <p:xfrm>
          <a:off x="0" y="6"/>
          <a:ext cx="121488" cy="233963"/>
        </p:xfrm>
        <a:graphic>
          <a:graphicData uri="http://schemas.openxmlformats.org/presentationml/2006/ole">
            <mc:AlternateContent xmlns:mc="http://schemas.openxmlformats.org/markup-compatibility/2006">
              <mc:Choice xmlns:v="urn:schemas-microsoft-com:vml" Requires="v">
                <p:oleObj name="think-cell Slide" r:id="rId36" imgW="270" imgH="270" progId="TCLayout.ActiveDocument.1">
                  <p:embed/>
                </p:oleObj>
              </mc:Choice>
              <mc:Fallback>
                <p:oleObj name="think-cell Slide" r:id="rId36" imgW="270" imgH="270" progId="TCLayout.ActiveDocument.1">
                  <p:embed/>
                  <p:pic>
                    <p:nvPicPr>
                      <p:cNvPr id="2" name="Object 1" hidden="1"/>
                      <p:cNvPicPr/>
                      <p:nvPr/>
                    </p:nvPicPr>
                    <p:blipFill>
                      <a:blip r:embed="rId37"/>
                      <a:stretch>
                        <a:fillRect/>
                      </a:stretch>
                    </p:blipFill>
                    <p:spPr>
                      <a:xfrm>
                        <a:off x="0" y="6"/>
                        <a:ext cx="121488" cy="233963"/>
                      </a:xfrm>
                      <a:prstGeom prst="rect">
                        <a:avLst/>
                      </a:prstGeom>
                    </p:spPr>
                  </p:pic>
                </p:oleObj>
              </mc:Fallback>
            </mc:AlternateContent>
          </a:graphicData>
        </a:graphic>
      </p:graphicFrame>
      <p:sp>
        <p:nvSpPr>
          <p:cNvPr id="232" name="Title Placeholder 2">
            <a:extLst>
              <a:ext uri="{FF2B5EF4-FFF2-40B4-BE49-F238E27FC236}">
                <a16:creationId xmlns:a16="http://schemas.microsoft.com/office/drawing/2014/main" id="{C63E4853-76DF-4E82-93F3-1C1797E6782F}"/>
              </a:ext>
            </a:extLst>
          </p:cNvPr>
          <p:cNvSpPr>
            <a:spLocks noGrp="1" noChangeArrowheads="1"/>
          </p:cNvSpPr>
          <p:nvPr>
            <p:ph type="title"/>
          </p:nvPr>
        </p:nvSpPr>
        <p:spPr bwMode="gray">
          <a:xfrm>
            <a:off x="365522" y="550399"/>
            <a:ext cx="6246415" cy="711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endParaRPr lang="de-DE" noProof="0" dirty="0"/>
          </a:p>
        </p:txBody>
      </p:sp>
      <p:sp>
        <p:nvSpPr>
          <p:cNvPr id="231" name="Rectangle 286">
            <a:extLst>
              <a:ext uri="{FF2B5EF4-FFF2-40B4-BE49-F238E27FC236}">
                <a16:creationId xmlns:a16="http://schemas.microsoft.com/office/drawing/2014/main" id="{8BEF51BE-745D-4BFB-A1F7-632A88F4E562}"/>
              </a:ext>
            </a:extLst>
          </p:cNvPr>
          <p:cNvSpPr>
            <a:spLocks noGrp="1" noChangeArrowheads="1"/>
          </p:cNvSpPr>
          <p:nvPr>
            <p:ph type="body" idx="1"/>
          </p:nvPr>
        </p:nvSpPr>
        <p:spPr bwMode="gray">
          <a:xfrm>
            <a:off x="365522" y="3745400"/>
            <a:ext cx="6246415" cy="237101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de-DE" noProof="0"/>
              <a:t>Edit Master text styles</a:t>
            </a:r>
          </a:p>
          <a:p>
            <a:pPr lvl="1"/>
            <a:r>
              <a:rPr lang="de-DE" noProof="0"/>
              <a:t>Second level</a:t>
            </a:r>
          </a:p>
          <a:p>
            <a:pPr lvl="2"/>
            <a:r>
              <a:rPr lang="de-DE" noProof="0"/>
              <a:t>Third level</a:t>
            </a:r>
          </a:p>
          <a:p>
            <a:pPr lvl="3"/>
            <a:r>
              <a:rPr lang="de-DE" noProof="0"/>
              <a:t>Fourth level</a:t>
            </a:r>
          </a:p>
          <a:p>
            <a:pPr lvl="4"/>
            <a:r>
              <a:rPr lang="de-DE" noProof="0"/>
              <a:t>Fifth level</a:t>
            </a:r>
            <a:endParaRPr lang="de-DE" noProof="0" dirty="0"/>
          </a:p>
        </p:txBody>
      </p:sp>
      <p:grpSp>
        <p:nvGrpSpPr>
          <p:cNvPr id="233" name="ACET" hidden="1">
            <a:extLst>
              <a:ext uri="{FF2B5EF4-FFF2-40B4-BE49-F238E27FC236}">
                <a16:creationId xmlns:a16="http://schemas.microsoft.com/office/drawing/2014/main" id="{B7BFAA48-F233-4733-814D-2D34ADF8A94A}"/>
              </a:ext>
            </a:extLst>
          </p:cNvPr>
          <p:cNvGrpSpPr>
            <a:grpSpLocks/>
          </p:cNvGrpSpPr>
          <p:nvPr/>
        </p:nvGrpSpPr>
        <p:grpSpPr bwMode="gray">
          <a:xfrm>
            <a:off x="361750" y="2578541"/>
            <a:ext cx="3263169" cy="967046"/>
            <a:chOff x="915" y="720"/>
            <a:chExt cx="2686" cy="310"/>
          </a:xfrm>
        </p:grpSpPr>
        <p:cxnSp>
          <p:nvCxnSpPr>
            <p:cNvPr id="234" name="AutoShape 249">
              <a:extLst>
                <a:ext uri="{FF2B5EF4-FFF2-40B4-BE49-F238E27FC236}">
                  <a16:creationId xmlns:a16="http://schemas.microsoft.com/office/drawing/2014/main" id="{8E299325-0908-429A-A43C-864ABBC3BF0A}"/>
                </a:ext>
              </a:extLst>
            </p:cNvPr>
            <p:cNvCxnSpPr>
              <a:cxnSpLocks noChangeShapeType="1"/>
              <a:stCxn id="235" idx="4"/>
              <a:endCxn id="235" idx="6"/>
            </p:cNvCxnSpPr>
            <p:nvPr/>
          </p:nvCxnSpPr>
          <p:spPr bwMode="gray">
            <a:xfrm>
              <a:off x="915" y="1030"/>
              <a:ext cx="2686"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5" name="AutoShape 250">
              <a:extLst>
                <a:ext uri="{FF2B5EF4-FFF2-40B4-BE49-F238E27FC236}">
                  <a16:creationId xmlns:a16="http://schemas.microsoft.com/office/drawing/2014/main" id="{67326F4F-D049-4C75-8265-333792AFF1F0}"/>
                </a:ext>
              </a:extLst>
            </p:cNvPr>
            <p:cNvSpPr>
              <a:spLocks noChangeArrowheads="1"/>
            </p:cNvSpPr>
            <p:nvPr/>
          </p:nvSpPr>
          <p:spPr bwMode="gray">
            <a:xfrm>
              <a:off x="915" y="720"/>
              <a:ext cx="2686" cy="31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r>
                <a:rPr lang="de-DE" sz="3081" b="1" baseline="0" noProof="0" dirty="0">
                  <a:latin typeface="+mn-lt"/>
                  <a:ea typeface="+mn-ea"/>
                </a:rPr>
                <a:t>Title</a:t>
              </a:r>
            </a:p>
            <a:p>
              <a:r>
                <a:rPr lang="de-DE" sz="3081" baseline="0" noProof="0" dirty="0">
                  <a:solidFill>
                    <a:schemeClr val="tx1"/>
                  </a:solidFill>
                  <a:latin typeface="+mn-lt"/>
                  <a:ea typeface="+mn-ea"/>
                </a:rPr>
                <a:t>Unit </a:t>
              </a:r>
              <a:r>
                <a:rPr lang="de-DE" sz="3081" baseline="0" noProof="0" dirty="0" err="1">
                  <a:solidFill>
                    <a:schemeClr val="tx1"/>
                  </a:solidFill>
                  <a:latin typeface="+mn-lt"/>
                  <a:ea typeface="+mn-ea"/>
                </a:rPr>
                <a:t>of</a:t>
              </a:r>
              <a:r>
                <a:rPr lang="de-DE" sz="3081" baseline="0" noProof="0" dirty="0">
                  <a:solidFill>
                    <a:schemeClr val="tx1"/>
                  </a:solidFill>
                  <a:latin typeface="+mn-lt"/>
                  <a:ea typeface="+mn-ea"/>
                </a:rPr>
                <a:t> </a:t>
              </a:r>
              <a:r>
                <a:rPr lang="de-DE" sz="3081" baseline="0" noProof="0" dirty="0" err="1">
                  <a:solidFill>
                    <a:schemeClr val="tx1"/>
                  </a:solidFill>
                  <a:latin typeface="+mn-lt"/>
                  <a:ea typeface="+mn-ea"/>
                </a:rPr>
                <a:t>measure</a:t>
              </a:r>
              <a:endParaRPr lang="de-DE" sz="3081" baseline="0" noProof="0" dirty="0">
                <a:solidFill>
                  <a:schemeClr val="tx1"/>
                </a:solidFill>
                <a:latin typeface="+mn-lt"/>
                <a:ea typeface="+mn-ea"/>
              </a:endParaRPr>
            </a:p>
          </p:txBody>
        </p:sp>
      </p:grpSp>
      <p:grpSp>
        <p:nvGrpSpPr>
          <p:cNvPr id="236" name="LegendBoxes" hidden="1">
            <a:extLst>
              <a:ext uri="{FF2B5EF4-FFF2-40B4-BE49-F238E27FC236}">
                <a16:creationId xmlns:a16="http://schemas.microsoft.com/office/drawing/2014/main" id="{178CE95F-AAA5-4233-B75E-5AC888A3C7E1}"/>
              </a:ext>
            </a:extLst>
          </p:cNvPr>
          <p:cNvGrpSpPr>
            <a:grpSpLocks/>
          </p:cNvGrpSpPr>
          <p:nvPr/>
        </p:nvGrpSpPr>
        <p:grpSpPr bwMode="gray">
          <a:xfrm>
            <a:off x="5967921" y="1359401"/>
            <a:ext cx="640243" cy="2664065"/>
            <a:chOff x="4936" y="176"/>
            <a:chExt cx="527" cy="854"/>
          </a:xfrm>
        </p:grpSpPr>
        <p:sp>
          <p:nvSpPr>
            <p:cNvPr id="237" name="Legend1">
              <a:extLst>
                <a:ext uri="{FF2B5EF4-FFF2-40B4-BE49-F238E27FC236}">
                  <a16:creationId xmlns:a16="http://schemas.microsoft.com/office/drawing/2014/main" id="{FD2954D7-7A55-4DE6-BCB8-CEC5F455FF7E}"/>
                </a:ext>
              </a:extLst>
            </p:cNvPr>
            <p:cNvSpPr>
              <a:spLocks noChangeArrowheads="1"/>
            </p:cNvSpPr>
            <p:nvPr/>
          </p:nvSpPr>
          <p:spPr bwMode="gray">
            <a:xfrm>
              <a:off x="5096" y="176"/>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38" name="LegendRectangle1">
              <a:extLst>
                <a:ext uri="{FF2B5EF4-FFF2-40B4-BE49-F238E27FC236}">
                  <a16:creationId xmlns:a16="http://schemas.microsoft.com/office/drawing/2014/main" id="{90715808-B60F-4060-87EB-A373BAF2A808}"/>
                </a:ext>
              </a:extLst>
            </p:cNvPr>
            <p:cNvSpPr>
              <a:spLocks noChangeArrowheads="1"/>
            </p:cNvSpPr>
            <p:nvPr/>
          </p:nvSpPr>
          <p:spPr bwMode="gray">
            <a:xfrm>
              <a:off x="4936" y="182"/>
              <a:ext cx="104" cy="104"/>
            </a:xfrm>
            <a:prstGeom prst="rect">
              <a:avLst/>
            </a:prstGeom>
            <a:solidFill>
              <a:srgbClr val="DCB45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39" name="Legend2">
              <a:extLst>
                <a:ext uri="{FF2B5EF4-FFF2-40B4-BE49-F238E27FC236}">
                  <a16:creationId xmlns:a16="http://schemas.microsoft.com/office/drawing/2014/main" id="{3CED7A6B-0705-47FE-9498-42190C9FE2DD}"/>
                </a:ext>
              </a:extLst>
            </p:cNvPr>
            <p:cNvSpPr>
              <a:spLocks noChangeArrowheads="1"/>
            </p:cNvSpPr>
            <p:nvPr/>
          </p:nvSpPr>
          <p:spPr bwMode="gray">
            <a:xfrm>
              <a:off x="5096" y="346"/>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40" name="LegendRectangle2">
              <a:extLst>
                <a:ext uri="{FF2B5EF4-FFF2-40B4-BE49-F238E27FC236}">
                  <a16:creationId xmlns:a16="http://schemas.microsoft.com/office/drawing/2014/main" id="{5D408D83-C3A2-4F29-B503-A5D73750E8EC}"/>
                </a:ext>
              </a:extLst>
            </p:cNvPr>
            <p:cNvSpPr>
              <a:spLocks noChangeArrowheads="1"/>
            </p:cNvSpPr>
            <p:nvPr/>
          </p:nvSpPr>
          <p:spPr bwMode="gray">
            <a:xfrm>
              <a:off x="4936" y="352"/>
              <a:ext cx="104" cy="104"/>
            </a:xfrm>
            <a:prstGeom prst="rect">
              <a:avLst/>
            </a:prstGeom>
            <a:solidFill>
              <a:srgbClr val="72BFC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41" name="Legend3">
              <a:extLst>
                <a:ext uri="{FF2B5EF4-FFF2-40B4-BE49-F238E27FC236}">
                  <a16:creationId xmlns:a16="http://schemas.microsoft.com/office/drawing/2014/main" id="{FE873619-EDEB-42C5-A3D6-186F6AAD54D6}"/>
                </a:ext>
              </a:extLst>
            </p:cNvPr>
            <p:cNvSpPr>
              <a:spLocks noChangeArrowheads="1"/>
            </p:cNvSpPr>
            <p:nvPr/>
          </p:nvSpPr>
          <p:spPr bwMode="gray">
            <a:xfrm>
              <a:off x="5096" y="517"/>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42" name="LegendRectangle3">
              <a:extLst>
                <a:ext uri="{FF2B5EF4-FFF2-40B4-BE49-F238E27FC236}">
                  <a16:creationId xmlns:a16="http://schemas.microsoft.com/office/drawing/2014/main" id="{47C70F84-C2C7-46AE-B1AD-8CB46CCA9DF3}"/>
                </a:ext>
              </a:extLst>
            </p:cNvPr>
            <p:cNvSpPr>
              <a:spLocks noChangeArrowheads="1"/>
            </p:cNvSpPr>
            <p:nvPr/>
          </p:nvSpPr>
          <p:spPr bwMode="gray">
            <a:xfrm>
              <a:off x="4936" y="523"/>
              <a:ext cx="104" cy="104"/>
            </a:xfrm>
            <a:prstGeom prst="rect">
              <a:avLst/>
            </a:prstGeom>
            <a:solidFill>
              <a:srgbClr val="55B47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43" name="Legend4">
              <a:extLst>
                <a:ext uri="{FF2B5EF4-FFF2-40B4-BE49-F238E27FC236}">
                  <a16:creationId xmlns:a16="http://schemas.microsoft.com/office/drawing/2014/main" id="{7B681804-DE82-4F59-8942-958206A6D775}"/>
                </a:ext>
              </a:extLst>
            </p:cNvPr>
            <p:cNvSpPr>
              <a:spLocks noChangeArrowheads="1"/>
            </p:cNvSpPr>
            <p:nvPr/>
          </p:nvSpPr>
          <p:spPr bwMode="gray">
            <a:xfrm>
              <a:off x="5096" y="688"/>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44" name="LegendRectangle4">
              <a:extLst>
                <a:ext uri="{FF2B5EF4-FFF2-40B4-BE49-F238E27FC236}">
                  <a16:creationId xmlns:a16="http://schemas.microsoft.com/office/drawing/2014/main" id="{66D5DCF2-ADFF-434C-802C-80154CF4EEFA}"/>
                </a:ext>
              </a:extLst>
            </p:cNvPr>
            <p:cNvSpPr>
              <a:spLocks noChangeArrowheads="1"/>
            </p:cNvSpPr>
            <p:nvPr/>
          </p:nvSpPr>
          <p:spPr bwMode="gray">
            <a:xfrm>
              <a:off x="4936" y="694"/>
              <a:ext cx="104" cy="104"/>
            </a:xfrm>
            <a:prstGeom prst="rect">
              <a:avLst/>
            </a:prstGeom>
            <a:solidFill>
              <a:srgbClr val="3372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grpSp>
      <p:grpSp>
        <p:nvGrpSpPr>
          <p:cNvPr id="245" name="LegendLines" hidden="1">
            <a:extLst>
              <a:ext uri="{FF2B5EF4-FFF2-40B4-BE49-F238E27FC236}">
                <a16:creationId xmlns:a16="http://schemas.microsoft.com/office/drawing/2014/main" id="{24DA7C49-012D-4BF4-801F-000B08FDB8DB}"/>
              </a:ext>
            </a:extLst>
          </p:cNvPr>
          <p:cNvGrpSpPr>
            <a:grpSpLocks/>
          </p:cNvGrpSpPr>
          <p:nvPr/>
        </p:nvGrpSpPr>
        <p:grpSpPr bwMode="gray">
          <a:xfrm>
            <a:off x="5732236" y="1359399"/>
            <a:ext cx="875929" cy="2139988"/>
            <a:chOff x="4750" y="176"/>
            <a:chExt cx="721" cy="686"/>
          </a:xfrm>
        </p:grpSpPr>
        <p:sp>
          <p:nvSpPr>
            <p:cNvPr id="246" name="LineLegend1">
              <a:extLst>
                <a:ext uri="{FF2B5EF4-FFF2-40B4-BE49-F238E27FC236}">
                  <a16:creationId xmlns:a16="http://schemas.microsoft.com/office/drawing/2014/main" id="{39EA9B37-BBF4-4D0F-A898-3944E050EA77}"/>
                </a:ext>
              </a:extLst>
            </p:cNvPr>
            <p:cNvSpPr>
              <a:spLocks noChangeShapeType="1"/>
            </p:cNvSpPr>
            <p:nvPr/>
          </p:nvSpPr>
          <p:spPr bwMode="gray">
            <a:xfrm>
              <a:off x="4750" y="233"/>
              <a:ext cx="288" cy="0"/>
            </a:xfrm>
            <a:prstGeom prst="line">
              <a:avLst/>
            </a:prstGeom>
            <a:noFill/>
            <a:ln w="28575">
              <a:solidFill>
                <a:srgbClr val="3372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2311" noProof="0" dirty="0">
                <a:latin typeface="+mn-lt"/>
              </a:endParaRPr>
            </a:p>
          </p:txBody>
        </p:sp>
        <p:sp>
          <p:nvSpPr>
            <p:cNvPr id="247" name="LineLegend2">
              <a:extLst>
                <a:ext uri="{FF2B5EF4-FFF2-40B4-BE49-F238E27FC236}">
                  <a16:creationId xmlns:a16="http://schemas.microsoft.com/office/drawing/2014/main" id="{13E44DE0-4525-4A65-A81F-F5706439259F}"/>
                </a:ext>
              </a:extLst>
            </p:cNvPr>
            <p:cNvSpPr>
              <a:spLocks noChangeShapeType="1"/>
            </p:cNvSpPr>
            <p:nvPr/>
          </p:nvSpPr>
          <p:spPr bwMode="gray">
            <a:xfrm>
              <a:off x="4750" y="402"/>
              <a:ext cx="288" cy="0"/>
            </a:xfrm>
            <a:prstGeom prst="line">
              <a:avLst/>
            </a:prstGeom>
            <a:noFill/>
            <a:ln w="28575">
              <a:solidFill>
                <a:srgbClr val="3372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2311" noProof="0" dirty="0">
                <a:latin typeface="+mn-lt"/>
              </a:endParaRPr>
            </a:p>
          </p:txBody>
        </p:sp>
        <p:sp>
          <p:nvSpPr>
            <p:cNvPr id="248" name="LineLegend3">
              <a:extLst>
                <a:ext uri="{FF2B5EF4-FFF2-40B4-BE49-F238E27FC236}">
                  <a16:creationId xmlns:a16="http://schemas.microsoft.com/office/drawing/2014/main" id="{725907F6-2295-40BF-9897-65CD68C1C5A0}"/>
                </a:ext>
              </a:extLst>
            </p:cNvPr>
            <p:cNvSpPr>
              <a:spLocks noChangeShapeType="1"/>
            </p:cNvSpPr>
            <p:nvPr/>
          </p:nvSpPr>
          <p:spPr bwMode="gray">
            <a:xfrm>
              <a:off x="4750" y="577"/>
              <a:ext cx="288" cy="0"/>
            </a:xfrm>
            <a:prstGeom prst="line">
              <a:avLst/>
            </a:prstGeom>
            <a:noFill/>
            <a:ln w="28575">
              <a:solidFill>
                <a:srgbClr val="337299"/>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lstStyle/>
            <a:p>
              <a:pPr eaLnBrk="1"/>
              <a:endParaRPr lang="de-DE" sz="2311" noProof="0" dirty="0">
                <a:latin typeface="+mn-lt"/>
              </a:endParaRPr>
            </a:p>
          </p:txBody>
        </p:sp>
        <p:sp>
          <p:nvSpPr>
            <p:cNvPr id="249" name="Legend1">
              <a:extLst>
                <a:ext uri="{FF2B5EF4-FFF2-40B4-BE49-F238E27FC236}">
                  <a16:creationId xmlns:a16="http://schemas.microsoft.com/office/drawing/2014/main" id="{1179389F-A4CE-4774-8E4A-50248D83A7FC}"/>
                </a:ext>
              </a:extLst>
            </p:cNvPr>
            <p:cNvSpPr>
              <a:spLocks noChangeArrowheads="1"/>
            </p:cNvSpPr>
            <p:nvPr/>
          </p:nvSpPr>
          <p:spPr bwMode="gray">
            <a:xfrm>
              <a:off x="5104" y="176"/>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50" name="Legend2">
              <a:extLst>
                <a:ext uri="{FF2B5EF4-FFF2-40B4-BE49-F238E27FC236}">
                  <a16:creationId xmlns:a16="http://schemas.microsoft.com/office/drawing/2014/main" id="{AC0C0CD9-FE01-4C39-A802-1D682AF41080}"/>
                </a:ext>
              </a:extLst>
            </p:cNvPr>
            <p:cNvSpPr>
              <a:spLocks noChangeArrowheads="1"/>
            </p:cNvSpPr>
            <p:nvPr/>
          </p:nvSpPr>
          <p:spPr bwMode="gray">
            <a:xfrm>
              <a:off x="5104" y="344"/>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51" name="Legend3">
              <a:extLst>
                <a:ext uri="{FF2B5EF4-FFF2-40B4-BE49-F238E27FC236}">
                  <a16:creationId xmlns:a16="http://schemas.microsoft.com/office/drawing/2014/main" id="{ABDC7ADA-5CF9-473B-900E-C762DB2F0BE4}"/>
                </a:ext>
              </a:extLst>
            </p:cNvPr>
            <p:cNvSpPr>
              <a:spLocks noChangeArrowheads="1"/>
            </p:cNvSpPr>
            <p:nvPr/>
          </p:nvSpPr>
          <p:spPr bwMode="gray">
            <a:xfrm>
              <a:off x="5104" y="520"/>
              <a:ext cx="367" cy="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grpSp>
      <p:grpSp>
        <p:nvGrpSpPr>
          <p:cNvPr id="252" name="Sticker" hidden="1">
            <a:extLst>
              <a:ext uri="{FF2B5EF4-FFF2-40B4-BE49-F238E27FC236}">
                <a16:creationId xmlns:a16="http://schemas.microsoft.com/office/drawing/2014/main" id="{58CB69B6-A04E-4A58-885B-DC1A5C4FD9AB}"/>
              </a:ext>
            </a:extLst>
          </p:cNvPr>
          <p:cNvGrpSpPr/>
          <p:nvPr/>
        </p:nvGrpSpPr>
        <p:grpSpPr bwMode="gray">
          <a:xfrm>
            <a:off x="5504145" y="1385711"/>
            <a:ext cx="1104020" cy="412391"/>
            <a:chOff x="7298138" y="301542"/>
            <a:chExt cx="1442637" cy="209863"/>
          </a:xfrm>
        </p:grpSpPr>
        <p:sp>
          <p:nvSpPr>
            <p:cNvPr id="253" name="StickerRectangle">
              <a:extLst>
                <a:ext uri="{FF2B5EF4-FFF2-40B4-BE49-F238E27FC236}">
                  <a16:creationId xmlns:a16="http://schemas.microsoft.com/office/drawing/2014/main" id="{87F0D757-2513-4B38-AD13-A0152E1636A8}"/>
                </a:ext>
              </a:extLst>
            </p:cNvPr>
            <p:cNvSpPr>
              <a:spLocks noChangeArrowheads="1"/>
            </p:cNvSpPr>
            <p:nvPr/>
          </p:nvSpPr>
          <p:spPr bwMode="gray">
            <a:xfrm>
              <a:off x="7298138" y="301542"/>
              <a:ext cx="1442637" cy="209863"/>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1724346">
                <a:buClr>
                  <a:schemeClr val="tx2"/>
                </a:buClr>
              </a:pPr>
              <a:r>
                <a:rPr lang="de-DE" sz="2311" noProof="0" dirty="0">
                  <a:solidFill>
                    <a:schemeClr val="tx1"/>
                  </a:solidFill>
                  <a:latin typeface="+mn-lt"/>
                </a:rPr>
                <a:t>STICKER</a:t>
              </a:r>
            </a:p>
          </p:txBody>
        </p:sp>
        <p:cxnSp>
          <p:nvCxnSpPr>
            <p:cNvPr id="254" name="AutoShape 32">
              <a:extLst>
                <a:ext uri="{FF2B5EF4-FFF2-40B4-BE49-F238E27FC236}">
                  <a16:creationId xmlns:a16="http://schemas.microsoft.com/office/drawing/2014/main" id="{1398B4D7-125F-4DF8-BA27-26E0F99AAEA8}"/>
                </a:ext>
              </a:extLst>
            </p:cNvPr>
            <p:cNvCxnSpPr>
              <a:cxnSpLocks noChangeShapeType="1"/>
              <a:stCxn id="253" idx="4"/>
              <a:endCxn id="253" idx="6"/>
            </p:cNvCxnSpPr>
            <p:nvPr/>
          </p:nvCxnSpPr>
          <p:spPr bwMode="gray">
            <a:xfrm>
              <a:off x="7298138" y="511405"/>
              <a:ext cx="1442637"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255" name="AutoShape 32">
              <a:extLst>
                <a:ext uri="{FF2B5EF4-FFF2-40B4-BE49-F238E27FC236}">
                  <a16:creationId xmlns:a16="http://schemas.microsoft.com/office/drawing/2014/main" id="{FBF6EE8C-ACDF-405C-BDA6-C5AECD90CF66}"/>
                </a:ext>
              </a:extLst>
            </p:cNvPr>
            <p:cNvCxnSpPr>
              <a:cxnSpLocks noChangeShapeType="1"/>
              <a:stCxn id="253" idx="2"/>
              <a:endCxn id="253" idx="0"/>
            </p:cNvCxnSpPr>
            <p:nvPr userDrawn="1"/>
          </p:nvCxnSpPr>
          <p:spPr bwMode="gray">
            <a:xfrm>
              <a:off x="7298138" y="301542"/>
              <a:ext cx="1442637"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256" name="LegendMoons" hidden="1">
            <a:extLst>
              <a:ext uri="{FF2B5EF4-FFF2-40B4-BE49-F238E27FC236}">
                <a16:creationId xmlns:a16="http://schemas.microsoft.com/office/drawing/2014/main" id="{B9FD1467-C9BF-4995-943B-942940CE1C92}"/>
              </a:ext>
            </a:extLst>
          </p:cNvPr>
          <p:cNvGrpSpPr/>
          <p:nvPr/>
        </p:nvGrpSpPr>
        <p:grpSpPr bwMode="gray">
          <a:xfrm>
            <a:off x="5907635" y="1359400"/>
            <a:ext cx="700528" cy="3247372"/>
            <a:chOff x="7769225" y="2105025"/>
            <a:chExt cx="915390" cy="1652569"/>
          </a:xfrm>
        </p:grpSpPr>
        <p:grpSp>
          <p:nvGrpSpPr>
            <p:cNvPr id="257" name="MoonLegend1">
              <a:extLst>
                <a:ext uri="{FF2B5EF4-FFF2-40B4-BE49-F238E27FC236}">
                  <a16:creationId xmlns:a16="http://schemas.microsoft.com/office/drawing/2014/main" id="{C141AADD-6EF5-408C-B89C-6998065C0812}"/>
                </a:ext>
              </a:extLst>
            </p:cNvPr>
            <p:cNvGrpSpPr>
              <a:grpSpLocks noChangeAspect="1"/>
            </p:cNvGrpSpPr>
            <p:nvPr>
              <p:custDataLst>
                <p:tags r:id="rId21"/>
              </p:custDataLst>
            </p:nvPr>
          </p:nvGrpSpPr>
          <p:grpSpPr bwMode="gray">
            <a:xfrm>
              <a:off x="7769225" y="2105025"/>
              <a:ext cx="209550" cy="209551"/>
              <a:chOff x="4533" y="183"/>
              <a:chExt cx="144" cy="144"/>
            </a:xfrm>
          </p:grpSpPr>
          <p:sp>
            <p:nvSpPr>
              <p:cNvPr id="275" name="Oval 38">
                <a:extLst>
                  <a:ext uri="{FF2B5EF4-FFF2-40B4-BE49-F238E27FC236}">
                    <a16:creationId xmlns:a16="http://schemas.microsoft.com/office/drawing/2014/main" id="{69F302F8-5305-4F34-85E9-4FB421CBB9B4}"/>
                  </a:ext>
                </a:extLst>
              </p:cNvPr>
              <p:cNvSpPr>
                <a:spLocks noChangeAspect="1" noChangeArrowheads="1"/>
              </p:cNvSpPr>
              <p:nvPr>
                <p:custDataLst>
                  <p:tags r:id="rId34"/>
                </p:custDataLst>
              </p:nvPr>
            </p:nvSpPr>
            <p:spPr bwMode="gray">
              <a:xfrm>
                <a:off x="4533" y="183"/>
                <a:ext cx="144" cy="144"/>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76" name="Arc 39">
                <a:extLst>
                  <a:ext uri="{FF2B5EF4-FFF2-40B4-BE49-F238E27FC236}">
                    <a16:creationId xmlns:a16="http://schemas.microsoft.com/office/drawing/2014/main" id="{2EF6E64B-E9EB-494C-83FB-007E7FB142AA}"/>
                  </a:ext>
                </a:extLst>
              </p:cNvPr>
              <p:cNvSpPr>
                <a:spLocks noChangeAspect="1"/>
              </p:cNvSpPr>
              <p:nvPr>
                <p:custDataLst>
                  <p:tags r:id="rId35"/>
                </p:custDataLst>
              </p:nvPr>
            </p:nvSpPr>
            <p:spPr bwMode="gray">
              <a:xfrm>
                <a:off x="4533" y="183"/>
                <a:ext cx="144" cy="144"/>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grpSp>
        <p:grpSp>
          <p:nvGrpSpPr>
            <p:cNvPr id="258" name="MoonLegend2">
              <a:extLst>
                <a:ext uri="{FF2B5EF4-FFF2-40B4-BE49-F238E27FC236}">
                  <a16:creationId xmlns:a16="http://schemas.microsoft.com/office/drawing/2014/main" id="{F7B87BFA-761F-4BD1-A15C-344C48FC3B70}"/>
                </a:ext>
              </a:extLst>
            </p:cNvPr>
            <p:cNvGrpSpPr>
              <a:grpSpLocks noChangeAspect="1"/>
            </p:cNvGrpSpPr>
            <p:nvPr>
              <p:custDataLst>
                <p:tags r:id="rId22"/>
              </p:custDataLst>
            </p:nvPr>
          </p:nvGrpSpPr>
          <p:grpSpPr bwMode="gray">
            <a:xfrm>
              <a:off x="7769225" y="2379266"/>
              <a:ext cx="209550" cy="209551"/>
              <a:chOff x="1694" y="2044"/>
              <a:chExt cx="160" cy="160"/>
            </a:xfrm>
          </p:grpSpPr>
          <p:sp>
            <p:nvSpPr>
              <p:cNvPr id="273" name="Oval 41">
                <a:extLst>
                  <a:ext uri="{FF2B5EF4-FFF2-40B4-BE49-F238E27FC236}">
                    <a16:creationId xmlns:a16="http://schemas.microsoft.com/office/drawing/2014/main" id="{61C3042E-6EAD-4A35-A7E4-C59B18A3EBF2}"/>
                  </a:ext>
                </a:extLst>
              </p:cNvPr>
              <p:cNvSpPr>
                <a:spLocks noChangeAspect="1" noChangeArrowheads="1"/>
              </p:cNvSpPr>
              <p:nvPr>
                <p:custDataLst>
                  <p:tags r:id="rId32"/>
                </p:custDataLst>
              </p:nvPr>
            </p:nvSpPr>
            <p:spPr bwMode="gray">
              <a:xfrm>
                <a:off x="1694" y="2044"/>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74" name="Arc 42">
                <a:extLst>
                  <a:ext uri="{FF2B5EF4-FFF2-40B4-BE49-F238E27FC236}">
                    <a16:creationId xmlns:a16="http://schemas.microsoft.com/office/drawing/2014/main" id="{4F3D0221-B283-4579-B397-F5330A0014C2}"/>
                  </a:ext>
                </a:extLst>
              </p:cNvPr>
              <p:cNvSpPr>
                <a:spLocks noChangeAspect="1"/>
              </p:cNvSpPr>
              <p:nvPr>
                <p:custDataLst>
                  <p:tags r:id="rId33"/>
                </p:custDataLst>
              </p:nvPr>
            </p:nvSpPr>
            <p:spPr bwMode="gray">
              <a:xfrm>
                <a:off x="1694" y="2044"/>
                <a:ext cx="160" cy="160"/>
              </a:xfrm>
              <a:prstGeom prst="arc">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grpSp>
        <p:grpSp>
          <p:nvGrpSpPr>
            <p:cNvPr id="259" name="MoonLegend4">
              <a:extLst>
                <a:ext uri="{FF2B5EF4-FFF2-40B4-BE49-F238E27FC236}">
                  <a16:creationId xmlns:a16="http://schemas.microsoft.com/office/drawing/2014/main" id="{BCCCD0D1-32E8-4A48-8135-0E58019CDAE8}"/>
                </a:ext>
              </a:extLst>
            </p:cNvPr>
            <p:cNvGrpSpPr>
              <a:grpSpLocks noChangeAspect="1"/>
            </p:cNvGrpSpPr>
            <p:nvPr>
              <p:custDataLst>
                <p:tags r:id="rId23"/>
              </p:custDataLst>
            </p:nvPr>
          </p:nvGrpSpPr>
          <p:grpSpPr bwMode="gray">
            <a:xfrm>
              <a:off x="7769225" y="2927748"/>
              <a:ext cx="209550" cy="209551"/>
              <a:chOff x="4495" y="1198"/>
              <a:chExt cx="160" cy="160"/>
            </a:xfrm>
          </p:grpSpPr>
          <p:sp>
            <p:nvSpPr>
              <p:cNvPr id="271" name="Oval 47">
                <a:extLst>
                  <a:ext uri="{FF2B5EF4-FFF2-40B4-BE49-F238E27FC236}">
                    <a16:creationId xmlns:a16="http://schemas.microsoft.com/office/drawing/2014/main" id="{4624F1EA-8FBC-451A-965F-7D43D249C0FD}"/>
                  </a:ext>
                </a:extLst>
              </p:cNvPr>
              <p:cNvSpPr>
                <a:spLocks noChangeAspect="1" noChangeArrowheads="1"/>
              </p:cNvSpPr>
              <p:nvPr>
                <p:custDataLst>
                  <p:tags r:id="rId30"/>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72" name="Arc 48">
                <a:extLst>
                  <a:ext uri="{FF2B5EF4-FFF2-40B4-BE49-F238E27FC236}">
                    <a16:creationId xmlns:a16="http://schemas.microsoft.com/office/drawing/2014/main" id="{A2A90D3D-76A7-49E1-B27E-ABC461AF523A}"/>
                  </a:ext>
                </a:extLst>
              </p:cNvPr>
              <p:cNvSpPr>
                <a:spLocks noChangeAspect="1"/>
              </p:cNvSpPr>
              <p:nvPr>
                <p:custDataLst>
                  <p:tags r:id="rId31"/>
                </p:custDataLst>
              </p:nvPr>
            </p:nvSpPr>
            <p:spPr bwMode="gray">
              <a:xfrm>
                <a:off x="4495" y="1198"/>
                <a:ext cx="160" cy="160"/>
              </a:xfrm>
              <a:prstGeom prst="arc">
                <a:avLst>
                  <a:gd name="adj1" fmla="val 16200000"/>
                  <a:gd name="adj2" fmla="val 108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grpSp>
        <p:grpSp>
          <p:nvGrpSpPr>
            <p:cNvPr id="260" name="MoonLegend5">
              <a:extLst>
                <a:ext uri="{FF2B5EF4-FFF2-40B4-BE49-F238E27FC236}">
                  <a16:creationId xmlns:a16="http://schemas.microsoft.com/office/drawing/2014/main" id="{C118DC04-4F9D-45EE-B5B2-78B7A6E9771B}"/>
                </a:ext>
              </a:extLst>
            </p:cNvPr>
            <p:cNvGrpSpPr>
              <a:grpSpLocks noChangeAspect="1"/>
            </p:cNvGrpSpPr>
            <p:nvPr>
              <p:custDataLst>
                <p:tags r:id="rId24"/>
              </p:custDataLst>
            </p:nvPr>
          </p:nvGrpSpPr>
          <p:grpSpPr bwMode="gray">
            <a:xfrm>
              <a:off x="7769225" y="3201990"/>
              <a:ext cx="209550" cy="209551"/>
              <a:chOff x="4495" y="1440"/>
              <a:chExt cx="160" cy="160"/>
            </a:xfrm>
          </p:grpSpPr>
          <p:sp>
            <p:nvSpPr>
              <p:cNvPr id="269" name="Oval 50">
                <a:extLst>
                  <a:ext uri="{FF2B5EF4-FFF2-40B4-BE49-F238E27FC236}">
                    <a16:creationId xmlns:a16="http://schemas.microsoft.com/office/drawing/2014/main" id="{CC3F96B2-DF3D-46E4-907E-D1AA42E4B328}"/>
                  </a:ext>
                </a:extLst>
              </p:cNvPr>
              <p:cNvSpPr>
                <a:spLocks noChangeAspect="1" noChangeArrowheads="1"/>
              </p:cNvSpPr>
              <p:nvPr>
                <p:custDataLst>
                  <p:tags r:id="rId28"/>
                </p:custDataLst>
              </p:nvPr>
            </p:nvSpPr>
            <p:spPr bwMode="gray">
              <a:xfrm>
                <a:off x="4495" y="1440"/>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70" name="Oval 51">
                <a:extLst>
                  <a:ext uri="{FF2B5EF4-FFF2-40B4-BE49-F238E27FC236}">
                    <a16:creationId xmlns:a16="http://schemas.microsoft.com/office/drawing/2014/main" id="{E8759416-6C68-42C6-8D9F-1C892B364596}"/>
                  </a:ext>
                </a:extLst>
              </p:cNvPr>
              <p:cNvSpPr>
                <a:spLocks noChangeAspect="1" noChangeArrowheads="1"/>
              </p:cNvSpPr>
              <p:nvPr>
                <p:custDataLst>
                  <p:tags r:id="rId29"/>
                </p:custDataLst>
              </p:nvPr>
            </p:nvSpPr>
            <p:spPr bwMode="gray">
              <a:xfrm>
                <a:off x="4495" y="1440"/>
                <a:ext cx="160" cy="160"/>
              </a:xfrm>
              <a:prstGeom prst="arc">
                <a:avLst>
                  <a:gd name="adj1" fmla="val 16200000"/>
                  <a:gd name="adj2" fmla="val 162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grpSp>
        <p:sp>
          <p:nvSpPr>
            <p:cNvPr id="261" name="Legend1">
              <a:extLst>
                <a:ext uri="{FF2B5EF4-FFF2-40B4-BE49-F238E27FC236}">
                  <a16:creationId xmlns:a16="http://schemas.microsoft.com/office/drawing/2014/main" id="{F9B455C1-E854-4256-BCEA-F3B06E26D914}"/>
                </a:ext>
              </a:extLst>
            </p:cNvPr>
            <p:cNvSpPr>
              <a:spLocks noChangeArrowheads="1"/>
            </p:cNvSpPr>
            <p:nvPr/>
          </p:nvSpPr>
          <p:spPr bwMode="gray">
            <a:xfrm>
              <a:off x="8089901" y="2117467"/>
              <a:ext cx="594714" cy="54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62" name="Legend2">
              <a:extLst>
                <a:ext uri="{FF2B5EF4-FFF2-40B4-BE49-F238E27FC236}">
                  <a16:creationId xmlns:a16="http://schemas.microsoft.com/office/drawing/2014/main" id="{7D5A9FB9-F434-4D96-BAF5-0E11046E2C13}"/>
                </a:ext>
              </a:extLst>
            </p:cNvPr>
            <p:cNvSpPr>
              <a:spLocks noChangeArrowheads="1"/>
            </p:cNvSpPr>
            <p:nvPr/>
          </p:nvSpPr>
          <p:spPr bwMode="gray">
            <a:xfrm>
              <a:off x="8089901" y="2392363"/>
              <a:ext cx="594714" cy="54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63" name="Legend3">
              <a:extLst>
                <a:ext uri="{FF2B5EF4-FFF2-40B4-BE49-F238E27FC236}">
                  <a16:creationId xmlns:a16="http://schemas.microsoft.com/office/drawing/2014/main" id="{A246E890-13DF-4A0E-A9B8-A144B6F04E21}"/>
                </a:ext>
              </a:extLst>
            </p:cNvPr>
            <p:cNvSpPr>
              <a:spLocks noChangeArrowheads="1"/>
            </p:cNvSpPr>
            <p:nvPr/>
          </p:nvSpPr>
          <p:spPr bwMode="gray">
            <a:xfrm>
              <a:off x="8089901" y="2667002"/>
              <a:ext cx="594714" cy="54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64" name="Legend4">
              <a:extLst>
                <a:ext uri="{FF2B5EF4-FFF2-40B4-BE49-F238E27FC236}">
                  <a16:creationId xmlns:a16="http://schemas.microsoft.com/office/drawing/2014/main" id="{D1E040E8-71E3-4836-A062-B8120447C870}"/>
                </a:ext>
              </a:extLst>
            </p:cNvPr>
            <p:cNvSpPr>
              <a:spLocks noChangeArrowheads="1"/>
            </p:cNvSpPr>
            <p:nvPr/>
          </p:nvSpPr>
          <p:spPr bwMode="gray">
            <a:xfrm>
              <a:off x="8089901" y="2938465"/>
              <a:ext cx="594714" cy="54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sp>
          <p:nvSpPr>
            <p:cNvPr id="265" name="Legend5">
              <a:extLst>
                <a:ext uri="{FF2B5EF4-FFF2-40B4-BE49-F238E27FC236}">
                  <a16:creationId xmlns:a16="http://schemas.microsoft.com/office/drawing/2014/main" id="{50240907-172D-4753-91C9-80D0DA515981}"/>
                </a:ext>
              </a:extLst>
            </p:cNvPr>
            <p:cNvSpPr>
              <a:spLocks noChangeArrowheads="1"/>
            </p:cNvSpPr>
            <p:nvPr/>
          </p:nvSpPr>
          <p:spPr bwMode="gray">
            <a:xfrm>
              <a:off x="8089901" y="3214690"/>
              <a:ext cx="594714" cy="54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1724346">
                <a:buClr>
                  <a:schemeClr val="tx2"/>
                </a:buClr>
              </a:pPr>
              <a:r>
                <a:rPr lang="de-DE" sz="2311" noProof="0" dirty="0">
                  <a:latin typeface="+mn-lt"/>
                </a:rPr>
                <a:t>Legende</a:t>
              </a:r>
            </a:p>
          </p:txBody>
        </p:sp>
        <p:grpSp>
          <p:nvGrpSpPr>
            <p:cNvPr id="266" name="MoonLegend3">
              <a:extLst>
                <a:ext uri="{FF2B5EF4-FFF2-40B4-BE49-F238E27FC236}">
                  <a16:creationId xmlns:a16="http://schemas.microsoft.com/office/drawing/2014/main" id="{734B19B6-EAB3-4182-A4D2-294E2B0914AE}"/>
                </a:ext>
              </a:extLst>
            </p:cNvPr>
            <p:cNvGrpSpPr>
              <a:grpSpLocks noChangeAspect="1"/>
            </p:cNvGrpSpPr>
            <p:nvPr>
              <p:custDataLst>
                <p:tags r:id="rId25"/>
              </p:custDataLst>
            </p:nvPr>
          </p:nvGrpSpPr>
          <p:grpSpPr bwMode="gray">
            <a:xfrm>
              <a:off x="7769225" y="2653507"/>
              <a:ext cx="209550" cy="209551"/>
              <a:chOff x="4495" y="1198"/>
              <a:chExt cx="160" cy="160"/>
            </a:xfrm>
          </p:grpSpPr>
          <p:sp>
            <p:nvSpPr>
              <p:cNvPr id="267" name="Oval 47">
                <a:extLst>
                  <a:ext uri="{FF2B5EF4-FFF2-40B4-BE49-F238E27FC236}">
                    <a16:creationId xmlns:a16="http://schemas.microsoft.com/office/drawing/2014/main" id="{4ED7ADEC-CA19-4A94-AECD-EAB2A6BEB1C5}"/>
                  </a:ext>
                </a:extLst>
              </p:cNvPr>
              <p:cNvSpPr>
                <a:spLocks noChangeAspect="1" noChangeArrowheads="1"/>
              </p:cNvSpPr>
              <p:nvPr>
                <p:custDataLst>
                  <p:tags r:id="rId26"/>
                </p:custDataLst>
              </p:nvPr>
            </p:nvSpPr>
            <p:spPr bwMode="gray">
              <a:xfrm>
                <a:off x="4495" y="1198"/>
                <a:ext cx="160" cy="160"/>
              </a:xfrm>
              <a:prstGeom prst="ellipse">
                <a:avLst/>
              </a:prstGeom>
              <a:solidFill>
                <a:srgbClr val="DCB45A"/>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sp>
            <p:nvSpPr>
              <p:cNvPr id="268" name="Arc 48">
                <a:extLst>
                  <a:ext uri="{FF2B5EF4-FFF2-40B4-BE49-F238E27FC236}">
                    <a16:creationId xmlns:a16="http://schemas.microsoft.com/office/drawing/2014/main" id="{E4E23CA7-BF4B-4C0F-BC49-209BD8CC9824}"/>
                  </a:ext>
                </a:extLst>
              </p:cNvPr>
              <p:cNvSpPr>
                <a:spLocks noChangeAspect="1"/>
              </p:cNvSpPr>
              <p:nvPr>
                <p:custDataLst>
                  <p:tags r:id="rId27"/>
                </p:custDataLst>
              </p:nvPr>
            </p:nvSpPr>
            <p:spPr bwMode="gray">
              <a:xfrm>
                <a:off x="4495" y="1198"/>
                <a:ext cx="160" cy="160"/>
              </a:xfrm>
              <a:prstGeom prst="arc">
                <a:avLst>
                  <a:gd name="adj1" fmla="val 16200000"/>
                  <a:gd name="adj2" fmla="val 5400000"/>
                </a:avLst>
              </a:prstGeom>
              <a:solidFill>
                <a:srgbClr val="3372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lstStyle/>
              <a:p>
                <a:pPr eaLnBrk="1"/>
                <a:endParaRPr lang="de-DE" sz="2311" noProof="0" dirty="0">
                  <a:latin typeface="+mn-lt"/>
                </a:endParaRPr>
              </a:p>
            </p:txBody>
          </p:sp>
        </p:grpSp>
      </p:grpSp>
      <p:sp>
        <p:nvSpPr>
          <p:cNvPr id="277" name="pg number">
            <a:extLst>
              <a:ext uri="{FF2B5EF4-FFF2-40B4-BE49-F238E27FC236}">
                <a16:creationId xmlns:a16="http://schemas.microsoft.com/office/drawing/2014/main" id="{2643CF11-ED9A-4B78-866C-85C18685F107}"/>
              </a:ext>
            </a:extLst>
          </p:cNvPr>
          <p:cNvSpPr>
            <a:spLocks/>
          </p:cNvSpPr>
          <p:nvPr/>
        </p:nvSpPr>
        <p:spPr bwMode="gray">
          <a:xfrm>
            <a:off x="6100013" y="9349366"/>
            <a:ext cx="508151" cy="177869"/>
          </a:xfrm>
          <a:prstGeom prst="rect">
            <a:avLst/>
          </a:prstGeom>
        </p:spPr>
        <p:txBody>
          <a:bodyPr vert="horz" wrap="none" lIns="0" tIns="0" rIns="0" bIns="0" rtlCol="0" anchor="ctr">
            <a:spAutoFit/>
          </a:bodyPr>
          <a:lstStyle/>
          <a:p>
            <a:pPr lvl="0" algn="r"/>
            <a:r>
              <a:rPr lang="de-DE" sz="1156" noProof="0" dirty="0">
                <a:solidFill>
                  <a:srgbClr val="898989"/>
                </a:solidFill>
                <a:latin typeface="+mn-lt"/>
              </a:rPr>
              <a:t>Seite </a:t>
            </a:r>
            <a:fld id="{42C328C1-A84F-4A39-A664-DBA00541A8C6}" type="slidenum">
              <a:rPr lang="de-DE" sz="1156" noProof="0" smtClean="0">
                <a:solidFill>
                  <a:srgbClr val="898989"/>
                </a:solidFill>
                <a:latin typeface="+mn-lt"/>
              </a:rPr>
              <a:pPr lvl="0" algn="r"/>
              <a:t>‹Nr.›</a:t>
            </a:fld>
            <a:endParaRPr lang="de-DE" sz="1156" baseline="0" noProof="0" dirty="0">
              <a:solidFill>
                <a:srgbClr val="898989"/>
              </a:solidFill>
              <a:latin typeface="+mn-lt"/>
            </a:endParaRPr>
          </a:p>
        </p:txBody>
      </p:sp>
      <p:sp>
        <p:nvSpPr>
          <p:cNvPr id="278" name="3. Unit of measure" hidden="1">
            <a:extLst>
              <a:ext uri="{FF2B5EF4-FFF2-40B4-BE49-F238E27FC236}">
                <a16:creationId xmlns:a16="http://schemas.microsoft.com/office/drawing/2014/main" id="{C1C5E9FC-6DFB-4661-BBC8-BFE79A2A891E}"/>
              </a:ext>
            </a:extLst>
          </p:cNvPr>
          <p:cNvSpPr txBox="1">
            <a:spLocks noChangeArrowheads="1"/>
          </p:cNvSpPr>
          <p:nvPr/>
        </p:nvSpPr>
        <p:spPr bwMode="gray">
          <a:xfrm>
            <a:off x="361750" y="1359399"/>
            <a:ext cx="6246415" cy="474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a:tabLst>
                <a:tab pos="862174" algn="l"/>
              </a:tabLst>
              <a:defRPr/>
            </a:pPr>
            <a:r>
              <a:rPr lang="de-DE" sz="3081" baseline="0" noProof="0" dirty="0" err="1">
                <a:solidFill>
                  <a:schemeClr val="tx1"/>
                </a:solidFill>
                <a:latin typeface="+mn-lt"/>
              </a:rPr>
              <a:t>Subtitle</a:t>
            </a:r>
            <a:endParaRPr lang="de-DE" sz="3081" baseline="0" noProof="0" dirty="0">
              <a:solidFill>
                <a:schemeClr val="tx1"/>
              </a:solidFill>
              <a:latin typeface="+mn-lt"/>
            </a:endParaRPr>
          </a:p>
        </p:txBody>
      </p:sp>
      <p:sp>
        <p:nvSpPr>
          <p:cNvPr id="279" name="1. On-page tracker" hidden="1">
            <a:extLst>
              <a:ext uri="{FF2B5EF4-FFF2-40B4-BE49-F238E27FC236}">
                <a16:creationId xmlns:a16="http://schemas.microsoft.com/office/drawing/2014/main" id="{F2397FCC-58BD-48D6-B195-C27C77AD392F}"/>
              </a:ext>
            </a:extLst>
          </p:cNvPr>
          <p:cNvSpPr>
            <a:spLocks noChangeArrowheads="1"/>
          </p:cNvSpPr>
          <p:nvPr/>
        </p:nvSpPr>
        <p:spPr bwMode="gray">
          <a:xfrm>
            <a:off x="361750" y="76909"/>
            <a:ext cx="1205971" cy="355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tabLst>
                <a:tab pos="862174" algn="l"/>
              </a:tabLst>
            </a:pPr>
            <a:r>
              <a:rPr lang="de-DE" sz="2311" cap="all" baseline="0" dirty="0" err="1">
                <a:latin typeface="+mn-lt"/>
                <a:ea typeface="+mj-ea"/>
              </a:rPr>
              <a:t>TRACKER</a:t>
            </a:r>
            <a:endParaRPr lang="de-DE" sz="2311" cap="all" baseline="0" dirty="0">
              <a:latin typeface="+mn-lt"/>
              <a:ea typeface="+mj-ea"/>
            </a:endParaRPr>
          </a:p>
        </p:txBody>
      </p:sp>
      <p:grpSp>
        <p:nvGrpSpPr>
          <p:cNvPr id="286" name="Moon" hidden="1">
            <a:extLst>
              <a:ext uri="{FF2B5EF4-FFF2-40B4-BE49-F238E27FC236}">
                <a16:creationId xmlns:a16="http://schemas.microsoft.com/office/drawing/2014/main" id="{63BC6243-1F52-45E4-A894-40C9C2856252}"/>
              </a:ext>
            </a:extLst>
          </p:cNvPr>
          <p:cNvGrpSpPr/>
          <p:nvPr>
            <p:custDataLst>
              <p:tags r:id="rId6"/>
            </p:custDataLst>
          </p:nvPr>
        </p:nvGrpSpPr>
        <p:grpSpPr bwMode="gray">
          <a:xfrm>
            <a:off x="6413783" y="5617299"/>
            <a:ext cx="194380" cy="499121"/>
            <a:chOff x="762000" y="1270000"/>
            <a:chExt cx="254000" cy="254000"/>
          </a:xfrm>
        </p:grpSpPr>
        <p:sp>
          <p:nvSpPr>
            <p:cNvPr id="287" name="Oval 286">
              <a:extLst>
                <a:ext uri="{FF2B5EF4-FFF2-40B4-BE49-F238E27FC236}">
                  <a16:creationId xmlns:a16="http://schemas.microsoft.com/office/drawing/2014/main" id="{225CDC12-613F-4CBC-BA3D-52A937C71982}"/>
                </a:ext>
              </a:extLst>
            </p:cNvPr>
            <p:cNvSpPr/>
            <p:nvPr/>
          </p:nvSpPr>
          <p:spPr bwMode="gray">
            <a:xfrm>
              <a:off x="762000" y="1270000"/>
              <a:ext cx="254000" cy="254000"/>
            </a:xfrm>
            <a:prstGeom prst="ellipse">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a:endParaRPr lang="de-DE" sz="2311" dirty="0">
                <a:solidFill>
                  <a:schemeClr val="tx1"/>
                </a:solidFill>
              </a:endParaRPr>
            </a:p>
          </p:txBody>
        </p:sp>
        <p:sp>
          <p:nvSpPr>
            <p:cNvPr id="288" name="Arc 287">
              <a:extLst>
                <a:ext uri="{FF2B5EF4-FFF2-40B4-BE49-F238E27FC236}">
                  <a16:creationId xmlns:a16="http://schemas.microsoft.com/office/drawing/2014/main" id="{0CD8258A-FCA7-4622-8D5B-8324DA89B6E2}"/>
                </a:ext>
              </a:extLst>
            </p:cNvPr>
            <p:cNvSpPr/>
            <p:nvPr/>
          </p:nvSpPr>
          <p:spPr bwMode="gray">
            <a:xfrm>
              <a:off x="762000" y="1270000"/>
              <a:ext cx="254000" cy="254000"/>
            </a:xfrm>
            <a:prstGeom prst="arc">
              <a:avLst/>
            </a:prstGeom>
            <a:solidFill>
              <a:srgbClr val="337299"/>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eaLnBrk="1"/>
              <a:endParaRPr lang="de-DE" sz="2311" dirty="0"/>
            </a:p>
          </p:txBody>
        </p:sp>
      </p:grpSp>
      <p:sp>
        <p:nvSpPr>
          <p:cNvPr id="280" name="Oval" hidden="1">
            <a:extLst>
              <a:ext uri="{FF2B5EF4-FFF2-40B4-BE49-F238E27FC236}">
                <a16:creationId xmlns:a16="http://schemas.microsoft.com/office/drawing/2014/main" id="{AAEEEC64-41F4-49EB-BDB4-5F1FABDE8324}"/>
              </a:ext>
            </a:extLst>
          </p:cNvPr>
          <p:cNvSpPr txBox="1">
            <a:spLocks/>
          </p:cNvSpPr>
          <p:nvPr>
            <p:custDataLst>
              <p:tags r:id="rId7"/>
            </p:custDataLst>
          </p:nvPr>
        </p:nvSpPr>
        <p:spPr bwMode="gray">
          <a:xfrm>
            <a:off x="4324861" y="1798284"/>
            <a:ext cx="986372" cy="2532759"/>
          </a:xfrm>
          <a:prstGeom prst="ellipse">
            <a:avLst/>
          </a:prstGeom>
          <a:solidFill>
            <a:srgbClr val="DCB45A"/>
          </a:solidFill>
          <a:ln w="9525">
            <a:solidFill>
              <a:schemeClr val="tx1"/>
            </a:solidFill>
            <a:miter lim="800000"/>
            <a:headEnd/>
            <a:tailEnd/>
          </a:ln>
          <a:effectLst/>
        </p:spPr>
        <p:txBody>
          <a:bodyPr vert="horz" wrap="square" lIns="69333" tIns="69333" rIns="69333" bIns="69333"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lgn="ctr"/>
            <a:r>
              <a:rPr lang="de-DE" sz="3081" dirty="0"/>
              <a:t>Text</a:t>
            </a:r>
          </a:p>
        </p:txBody>
      </p:sp>
      <p:sp>
        <p:nvSpPr>
          <p:cNvPr id="281" name="Rectangle" hidden="1">
            <a:extLst>
              <a:ext uri="{FF2B5EF4-FFF2-40B4-BE49-F238E27FC236}">
                <a16:creationId xmlns:a16="http://schemas.microsoft.com/office/drawing/2014/main" id="{2D6C430B-CBFD-49DE-8C43-0F367B21845D}"/>
              </a:ext>
            </a:extLst>
          </p:cNvPr>
          <p:cNvSpPr txBox="1">
            <a:spLocks/>
          </p:cNvSpPr>
          <p:nvPr>
            <p:custDataLst>
              <p:tags r:id="rId8"/>
            </p:custDataLst>
          </p:nvPr>
        </p:nvSpPr>
        <p:spPr bwMode="gray">
          <a:xfrm>
            <a:off x="2177034" y="1798284"/>
            <a:ext cx="986372" cy="2532759"/>
          </a:xfrm>
          <a:prstGeom prst="rect">
            <a:avLst/>
          </a:prstGeom>
          <a:solidFill>
            <a:srgbClr val="DCB45A"/>
          </a:solidFill>
          <a:ln w="9525">
            <a:solidFill>
              <a:schemeClr val="tx1"/>
            </a:solidFill>
            <a:miter lim="800000"/>
            <a:headEnd/>
            <a:tailEnd/>
          </a:ln>
          <a:effectLst/>
        </p:spPr>
        <p:txBody>
          <a:bodyPr vert="horz" wrap="square" lIns="138667" tIns="138667" rIns="138667" bIns="138667"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3081" dirty="0"/>
              <a:t>Text</a:t>
            </a:r>
          </a:p>
        </p:txBody>
      </p:sp>
      <p:sp>
        <p:nvSpPr>
          <p:cNvPr id="282" name="RoundedRectangle" hidden="1">
            <a:extLst>
              <a:ext uri="{FF2B5EF4-FFF2-40B4-BE49-F238E27FC236}">
                <a16:creationId xmlns:a16="http://schemas.microsoft.com/office/drawing/2014/main" id="{74017F43-6896-4287-B25A-3224B3092F01}"/>
              </a:ext>
            </a:extLst>
          </p:cNvPr>
          <p:cNvSpPr txBox="1">
            <a:spLocks/>
          </p:cNvSpPr>
          <p:nvPr>
            <p:custDataLst>
              <p:tags r:id="rId9"/>
            </p:custDataLst>
          </p:nvPr>
        </p:nvSpPr>
        <p:spPr bwMode="gray">
          <a:xfrm>
            <a:off x="3250947" y="1798284"/>
            <a:ext cx="986372" cy="2532759"/>
          </a:xfrm>
          <a:prstGeom prst="roundRect">
            <a:avLst/>
          </a:prstGeom>
          <a:solidFill>
            <a:srgbClr val="DCB45A"/>
          </a:solidFill>
          <a:ln w="9525">
            <a:solidFill>
              <a:schemeClr val="tx1"/>
            </a:solidFill>
            <a:miter lim="800000"/>
            <a:headEnd/>
            <a:tailEnd/>
          </a:ln>
          <a:effectLst/>
        </p:spPr>
        <p:txBody>
          <a:bodyPr vert="horz" wrap="square" lIns="138667" tIns="138667" rIns="138667" bIns="138667" numCol="1" anchor="t"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3081" dirty="0"/>
              <a:t>Text</a:t>
            </a:r>
          </a:p>
        </p:txBody>
      </p:sp>
      <p:sp>
        <p:nvSpPr>
          <p:cNvPr id="283" name="Arrow" hidden="1">
            <a:extLst>
              <a:ext uri="{FF2B5EF4-FFF2-40B4-BE49-F238E27FC236}">
                <a16:creationId xmlns:a16="http://schemas.microsoft.com/office/drawing/2014/main" id="{1661818F-9796-4568-A871-51F991C80380}"/>
              </a:ext>
            </a:extLst>
          </p:cNvPr>
          <p:cNvSpPr txBox="1">
            <a:spLocks/>
          </p:cNvSpPr>
          <p:nvPr>
            <p:custDataLst>
              <p:tags r:id="rId10"/>
            </p:custDataLst>
          </p:nvPr>
        </p:nvSpPr>
        <p:spPr bwMode="gray">
          <a:xfrm>
            <a:off x="2175613" y="6313834"/>
            <a:ext cx="1183647" cy="1519653"/>
          </a:xfrm>
          <a:prstGeom prst="rightArrow">
            <a:avLst>
              <a:gd name="adj1" fmla="val 54000"/>
              <a:gd name="adj2" fmla="val 37678"/>
            </a:avLst>
          </a:prstGeom>
          <a:solidFill>
            <a:srgbClr val="DCB45A"/>
          </a:solidFill>
          <a:ln w="9525">
            <a:solidFill>
              <a:schemeClr val="tx1"/>
            </a:solidFill>
            <a:miter lim="800000"/>
            <a:headEnd/>
            <a:tailEnd/>
          </a:ln>
          <a:effectLst/>
        </p:spPr>
        <p:txBody>
          <a:bodyPr vert="horz" wrap="square" lIns="138667"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3081" dirty="0"/>
              <a:t>Text</a:t>
            </a:r>
          </a:p>
        </p:txBody>
      </p:sp>
      <p:sp>
        <p:nvSpPr>
          <p:cNvPr id="284" name="DirArrow" hidden="1">
            <a:extLst>
              <a:ext uri="{FF2B5EF4-FFF2-40B4-BE49-F238E27FC236}">
                <a16:creationId xmlns:a16="http://schemas.microsoft.com/office/drawing/2014/main" id="{158966D4-0635-4754-AC79-5C17C8C1D032}"/>
              </a:ext>
            </a:extLst>
          </p:cNvPr>
          <p:cNvSpPr>
            <a:spLocks noChangeArrowheads="1"/>
          </p:cNvSpPr>
          <p:nvPr>
            <p:custDataLst>
              <p:tags r:id="rId11"/>
            </p:custDataLst>
          </p:nvPr>
        </p:nvSpPr>
        <p:spPr bwMode="gray">
          <a:xfrm rot="5400000">
            <a:off x="2941689" y="4255369"/>
            <a:ext cx="5136433" cy="222263"/>
          </a:xfrm>
          <a:prstGeom prst="triangle">
            <a:avLst>
              <a:gd name="adj" fmla="val 50000"/>
            </a:avLst>
          </a:prstGeom>
          <a:solidFill>
            <a:srgbClr val="DCB45A"/>
          </a:solidFill>
          <a:ln w="9525">
            <a:solidFill>
              <a:schemeClr val="tx1"/>
            </a:solidFill>
            <a:miter lim="800000"/>
            <a:headEnd/>
            <a:tailEnd/>
          </a:ln>
          <a:effectLst/>
        </p:spPr>
        <p:txBody>
          <a:bodyPr wrap="none" anchor="ctr"/>
          <a:lstStyle/>
          <a:p>
            <a:pPr eaLnBrk="1"/>
            <a:endParaRPr lang="de-DE" sz="3081" dirty="0">
              <a:latin typeface="+mn-lt"/>
              <a:sym typeface="+mn-lt"/>
            </a:endParaRPr>
          </a:p>
        </p:txBody>
      </p:sp>
      <p:sp>
        <p:nvSpPr>
          <p:cNvPr id="285" name="Bracket" hidden="1">
            <a:extLst>
              <a:ext uri="{FF2B5EF4-FFF2-40B4-BE49-F238E27FC236}">
                <a16:creationId xmlns:a16="http://schemas.microsoft.com/office/drawing/2014/main" id="{5FCCB044-E9BF-430D-A825-D3CC24041CA2}"/>
              </a:ext>
            </a:extLst>
          </p:cNvPr>
          <p:cNvSpPr>
            <a:spLocks/>
          </p:cNvSpPr>
          <p:nvPr>
            <p:custDataLst>
              <p:tags r:id="rId12"/>
            </p:custDataLst>
          </p:nvPr>
        </p:nvSpPr>
        <p:spPr bwMode="gray">
          <a:xfrm>
            <a:off x="4772177" y="4562610"/>
            <a:ext cx="142819" cy="3039309"/>
          </a:xfrm>
          <a:custGeom>
            <a:avLst/>
            <a:gdLst>
              <a:gd name="T0" fmla="*/ 0 w 115"/>
              <a:gd name="T1" fmla="*/ 0 h 1152"/>
              <a:gd name="T2" fmla="*/ 65 w 115"/>
              <a:gd name="T3" fmla="*/ 0 h 1152"/>
              <a:gd name="T4" fmla="*/ 65 w 115"/>
              <a:gd name="T5" fmla="*/ 528 h 1152"/>
              <a:gd name="T6" fmla="*/ 115 w 115"/>
              <a:gd name="T7" fmla="*/ 576 h 1152"/>
              <a:gd name="T8" fmla="*/ 65 w 115"/>
              <a:gd name="T9" fmla="*/ 624 h 1152"/>
              <a:gd name="T10" fmla="*/ 65 w 115"/>
              <a:gd name="T11" fmla="*/ 1152 h 1152"/>
              <a:gd name="T12" fmla="*/ 0 w 115"/>
              <a:gd name="T13" fmla="*/ 1152 h 1152"/>
              <a:gd name="connsiteX0" fmla="*/ 0 w 3868"/>
              <a:gd name="connsiteY0" fmla="*/ 0 h 3282"/>
              <a:gd name="connsiteX1" fmla="*/ 3818 w 3868"/>
              <a:gd name="connsiteY1" fmla="*/ 213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3818 w 3868"/>
              <a:gd name="connsiteY2" fmla="*/ 2658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68"/>
              <a:gd name="connsiteY0" fmla="*/ 0 h 3282"/>
              <a:gd name="connsiteX1" fmla="*/ 79 w 3868"/>
              <a:gd name="connsiteY1" fmla="*/ 0 h 3282"/>
              <a:gd name="connsiteX2" fmla="*/ 79 w 3868"/>
              <a:gd name="connsiteY2" fmla="*/ 537 h 3282"/>
              <a:gd name="connsiteX3" fmla="*/ 3868 w 3868"/>
              <a:gd name="connsiteY3" fmla="*/ 2706 h 3282"/>
              <a:gd name="connsiteX4" fmla="*/ 3818 w 3868"/>
              <a:gd name="connsiteY4" fmla="*/ 2754 h 3282"/>
              <a:gd name="connsiteX5" fmla="*/ 3818 w 3868"/>
              <a:gd name="connsiteY5" fmla="*/ 3282 h 3282"/>
              <a:gd name="connsiteX6" fmla="*/ 3753 w 386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3818 w 3818"/>
              <a:gd name="connsiteY4" fmla="*/ 2754 h 3282"/>
              <a:gd name="connsiteX5" fmla="*/ 3818 w 3818"/>
              <a:gd name="connsiteY5" fmla="*/ 3282 h 3282"/>
              <a:gd name="connsiteX6" fmla="*/ 3753 w 3818"/>
              <a:gd name="connsiteY6" fmla="*/ 3282 h 3282"/>
              <a:gd name="connsiteX0" fmla="*/ 0 w 3818"/>
              <a:gd name="connsiteY0" fmla="*/ 0 h 3282"/>
              <a:gd name="connsiteX1" fmla="*/ 79 w 3818"/>
              <a:gd name="connsiteY1" fmla="*/ 0 h 3282"/>
              <a:gd name="connsiteX2" fmla="*/ 79 w 3818"/>
              <a:gd name="connsiteY2" fmla="*/ 537 h 3282"/>
              <a:gd name="connsiteX3" fmla="*/ 118 w 3818"/>
              <a:gd name="connsiteY3" fmla="*/ 576 h 3282"/>
              <a:gd name="connsiteX4" fmla="*/ 79 w 3818"/>
              <a:gd name="connsiteY4" fmla="*/ 615 h 3282"/>
              <a:gd name="connsiteX5" fmla="*/ 3818 w 3818"/>
              <a:gd name="connsiteY5" fmla="*/ 3282 h 3282"/>
              <a:gd name="connsiteX6" fmla="*/ 3753 w 3818"/>
              <a:gd name="connsiteY6" fmla="*/ 3282 h 3282"/>
              <a:gd name="connsiteX0" fmla="*/ 0 w 3753"/>
              <a:gd name="connsiteY0" fmla="*/ 0 h 3282"/>
              <a:gd name="connsiteX1" fmla="*/ 79 w 3753"/>
              <a:gd name="connsiteY1" fmla="*/ 0 h 3282"/>
              <a:gd name="connsiteX2" fmla="*/ 79 w 3753"/>
              <a:gd name="connsiteY2" fmla="*/ 537 h 3282"/>
              <a:gd name="connsiteX3" fmla="*/ 118 w 3753"/>
              <a:gd name="connsiteY3" fmla="*/ 576 h 3282"/>
              <a:gd name="connsiteX4" fmla="*/ 79 w 3753"/>
              <a:gd name="connsiteY4" fmla="*/ 615 h 3282"/>
              <a:gd name="connsiteX5" fmla="*/ 79 w 3753"/>
              <a:gd name="connsiteY5" fmla="*/ 1152 h 3282"/>
              <a:gd name="connsiteX6" fmla="*/ 3753 w 3753"/>
              <a:gd name="connsiteY6" fmla="*/ 3282 h 3282"/>
              <a:gd name="connsiteX0" fmla="*/ 0 w 118"/>
              <a:gd name="connsiteY0" fmla="*/ 0 h 1152"/>
              <a:gd name="connsiteX1" fmla="*/ 79 w 118"/>
              <a:gd name="connsiteY1" fmla="*/ 0 h 1152"/>
              <a:gd name="connsiteX2" fmla="*/ 79 w 118"/>
              <a:gd name="connsiteY2" fmla="*/ 537 h 1152"/>
              <a:gd name="connsiteX3" fmla="*/ 118 w 118"/>
              <a:gd name="connsiteY3" fmla="*/ 576 h 1152"/>
              <a:gd name="connsiteX4" fmla="*/ 79 w 118"/>
              <a:gd name="connsiteY4" fmla="*/ 615 h 1152"/>
              <a:gd name="connsiteX5" fmla="*/ 79 w 118"/>
              <a:gd name="connsiteY5" fmla="*/ 1152 h 1152"/>
              <a:gd name="connsiteX6" fmla="*/ 0 w 118"/>
              <a:gd name="connsiteY6" fmla="*/ 1152 h 1152"/>
              <a:gd name="connsiteX0" fmla="*/ 0 w 4763"/>
              <a:gd name="connsiteY0" fmla="*/ 0 h 2881"/>
              <a:gd name="connsiteX1" fmla="*/ 4724 w 4763"/>
              <a:gd name="connsiteY1" fmla="*/ 1729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4724 w 4763"/>
              <a:gd name="connsiteY2" fmla="*/ 2266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63"/>
              <a:gd name="connsiteY0" fmla="*/ 0 h 2881"/>
              <a:gd name="connsiteX1" fmla="*/ 93 w 4763"/>
              <a:gd name="connsiteY1" fmla="*/ 0 h 2881"/>
              <a:gd name="connsiteX2" fmla="*/ 93 w 4763"/>
              <a:gd name="connsiteY2" fmla="*/ 529 h 2881"/>
              <a:gd name="connsiteX3" fmla="*/ 4763 w 4763"/>
              <a:gd name="connsiteY3" fmla="*/ 2305 h 2881"/>
              <a:gd name="connsiteX4" fmla="*/ 4724 w 4763"/>
              <a:gd name="connsiteY4" fmla="*/ 2344 h 2881"/>
              <a:gd name="connsiteX5" fmla="*/ 4724 w 4763"/>
              <a:gd name="connsiteY5" fmla="*/ 2881 h 2881"/>
              <a:gd name="connsiteX6" fmla="*/ 4645 w 4763"/>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4724 w 4724"/>
              <a:gd name="connsiteY4" fmla="*/ 2344 h 2881"/>
              <a:gd name="connsiteX5" fmla="*/ 4724 w 4724"/>
              <a:gd name="connsiteY5" fmla="*/ 2881 h 2881"/>
              <a:gd name="connsiteX6" fmla="*/ 4645 w 4724"/>
              <a:gd name="connsiteY6" fmla="*/ 2881 h 2881"/>
              <a:gd name="connsiteX0" fmla="*/ 0 w 4724"/>
              <a:gd name="connsiteY0" fmla="*/ 0 h 2881"/>
              <a:gd name="connsiteX1" fmla="*/ 93 w 4724"/>
              <a:gd name="connsiteY1" fmla="*/ 0 h 2881"/>
              <a:gd name="connsiteX2" fmla="*/ 93 w 4724"/>
              <a:gd name="connsiteY2" fmla="*/ 529 h 2881"/>
              <a:gd name="connsiteX3" fmla="*/ 139 w 4724"/>
              <a:gd name="connsiteY3" fmla="*/ 576 h 2881"/>
              <a:gd name="connsiteX4" fmla="*/ 93 w 4724"/>
              <a:gd name="connsiteY4" fmla="*/ 622 h 2881"/>
              <a:gd name="connsiteX5" fmla="*/ 4724 w 4724"/>
              <a:gd name="connsiteY5" fmla="*/ 2881 h 2881"/>
              <a:gd name="connsiteX6" fmla="*/ 4645 w 4724"/>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 name="connsiteX0" fmla="*/ 0 w 4784"/>
              <a:gd name="connsiteY0" fmla="*/ 0 h 2881"/>
              <a:gd name="connsiteX1" fmla="*/ 4738 w 4784"/>
              <a:gd name="connsiteY1" fmla="*/ 1729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4738 w 4784"/>
              <a:gd name="connsiteY2" fmla="*/ 2258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84"/>
              <a:gd name="connsiteY0" fmla="*/ 0 h 2881"/>
              <a:gd name="connsiteX1" fmla="*/ 93 w 4784"/>
              <a:gd name="connsiteY1" fmla="*/ 0 h 2881"/>
              <a:gd name="connsiteX2" fmla="*/ 93 w 4784"/>
              <a:gd name="connsiteY2" fmla="*/ 529 h 2881"/>
              <a:gd name="connsiteX3" fmla="*/ 4784 w 4784"/>
              <a:gd name="connsiteY3" fmla="*/ 2305 h 2881"/>
              <a:gd name="connsiteX4" fmla="*/ 4738 w 4784"/>
              <a:gd name="connsiteY4" fmla="*/ 2351 h 2881"/>
              <a:gd name="connsiteX5" fmla="*/ 4738 w 4784"/>
              <a:gd name="connsiteY5" fmla="*/ 2881 h 2881"/>
              <a:gd name="connsiteX6" fmla="*/ 4645 w 4784"/>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4738 w 4738"/>
              <a:gd name="connsiteY4" fmla="*/ 2351 h 2881"/>
              <a:gd name="connsiteX5" fmla="*/ 4738 w 4738"/>
              <a:gd name="connsiteY5" fmla="*/ 2881 h 2881"/>
              <a:gd name="connsiteX6" fmla="*/ 4645 w 4738"/>
              <a:gd name="connsiteY6" fmla="*/ 2881 h 2881"/>
              <a:gd name="connsiteX0" fmla="*/ 0 w 4738"/>
              <a:gd name="connsiteY0" fmla="*/ 0 h 2881"/>
              <a:gd name="connsiteX1" fmla="*/ 93 w 4738"/>
              <a:gd name="connsiteY1" fmla="*/ 0 h 2881"/>
              <a:gd name="connsiteX2" fmla="*/ 93 w 4738"/>
              <a:gd name="connsiteY2" fmla="*/ 529 h 2881"/>
              <a:gd name="connsiteX3" fmla="*/ 139 w 4738"/>
              <a:gd name="connsiteY3" fmla="*/ 576 h 2881"/>
              <a:gd name="connsiteX4" fmla="*/ 93 w 4738"/>
              <a:gd name="connsiteY4" fmla="*/ 622 h 2881"/>
              <a:gd name="connsiteX5" fmla="*/ 4738 w 4738"/>
              <a:gd name="connsiteY5" fmla="*/ 2881 h 2881"/>
              <a:gd name="connsiteX6" fmla="*/ 4645 w 4738"/>
              <a:gd name="connsiteY6" fmla="*/ 2881 h 2881"/>
              <a:gd name="connsiteX0" fmla="*/ 0 w 4645"/>
              <a:gd name="connsiteY0" fmla="*/ 0 h 2881"/>
              <a:gd name="connsiteX1" fmla="*/ 93 w 4645"/>
              <a:gd name="connsiteY1" fmla="*/ 0 h 2881"/>
              <a:gd name="connsiteX2" fmla="*/ 93 w 4645"/>
              <a:gd name="connsiteY2" fmla="*/ 529 h 2881"/>
              <a:gd name="connsiteX3" fmla="*/ 139 w 4645"/>
              <a:gd name="connsiteY3" fmla="*/ 576 h 2881"/>
              <a:gd name="connsiteX4" fmla="*/ 93 w 4645"/>
              <a:gd name="connsiteY4" fmla="*/ 622 h 2881"/>
              <a:gd name="connsiteX5" fmla="*/ 93 w 4645"/>
              <a:gd name="connsiteY5" fmla="*/ 1152 h 2881"/>
              <a:gd name="connsiteX6" fmla="*/ 4645 w 4645"/>
              <a:gd name="connsiteY6" fmla="*/ 2881 h 2881"/>
              <a:gd name="connsiteX0" fmla="*/ 0 w 139"/>
              <a:gd name="connsiteY0" fmla="*/ 0 h 1152"/>
              <a:gd name="connsiteX1" fmla="*/ 93 w 139"/>
              <a:gd name="connsiteY1" fmla="*/ 0 h 1152"/>
              <a:gd name="connsiteX2" fmla="*/ 93 w 139"/>
              <a:gd name="connsiteY2" fmla="*/ 529 h 1152"/>
              <a:gd name="connsiteX3" fmla="*/ 139 w 139"/>
              <a:gd name="connsiteY3" fmla="*/ 576 h 1152"/>
              <a:gd name="connsiteX4" fmla="*/ 93 w 139"/>
              <a:gd name="connsiteY4" fmla="*/ 622 h 1152"/>
              <a:gd name="connsiteX5" fmla="*/ 93 w 139"/>
              <a:gd name="connsiteY5" fmla="*/ 1152 h 1152"/>
              <a:gd name="connsiteX6" fmla="*/ 0 w 139"/>
              <a:gd name="connsiteY6" fmla="*/ 1152 h 1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9" h="1152">
                <a:moveTo>
                  <a:pt x="0" y="0"/>
                </a:moveTo>
                <a:lnTo>
                  <a:pt x="93" y="0"/>
                </a:lnTo>
                <a:lnTo>
                  <a:pt x="93" y="529"/>
                </a:lnTo>
                <a:lnTo>
                  <a:pt x="139" y="576"/>
                </a:lnTo>
                <a:lnTo>
                  <a:pt x="93" y="622"/>
                </a:lnTo>
                <a:lnTo>
                  <a:pt x="93" y="1152"/>
                </a:lnTo>
                <a:lnTo>
                  <a:pt x="0" y="1152"/>
                </a:ln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a:endParaRPr lang="de-DE" sz="3081" dirty="0">
              <a:latin typeface="+mn-lt"/>
              <a:sym typeface="+mn-lt"/>
            </a:endParaRPr>
          </a:p>
        </p:txBody>
      </p:sp>
      <p:grpSp>
        <p:nvGrpSpPr>
          <p:cNvPr id="289" name="Flow" hidden="1">
            <a:extLst>
              <a:ext uri="{FF2B5EF4-FFF2-40B4-BE49-F238E27FC236}">
                <a16:creationId xmlns:a16="http://schemas.microsoft.com/office/drawing/2014/main" id="{15CD1487-2678-44E2-B5CC-49CEB35C48CB}"/>
              </a:ext>
            </a:extLst>
          </p:cNvPr>
          <p:cNvGrpSpPr>
            <a:grpSpLocks/>
          </p:cNvGrpSpPr>
          <p:nvPr>
            <p:custDataLst>
              <p:tags r:id="rId13"/>
            </p:custDataLst>
          </p:nvPr>
        </p:nvGrpSpPr>
        <p:grpSpPr bwMode="gray">
          <a:xfrm>
            <a:off x="2177034" y="4562611"/>
            <a:ext cx="1183647" cy="1519653"/>
            <a:chOff x="5905500" y="3124200"/>
            <a:chExt cx="1828800" cy="914400"/>
          </a:xfrm>
          <a:solidFill>
            <a:srgbClr val="DCB45A"/>
          </a:solidFill>
        </p:grpSpPr>
        <p:sp>
          <p:nvSpPr>
            <p:cNvPr id="290" name="Freeform 85">
              <a:extLst>
                <a:ext uri="{FF2B5EF4-FFF2-40B4-BE49-F238E27FC236}">
                  <a16:creationId xmlns:a16="http://schemas.microsoft.com/office/drawing/2014/main" id="{6EF94FCB-53EA-4797-A26F-EBE1A10BEA94}"/>
                </a:ext>
              </a:extLst>
            </p:cNvPr>
            <p:cNvSpPr/>
            <p:nvPr>
              <p:custDataLst>
                <p:tags r:id="rId19"/>
              </p:custDataLst>
            </p:nvPr>
          </p:nvSpPr>
          <p:spPr bwMode="gray">
            <a:xfrm>
              <a:off x="5905500" y="3124200"/>
              <a:ext cx="1828800" cy="914400"/>
            </a:xfrm>
            <a:custGeom>
              <a:avLst/>
              <a:gdLst>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 name="connsiteX0" fmla="*/ 0 w 1828800"/>
                <a:gd name="connsiteY0" fmla="*/ 0 h 914400"/>
                <a:gd name="connsiteX1" fmla="*/ 1664208 w 1828800"/>
                <a:gd name="connsiteY1" fmla="*/ 0 h 914400"/>
                <a:gd name="connsiteX2" fmla="*/ 1828800 w 1828800"/>
                <a:gd name="connsiteY2" fmla="*/ 457200 h 914400"/>
                <a:gd name="connsiteX3" fmla="*/ 1664208 w 1828800"/>
                <a:gd name="connsiteY3" fmla="*/ 914400 h 914400"/>
                <a:gd name="connsiteX4" fmla="*/ 0 w 1828800"/>
                <a:gd name="connsiteY4" fmla="*/ 914400 h 914400"/>
                <a:gd name="connsiteX5" fmla="*/ 0 w 1828800"/>
                <a:gd name="connsiteY5"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28800" h="914400">
                  <a:moveTo>
                    <a:pt x="0" y="0"/>
                  </a:moveTo>
                  <a:lnTo>
                    <a:pt x="1664208" y="0"/>
                  </a:lnTo>
                  <a:lnTo>
                    <a:pt x="1828800" y="457200"/>
                  </a:lnTo>
                  <a:lnTo>
                    <a:pt x="1664208" y="914400"/>
                  </a:lnTo>
                  <a:lnTo>
                    <a:pt x="0" y="9144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3081" dirty="0">
                <a:solidFill>
                  <a:schemeClr val="tx1"/>
                </a:solidFill>
              </a:endParaRPr>
            </a:p>
          </p:txBody>
        </p:sp>
        <p:sp>
          <p:nvSpPr>
            <p:cNvPr id="291" name="TextBox 290">
              <a:extLst>
                <a:ext uri="{FF2B5EF4-FFF2-40B4-BE49-F238E27FC236}">
                  <a16:creationId xmlns:a16="http://schemas.microsoft.com/office/drawing/2014/main" id="{D66916BC-2C12-4199-9019-E1682114580E}"/>
                </a:ext>
              </a:extLst>
            </p:cNvPr>
            <p:cNvSpPr txBox="1"/>
            <p:nvPr>
              <p:custDataLst>
                <p:tags r:id="rId20"/>
              </p:custDataLst>
            </p:nvPr>
          </p:nvSpPr>
          <p:spPr bwMode="gray">
            <a:xfrm>
              <a:off x="5969000" y="3187700"/>
              <a:ext cx="1524000" cy="79375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3081" b="1" dirty="0"/>
                <a:t>Text</a:t>
              </a:r>
            </a:p>
          </p:txBody>
        </p:sp>
      </p:grpSp>
      <p:grpSp>
        <p:nvGrpSpPr>
          <p:cNvPr id="292" name="SplitFlow" hidden="1">
            <a:extLst>
              <a:ext uri="{FF2B5EF4-FFF2-40B4-BE49-F238E27FC236}">
                <a16:creationId xmlns:a16="http://schemas.microsoft.com/office/drawing/2014/main" id="{73A0864C-2FD8-4FCE-ACEB-DEE00BA7CF76}"/>
              </a:ext>
            </a:extLst>
          </p:cNvPr>
          <p:cNvGrpSpPr/>
          <p:nvPr>
            <p:custDataLst>
              <p:tags r:id="rId14"/>
            </p:custDataLst>
          </p:nvPr>
        </p:nvGrpSpPr>
        <p:grpSpPr bwMode="gray">
          <a:xfrm>
            <a:off x="3474606" y="4562611"/>
            <a:ext cx="1183647" cy="1519653"/>
            <a:chOff x="114300" y="1270000"/>
            <a:chExt cx="1828800" cy="914400"/>
          </a:xfrm>
          <a:solidFill>
            <a:srgbClr val="DCB45A"/>
          </a:solidFill>
        </p:grpSpPr>
        <p:sp>
          <p:nvSpPr>
            <p:cNvPr id="293" name="Freeform 88">
              <a:extLst>
                <a:ext uri="{FF2B5EF4-FFF2-40B4-BE49-F238E27FC236}">
                  <a16:creationId xmlns:a16="http://schemas.microsoft.com/office/drawing/2014/main" id="{7F450F19-2202-46C9-B60D-9542379B2702}"/>
                </a:ext>
              </a:extLst>
            </p:cNvPr>
            <p:cNvSpPr/>
            <p:nvPr>
              <p:custDataLst>
                <p:tags r:id="rId15"/>
              </p:custDataLst>
            </p:nvPr>
          </p:nvSpPr>
          <p:spPr bwMode="gray">
            <a:xfrm>
              <a:off x="114300" y="12700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0" y="0"/>
                  </a:moveTo>
                  <a:lnTo>
                    <a:pt x="1664208" y="0"/>
                  </a:lnTo>
                  <a:lnTo>
                    <a:pt x="1828800" y="457200"/>
                  </a:lnTo>
                  <a:lnTo>
                    <a:pt x="0" y="45720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3081" dirty="0">
                <a:solidFill>
                  <a:schemeClr val="tx1"/>
                </a:solidFill>
              </a:endParaRPr>
            </a:p>
          </p:txBody>
        </p:sp>
        <p:sp>
          <p:nvSpPr>
            <p:cNvPr id="294" name="TextBox 293">
              <a:extLst>
                <a:ext uri="{FF2B5EF4-FFF2-40B4-BE49-F238E27FC236}">
                  <a16:creationId xmlns:a16="http://schemas.microsoft.com/office/drawing/2014/main" id="{15247FC2-B846-48EF-B0A5-0E1AC51708E7}"/>
                </a:ext>
              </a:extLst>
            </p:cNvPr>
            <p:cNvSpPr txBox="1"/>
            <p:nvPr>
              <p:custDataLst>
                <p:tags r:id="rId16"/>
              </p:custDataLst>
            </p:nvPr>
          </p:nvSpPr>
          <p:spPr bwMode="gray">
            <a:xfrm>
              <a:off x="177800" y="1327150"/>
              <a:ext cx="1524000" cy="336158"/>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3081" b="1" dirty="0"/>
                <a:t>Text</a:t>
              </a:r>
            </a:p>
          </p:txBody>
        </p:sp>
        <p:sp>
          <p:nvSpPr>
            <p:cNvPr id="295" name="Freeform 90">
              <a:extLst>
                <a:ext uri="{FF2B5EF4-FFF2-40B4-BE49-F238E27FC236}">
                  <a16:creationId xmlns:a16="http://schemas.microsoft.com/office/drawing/2014/main" id="{6901536F-391C-4721-9A47-FA9FDF2C8987}"/>
                </a:ext>
              </a:extLst>
            </p:cNvPr>
            <p:cNvSpPr/>
            <p:nvPr>
              <p:custDataLst>
                <p:tags r:id="rId17"/>
              </p:custDataLst>
            </p:nvPr>
          </p:nvSpPr>
          <p:spPr bwMode="gray">
            <a:xfrm>
              <a:off x="114300" y="1727200"/>
              <a:ext cx="1828800" cy="457200"/>
            </a:xfrm>
            <a:custGeom>
              <a:avLst/>
              <a:gdLst>
                <a:gd name="connsiteX0" fmla="*/ 1664208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82880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457200 h 457200"/>
                <a:gd name="connsiteX1" fmla="*/ 1664208 w 1828800"/>
                <a:gd name="connsiteY1" fmla="*/ 0 h 457200"/>
                <a:gd name="connsiteX2" fmla="*/ 1828800 w 1828800"/>
                <a:gd name="connsiteY2" fmla="*/ 457200 h 457200"/>
                <a:gd name="connsiteX3" fmla="*/ 0 w 1828800"/>
                <a:gd name="connsiteY3" fmla="*/ 457200 h 457200"/>
                <a:gd name="connsiteX0" fmla="*/ 0 w 1828800"/>
                <a:gd name="connsiteY0" fmla="*/ 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304800 h 457200"/>
                <a:gd name="connsiteX1" fmla="*/ 1664208 w 1828800"/>
                <a:gd name="connsiteY1" fmla="*/ 0 h 457200"/>
                <a:gd name="connsiteX2" fmla="*/ 1828800 w 1828800"/>
                <a:gd name="connsiteY2" fmla="*/ 457200 h 457200"/>
                <a:gd name="connsiteX3" fmla="*/ 0 w 1828800"/>
                <a:gd name="connsiteY3" fmla="*/ 457200 h 457200"/>
                <a:gd name="connsiteX0" fmla="*/ 1676400 w 1828800"/>
                <a:gd name="connsiteY0" fmla="*/ 0 h 457200"/>
                <a:gd name="connsiteX1" fmla="*/ 1511808 w 1828800"/>
                <a:gd name="connsiteY1" fmla="*/ 457200 h 457200"/>
                <a:gd name="connsiteX2" fmla="*/ 1828800 w 1828800"/>
                <a:gd name="connsiteY2" fmla="*/ 152400 h 457200"/>
                <a:gd name="connsiteX3" fmla="*/ 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152400 w 1828800"/>
                <a:gd name="connsiteY3" fmla="*/ 152400 h 457200"/>
                <a:gd name="connsiteX0" fmla="*/ 1828800 w 1828800"/>
                <a:gd name="connsiteY0" fmla="*/ 0 h 457200"/>
                <a:gd name="connsiteX1" fmla="*/ 1664208 w 1828800"/>
                <a:gd name="connsiteY1" fmla="*/ 457200 h 457200"/>
                <a:gd name="connsiteX2" fmla="*/ 0 w 1828800"/>
                <a:gd name="connsiteY2" fmla="*/ 457200 h 457200"/>
                <a:gd name="connsiteX3" fmla="*/ 0 w 1828800"/>
                <a:gd name="connsiteY3" fmla="*/ 0 h 457200"/>
              </a:gdLst>
              <a:ahLst/>
              <a:cxnLst>
                <a:cxn ang="0">
                  <a:pos x="connsiteX0" y="connsiteY0"/>
                </a:cxn>
                <a:cxn ang="0">
                  <a:pos x="connsiteX1" y="connsiteY1"/>
                </a:cxn>
                <a:cxn ang="0">
                  <a:pos x="connsiteX2" y="connsiteY2"/>
                </a:cxn>
                <a:cxn ang="0">
                  <a:pos x="connsiteX3" y="connsiteY3"/>
                </a:cxn>
              </a:cxnLst>
              <a:rect l="l" t="t" r="r" b="b"/>
              <a:pathLst>
                <a:path w="1828800" h="457200">
                  <a:moveTo>
                    <a:pt x="1828800" y="0"/>
                  </a:moveTo>
                  <a:lnTo>
                    <a:pt x="1664208" y="457200"/>
                  </a:lnTo>
                  <a:lnTo>
                    <a:pt x="0" y="457200"/>
                  </a:lnTo>
                  <a:lnTo>
                    <a:pt x="0" y="0"/>
                  </a:lnTo>
                  <a:close/>
                </a:path>
              </a:pathLst>
            </a:custGeom>
            <a:gr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eaLnBrk="1"/>
              <a:endParaRPr lang="de-DE" sz="3081" dirty="0">
                <a:solidFill>
                  <a:schemeClr val="tx1"/>
                </a:solidFill>
              </a:endParaRPr>
            </a:p>
          </p:txBody>
        </p:sp>
        <p:sp>
          <p:nvSpPr>
            <p:cNvPr id="296" name="TextBox 295">
              <a:extLst>
                <a:ext uri="{FF2B5EF4-FFF2-40B4-BE49-F238E27FC236}">
                  <a16:creationId xmlns:a16="http://schemas.microsoft.com/office/drawing/2014/main" id="{29AF8259-FE75-48B0-8B41-F897677AFE7C}"/>
                </a:ext>
              </a:extLst>
            </p:cNvPr>
            <p:cNvSpPr txBox="1"/>
            <p:nvPr>
              <p:custDataLst>
                <p:tags r:id="rId18"/>
              </p:custDataLst>
            </p:nvPr>
          </p:nvSpPr>
          <p:spPr bwMode="gray">
            <a:xfrm>
              <a:off x="177800" y="1784350"/>
              <a:ext cx="1524000" cy="342900"/>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pPr lvl="0"/>
              <a:r>
                <a:rPr lang="de-DE" sz="3081" b="1" dirty="0"/>
                <a:t>Text</a:t>
              </a:r>
            </a:p>
          </p:txBody>
        </p:sp>
      </p:grpSp>
      <p:sp>
        <p:nvSpPr>
          <p:cNvPr id="298" name="4. Footnote" hidden="1">
            <a:extLst>
              <a:ext uri="{FF2B5EF4-FFF2-40B4-BE49-F238E27FC236}">
                <a16:creationId xmlns:a16="http://schemas.microsoft.com/office/drawing/2014/main" id="{62A356C6-7F50-4D97-A742-34F98DCA1818}"/>
              </a:ext>
            </a:extLst>
          </p:cNvPr>
          <p:cNvSpPr txBox="1">
            <a:spLocks noChangeArrowheads="1"/>
          </p:cNvSpPr>
          <p:nvPr/>
        </p:nvSpPr>
        <p:spPr bwMode="gray">
          <a:xfrm>
            <a:off x="361750" y="8990492"/>
            <a:ext cx="6246413" cy="23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143696" indent="-143696">
              <a:defRPr/>
            </a:pPr>
            <a:r>
              <a:rPr lang="de-DE" sz="1540" baseline="0" noProof="0" dirty="0">
                <a:latin typeface="+mn-lt"/>
              </a:rPr>
              <a:t>1 Fußnote</a:t>
            </a:r>
          </a:p>
        </p:txBody>
      </p:sp>
      <p:sp>
        <p:nvSpPr>
          <p:cNvPr id="299" name="5. Source" hidden="1">
            <a:extLst>
              <a:ext uri="{FF2B5EF4-FFF2-40B4-BE49-F238E27FC236}">
                <a16:creationId xmlns:a16="http://schemas.microsoft.com/office/drawing/2014/main" id="{344D905E-19C6-4CC0-B71D-D835FCD0BC0A}"/>
              </a:ext>
            </a:extLst>
          </p:cNvPr>
          <p:cNvSpPr>
            <a:spLocks noChangeArrowheads="1"/>
          </p:cNvSpPr>
          <p:nvPr/>
        </p:nvSpPr>
        <p:spPr bwMode="gray">
          <a:xfrm>
            <a:off x="361751" y="9290222"/>
            <a:ext cx="5912896" cy="23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nchorCtr="0">
            <a:spAutoFit/>
          </a:bodyPr>
          <a:lstStyle/>
          <a:p>
            <a:pPr marL="611471" indent="-611471" defTabSz="1724346">
              <a:tabLst/>
            </a:pPr>
            <a:r>
              <a:rPr lang="de-DE" sz="1540" baseline="0" noProof="0" dirty="0">
                <a:solidFill>
                  <a:srgbClr val="000000"/>
                </a:solidFill>
                <a:latin typeface="+mn-lt"/>
              </a:rPr>
              <a:t>Quelle: Quelle</a:t>
            </a:r>
          </a:p>
        </p:txBody>
      </p:sp>
    </p:spTree>
    <p:extLst>
      <p:ext uri="{BB962C8B-B14F-4D97-AF65-F5344CB8AC3E}">
        <p14:creationId xmlns:p14="http://schemas.microsoft.com/office/powerpoint/2010/main" val="1344326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p:titleStyle>
    <p:bodyStyle>
      <a:lvl1pPr marL="0" indent="0" algn="l" defTabSz="1293228" rtl="0" eaLnBrk="1" fontAlgn="base" hangingPunct="1">
        <a:spcBef>
          <a:spcPct val="0"/>
        </a:spcBef>
        <a:spcAft>
          <a:spcPct val="0"/>
        </a:spcAft>
        <a:buClr>
          <a:schemeClr val="tx2"/>
        </a:buClr>
        <a:defRPr sz="3081" baseline="0">
          <a:solidFill>
            <a:schemeClr val="tx1"/>
          </a:solidFill>
          <a:latin typeface="+mn-lt"/>
          <a:ea typeface="+mn-ea"/>
          <a:cs typeface="+mn-cs"/>
        </a:defRPr>
      </a:lvl1pPr>
      <a:lvl2pPr marL="346660" indent="-346660" algn="l" defTabSz="1293228" rtl="0" eaLnBrk="1" fontAlgn="base" hangingPunct="1">
        <a:spcBef>
          <a:spcPct val="0"/>
        </a:spcBef>
        <a:spcAft>
          <a:spcPct val="0"/>
        </a:spcAft>
        <a:buClr>
          <a:schemeClr val="tx2"/>
        </a:buClr>
        <a:buSzPct val="100000"/>
        <a:buFont typeface="Calibri" panose="020F0502020204030204" pitchFamily="34" charset="0"/>
        <a:buChar char="–"/>
        <a:defRPr sz="3081" baseline="0">
          <a:solidFill>
            <a:schemeClr val="tx1"/>
          </a:solidFill>
          <a:latin typeface="+mn-lt"/>
          <a:ea typeface="+mn-ea"/>
          <a:cs typeface="+mn-cs"/>
        </a:defRPr>
      </a:lvl2pPr>
      <a:lvl3pPr marL="693321" indent="-346660" algn="l" defTabSz="1293228" rtl="0" eaLnBrk="1" fontAlgn="base" hangingPunct="1">
        <a:spcBef>
          <a:spcPct val="0"/>
        </a:spcBef>
        <a:spcAft>
          <a:spcPct val="0"/>
        </a:spcAft>
        <a:buClr>
          <a:schemeClr val="tx2"/>
        </a:buClr>
        <a:buSzPct val="100000"/>
        <a:buFont typeface="Arial" panose="020B0604020202020204" pitchFamily="34" charset="0"/>
        <a:buChar char="•"/>
        <a:defRPr sz="3081" baseline="0">
          <a:solidFill>
            <a:schemeClr val="tx1"/>
          </a:solidFill>
          <a:latin typeface="+mn-lt"/>
          <a:ea typeface="+mn-ea"/>
          <a:cs typeface="+mn-cs"/>
        </a:defRPr>
      </a:lvl3pPr>
      <a:lvl4pPr marL="1039981" indent="-346660" algn="l" defTabSz="1293228" rtl="0" eaLnBrk="1" fontAlgn="base" hangingPunct="1">
        <a:spcBef>
          <a:spcPct val="0"/>
        </a:spcBef>
        <a:spcAft>
          <a:spcPct val="0"/>
        </a:spcAft>
        <a:buClr>
          <a:schemeClr val="tx2"/>
        </a:buClr>
        <a:buSzPct val="100000"/>
        <a:buFont typeface="Calibri" panose="020F0502020204030204" pitchFamily="34" charset="0"/>
        <a:buChar char="–"/>
        <a:defRPr sz="3081" baseline="0">
          <a:solidFill>
            <a:schemeClr val="tx1"/>
          </a:solidFill>
          <a:latin typeface="+mn-lt"/>
          <a:ea typeface="+mn-ea"/>
          <a:cs typeface="+mn-cs"/>
        </a:defRPr>
      </a:lvl4pPr>
      <a:lvl5pPr marL="1386641" indent="-346660" algn="l" defTabSz="1293228" rtl="0" eaLnBrk="1" fontAlgn="base" hangingPunct="1">
        <a:spcBef>
          <a:spcPct val="0"/>
        </a:spcBef>
        <a:spcAft>
          <a:spcPct val="0"/>
        </a:spcAft>
        <a:buClr>
          <a:schemeClr val="tx2"/>
        </a:buClr>
        <a:buSzPct val="100000"/>
        <a:buFont typeface="Calibri" panose="020F0502020204030204" pitchFamily="34" charset="0"/>
        <a:buChar char="»"/>
        <a:defRPr sz="3081" baseline="0">
          <a:solidFill>
            <a:schemeClr val="tx1"/>
          </a:solidFill>
          <a:latin typeface="+mn-lt"/>
          <a:ea typeface="+mn-ea"/>
          <a:cs typeface="+mn-cs"/>
        </a:defRPr>
      </a:lvl5pPr>
      <a:lvl6pPr marL="1083010" indent="-188021" algn="l" defTabSz="1293228" rtl="0" eaLnBrk="1" fontAlgn="base" hangingPunct="1">
        <a:spcBef>
          <a:spcPct val="0"/>
        </a:spcBef>
        <a:spcAft>
          <a:spcPct val="0"/>
        </a:spcAft>
        <a:buClr>
          <a:schemeClr val="tx2"/>
        </a:buClr>
        <a:buSzPct val="89000"/>
        <a:buFont typeface="Arial" charset="0"/>
        <a:buChar char="-"/>
        <a:defRPr sz="2311" baseline="0">
          <a:solidFill>
            <a:schemeClr val="tx1"/>
          </a:solidFill>
          <a:latin typeface="+mn-lt"/>
        </a:defRPr>
      </a:lvl6pPr>
      <a:lvl7pPr marL="1083010" indent="-188021" algn="l" defTabSz="1293228" rtl="0" eaLnBrk="1" fontAlgn="base" hangingPunct="1">
        <a:spcBef>
          <a:spcPct val="0"/>
        </a:spcBef>
        <a:spcAft>
          <a:spcPct val="0"/>
        </a:spcAft>
        <a:buClr>
          <a:schemeClr val="tx2"/>
        </a:buClr>
        <a:buSzPct val="89000"/>
        <a:buFont typeface="Arial" charset="0"/>
        <a:buChar char="-"/>
        <a:defRPr sz="2311" baseline="0">
          <a:solidFill>
            <a:schemeClr val="tx1"/>
          </a:solidFill>
          <a:latin typeface="+mn-lt"/>
        </a:defRPr>
      </a:lvl7pPr>
      <a:lvl8pPr marL="1083010" indent="-188021" algn="l" defTabSz="1293228" rtl="0" eaLnBrk="1" fontAlgn="base" hangingPunct="1">
        <a:spcBef>
          <a:spcPct val="0"/>
        </a:spcBef>
        <a:spcAft>
          <a:spcPct val="0"/>
        </a:spcAft>
        <a:buClr>
          <a:schemeClr val="tx2"/>
        </a:buClr>
        <a:buSzPct val="89000"/>
        <a:buFont typeface="Arial" charset="0"/>
        <a:buChar char="-"/>
        <a:defRPr sz="2311" baseline="0">
          <a:solidFill>
            <a:schemeClr val="tx1"/>
          </a:solidFill>
          <a:latin typeface="+mn-lt"/>
        </a:defRPr>
      </a:lvl8pPr>
      <a:lvl9pPr marL="1083010" indent="-188021" algn="l" defTabSz="1293228" rtl="0" eaLnBrk="1" fontAlgn="base" hangingPunct="1">
        <a:spcBef>
          <a:spcPct val="0"/>
        </a:spcBef>
        <a:spcAft>
          <a:spcPct val="0"/>
        </a:spcAft>
        <a:buClr>
          <a:schemeClr val="tx2"/>
        </a:buClr>
        <a:buSzPct val="89000"/>
        <a:buFont typeface="Arial" charset="0"/>
        <a:buChar char="-"/>
        <a:defRPr sz="2311" baseline="0">
          <a:solidFill>
            <a:schemeClr val="tx1"/>
          </a:solidFill>
          <a:latin typeface="+mn-lt"/>
        </a:defRPr>
      </a:lvl9pPr>
    </p:bodyStyle>
    <p:otherStyle>
      <a:defPPr>
        <a:defRPr lang="en-US"/>
      </a:defPPr>
      <a:lvl1pPr marL="0" algn="l" defTabSz="1320743" rtl="0" eaLnBrk="1" latinLnBrk="0" hangingPunct="1">
        <a:defRPr sz="2600" kern="1200">
          <a:solidFill>
            <a:schemeClr val="tx1"/>
          </a:solidFill>
          <a:latin typeface="+mn-lt"/>
          <a:ea typeface="+mn-ea"/>
          <a:cs typeface="+mn-cs"/>
        </a:defRPr>
      </a:lvl1pPr>
      <a:lvl2pPr marL="660372" algn="l" defTabSz="1320743" rtl="0" eaLnBrk="1" latinLnBrk="0" hangingPunct="1">
        <a:defRPr sz="2600" kern="1200">
          <a:solidFill>
            <a:schemeClr val="tx1"/>
          </a:solidFill>
          <a:latin typeface="+mn-lt"/>
          <a:ea typeface="+mn-ea"/>
          <a:cs typeface="+mn-cs"/>
        </a:defRPr>
      </a:lvl2pPr>
      <a:lvl3pPr marL="1320743" algn="l" defTabSz="1320743" rtl="0" eaLnBrk="1" latinLnBrk="0" hangingPunct="1">
        <a:defRPr sz="2600" kern="1200">
          <a:solidFill>
            <a:schemeClr val="tx1"/>
          </a:solidFill>
          <a:latin typeface="+mn-lt"/>
          <a:ea typeface="+mn-ea"/>
          <a:cs typeface="+mn-cs"/>
        </a:defRPr>
      </a:lvl3pPr>
      <a:lvl4pPr marL="1981115" algn="l" defTabSz="1320743" rtl="0" eaLnBrk="1" latinLnBrk="0" hangingPunct="1">
        <a:defRPr sz="2600" kern="1200">
          <a:solidFill>
            <a:schemeClr val="tx1"/>
          </a:solidFill>
          <a:latin typeface="+mn-lt"/>
          <a:ea typeface="+mn-ea"/>
          <a:cs typeface="+mn-cs"/>
        </a:defRPr>
      </a:lvl4pPr>
      <a:lvl5pPr marL="2641486" algn="l" defTabSz="1320743" rtl="0" eaLnBrk="1" latinLnBrk="0" hangingPunct="1">
        <a:defRPr sz="2600" kern="1200">
          <a:solidFill>
            <a:schemeClr val="tx1"/>
          </a:solidFill>
          <a:latin typeface="+mn-lt"/>
          <a:ea typeface="+mn-ea"/>
          <a:cs typeface="+mn-cs"/>
        </a:defRPr>
      </a:lvl5pPr>
      <a:lvl6pPr marL="3301857" algn="l" defTabSz="1320743" rtl="0" eaLnBrk="1" latinLnBrk="0" hangingPunct="1">
        <a:defRPr sz="2600" kern="1200">
          <a:solidFill>
            <a:schemeClr val="tx1"/>
          </a:solidFill>
          <a:latin typeface="+mn-lt"/>
          <a:ea typeface="+mn-ea"/>
          <a:cs typeface="+mn-cs"/>
        </a:defRPr>
      </a:lvl6pPr>
      <a:lvl7pPr marL="3962227" algn="l" defTabSz="1320743" rtl="0" eaLnBrk="1" latinLnBrk="0" hangingPunct="1">
        <a:defRPr sz="2600" kern="1200">
          <a:solidFill>
            <a:schemeClr val="tx1"/>
          </a:solidFill>
          <a:latin typeface="+mn-lt"/>
          <a:ea typeface="+mn-ea"/>
          <a:cs typeface="+mn-cs"/>
        </a:defRPr>
      </a:lvl7pPr>
      <a:lvl8pPr marL="4622600" algn="l" defTabSz="1320743" rtl="0" eaLnBrk="1" latinLnBrk="0" hangingPunct="1">
        <a:defRPr sz="2600" kern="1200">
          <a:solidFill>
            <a:schemeClr val="tx1"/>
          </a:solidFill>
          <a:latin typeface="+mn-lt"/>
          <a:ea typeface="+mn-ea"/>
          <a:cs typeface="+mn-cs"/>
        </a:defRPr>
      </a:lvl8pPr>
      <a:lvl9pPr marL="5282972" algn="l" defTabSz="1320743" rtl="0" eaLnBrk="1" latinLnBrk="0" hangingPunct="1">
        <a:defRPr sz="2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231"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tags" Target="../tags/tag46.xml"/><Relationship Id="rId13" Type="http://schemas.openxmlformats.org/officeDocument/2006/relationships/notesSlide" Target="../notesSlides/notesSlide1.xml"/><Relationship Id="rId3" Type="http://schemas.openxmlformats.org/officeDocument/2006/relationships/tags" Target="../tags/tag41.xml"/><Relationship Id="rId7" Type="http://schemas.openxmlformats.org/officeDocument/2006/relationships/tags" Target="../tags/tag45.xml"/><Relationship Id="rId12" Type="http://schemas.openxmlformats.org/officeDocument/2006/relationships/slideLayout" Target="../slideLayouts/slideLayout2.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11" Type="http://schemas.openxmlformats.org/officeDocument/2006/relationships/tags" Target="../tags/tag49.xml"/><Relationship Id="rId5" Type="http://schemas.openxmlformats.org/officeDocument/2006/relationships/tags" Target="../tags/tag43.xml"/><Relationship Id="rId15" Type="http://schemas.openxmlformats.org/officeDocument/2006/relationships/image" Target="../media/image3.emf"/><Relationship Id="rId10" Type="http://schemas.openxmlformats.org/officeDocument/2006/relationships/tags" Target="../tags/tag48.xml"/><Relationship Id="rId4" Type="http://schemas.openxmlformats.org/officeDocument/2006/relationships/tags" Target="../tags/tag42.xml"/><Relationship Id="rId9" Type="http://schemas.openxmlformats.org/officeDocument/2006/relationships/tags" Target="../tags/tag47.xml"/><Relationship Id="rId1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8" Type="http://schemas.openxmlformats.org/officeDocument/2006/relationships/tags" Target="../tags/tag57.xml"/><Relationship Id="rId13" Type="http://schemas.openxmlformats.org/officeDocument/2006/relationships/oleObject" Target="../embeddings/oleObject6.bin"/><Relationship Id="rId3" Type="http://schemas.openxmlformats.org/officeDocument/2006/relationships/tags" Target="../tags/tag52.xml"/><Relationship Id="rId7" Type="http://schemas.openxmlformats.org/officeDocument/2006/relationships/tags" Target="../tags/tag56.xml"/><Relationship Id="rId12" Type="http://schemas.openxmlformats.org/officeDocument/2006/relationships/notesSlide" Target="../notesSlides/notesSlide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11" Type="http://schemas.openxmlformats.org/officeDocument/2006/relationships/slideLayout" Target="../slideLayouts/slideLayout2.xml"/><Relationship Id="rId5" Type="http://schemas.openxmlformats.org/officeDocument/2006/relationships/tags" Target="../tags/tag54.xml"/><Relationship Id="rId10" Type="http://schemas.openxmlformats.org/officeDocument/2006/relationships/tags" Target="../tags/tag59.xml"/><Relationship Id="rId4" Type="http://schemas.openxmlformats.org/officeDocument/2006/relationships/tags" Target="../tags/tag53.xml"/><Relationship Id="rId9" Type="http://schemas.openxmlformats.org/officeDocument/2006/relationships/tags" Target="../tags/tag58.xml"/><Relationship Id="rId14" Type="http://schemas.openxmlformats.org/officeDocument/2006/relationships/image" Target="../media/image3.emf"/></Relationships>
</file>

<file path=ppt/slides/_rels/slide3.xml.rels><?xml version="1.0" encoding="UTF-8" standalone="yes"?>
<Relationships xmlns="http://schemas.openxmlformats.org/package/2006/relationships"><Relationship Id="rId8" Type="http://schemas.openxmlformats.org/officeDocument/2006/relationships/tags" Target="../tags/tag67.xml"/><Relationship Id="rId13" Type="http://schemas.openxmlformats.org/officeDocument/2006/relationships/notesSlide" Target="../notesSlides/notesSlide3.xml"/><Relationship Id="rId3" Type="http://schemas.openxmlformats.org/officeDocument/2006/relationships/tags" Target="../tags/tag62.xml"/><Relationship Id="rId7" Type="http://schemas.openxmlformats.org/officeDocument/2006/relationships/tags" Target="../tags/tag66.xml"/><Relationship Id="rId12"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11" Type="http://schemas.openxmlformats.org/officeDocument/2006/relationships/tags" Target="../tags/tag70.xml"/><Relationship Id="rId5" Type="http://schemas.openxmlformats.org/officeDocument/2006/relationships/tags" Target="../tags/tag64.xml"/><Relationship Id="rId15" Type="http://schemas.openxmlformats.org/officeDocument/2006/relationships/image" Target="../media/image3.emf"/><Relationship Id="rId10" Type="http://schemas.openxmlformats.org/officeDocument/2006/relationships/tags" Target="../tags/tag69.xml"/><Relationship Id="rId4" Type="http://schemas.openxmlformats.org/officeDocument/2006/relationships/tags" Target="../tags/tag63.xml"/><Relationship Id="rId9" Type="http://schemas.openxmlformats.org/officeDocument/2006/relationships/tags" Target="../tags/tag68.xml"/><Relationship Id="rId1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8" Type="http://schemas.openxmlformats.org/officeDocument/2006/relationships/tags" Target="../tags/tag80.xml"/><Relationship Id="rId13" Type="http://schemas.openxmlformats.org/officeDocument/2006/relationships/slideLayout" Target="../slideLayouts/slideLayout2.xml"/><Relationship Id="rId3" Type="http://schemas.openxmlformats.org/officeDocument/2006/relationships/tags" Target="../tags/tag75.xml"/><Relationship Id="rId7" Type="http://schemas.openxmlformats.org/officeDocument/2006/relationships/tags" Target="../tags/tag79.xml"/><Relationship Id="rId12" Type="http://schemas.openxmlformats.org/officeDocument/2006/relationships/tags" Target="../tags/tag84.xml"/><Relationship Id="rId2" Type="http://schemas.openxmlformats.org/officeDocument/2006/relationships/tags" Target="../tags/tag74.xml"/><Relationship Id="rId16" Type="http://schemas.openxmlformats.org/officeDocument/2006/relationships/image" Target="../media/image3.emf"/><Relationship Id="rId1" Type="http://schemas.openxmlformats.org/officeDocument/2006/relationships/tags" Target="../tags/tag73.xml"/><Relationship Id="rId6" Type="http://schemas.openxmlformats.org/officeDocument/2006/relationships/tags" Target="../tags/tag78.xml"/><Relationship Id="rId11" Type="http://schemas.openxmlformats.org/officeDocument/2006/relationships/tags" Target="../tags/tag83.xml"/><Relationship Id="rId5" Type="http://schemas.openxmlformats.org/officeDocument/2006/relationships/tags" Target="../tags/tag77.xml"/><Relationship Id="rId15" Type="http://schemas.openxmlformats.org/officeDocument/2006/relationships/oleObject" Target="../embeddings/oleObject9.bin"/><Relationship Id="rId10" Type="http://schemas.openxmlformats.org/officeDocument/2006/relationships/tags" Target="../tags/tag82.xml"/><Relationship Id="rId4" Type="http://schemas.openxmlformats.org/officeDocument/2006/relationships/tags" Target="../tags/tag76.xml"/><Relationship Id="rId9" Type="http://schemas.openxmlformats.org/officeDocument/2006/relationships/tags" Target="../tags/tag81.xml"/><Relationship Id="rId1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92.xml"/><Relationship Id="rId13" Type="http://schemas.openxmlformats.org/officeDocument/2006/relationships/tags" Target="../tags/tag97.xml"/><Relationship Id="rId18" Type="http://schemas.openxmlformats.org/officeDocument/2006/relationships/image" Target="../media/image3.emf"/><Relationship Id="rId3" Type="http://schemas.openxmlformats.org/officeDocument/2006/relationships/tags" Target="../tags/tag87.xml"/><Relationship Id="rId7" Type="http://schemas.openxmlformats.org/officeDocument/2006/relationships/tags" Target="../tags/tag91.xml"/><Relationship Id="rId12" Type="http://schemas.openxmlformats.org/officeDocument/2006/relationships/tags" Target="../tags/tag96.xml"/><Relationship Id="rId17" Type="http://schemas.openxmlformats.org/officeDocument/2006/relationships/oleObject" Target="../embeddings/oleObject10.bin"/><Relationship Id="rId2" Type="http://schemas.openxmlformats.org/officeDocument/2006/relationships/tags" Target="../tags/tag86.xml"/><Relationship Id="rId16" Type="http://schemas.openxmlformats.org/officeDocument/2006/relationships/notesSlide" Target="../notesSlides/notesSlide6.xml"/><Relationship Id="rId1" Type="http://schemas.openxmlformats.org/officeDocument/2006/relationships/tags" Target="../tags/tag85.xml"/><Relationship Id="rId6" Type="http://schemas.openxmlformats.org/officeDocument/2006/relationships/tags" Target="../tags/tag90.xml"/><Relationship Id="rId11" Type="http://schemas.openxmlformats.org/officeDocument/2006/relationships/tags" Target="../tags/tag95.xml"/><Relationship Id="rId5" Type="http://schemas.openxmlformats.org/officeDocument/2006/relationships/tags" Target="../tags/tag89.xml"/><Relationship Id="rId15" Type="http://schemas.openxmlformats.org/officeDocument/2006/relationships/slideLayout" Target="../slideLayouts/slideLayout2.xml"/><Relationship Id="rId10" Type="http://schemas.openxmlformats.org/officeDocument/2006/relationships/tags" Target="../tags/tag94.xml"/><Relationship Id="rId4" Type="http://schemas.openxmlformats.org/officeDocument/2006/relationships/tags" Target="../tags/tag88.xml"/><Relationship Id="rId9" Type="http://schemas.openxmlformats.org/officeDocument/2006/relationships/tags" Target="../tags/tag93.xml"/><Relationship Id="rId14" Type="http://schemas.openxmlformats.org/officeDocument/2006/relationships/tags" Target="../tags/tag98.xml"/></Relationships>
</file>

<file path=ppt/slides/_rels/slide7.xml.rels><?xml version="1.0" encoding="UTF-8" standalone="yes"?>
<Relationships xmlns="http://schemas.openxmlformats.org/package/2006/relationships"><Relationship Id="rId8" Type="http://schemas.openxmlformats.org/officeDocument/2006/relationships/tags" Target="../tags/tag106.xml"/><Relationship Id="rId13" Type="http://schemas.openxmlformats.org/officeDocument/2006/relationships/tags" Target="../tags/tag111.xml"/><Relationship Id="rId18" Type="http://schemas.openxmlformats.org/officeDocument/2006/relationships/image" Target="../media/image3.emf"/><Relationship Id="rId3" Type="http://schemas.openxmlformats.org/officeDocument/2006/relationships/tags" Target="../tags/tag101.xml"/><Relationship Id="rId7" Type="http://schemas.openxmlformats.org/officeDocument/2006/relationships/tags" Target="../tags/tag105.xml"/><Relationship Id="rId12" Type="http://schemas.openxmlformats.org/officeDocument/2006/relationships/tags" Target="../tags/tag110.xml"/><Relationship Id="rId17" Type="http://schemas.openxmlformats.org/officeDocument/2006/relationships/oleObject" Target="../embeddings/oleObject11.bin"/><Relationship Id="rId2" Type="http://schemas.openxmlformats.org/officeDocument/2006/relationships/tags" Target="../tags/tag100.xml"/><Relationship Id="rId16" Type="http://schemas.openxmlformats.org/officeDocument/2006/relationships/notesSlide" Target="../notesSlides/notesSlide7.xml"/><Relationship Id="rId1" Type="http://schemas.openxmlformats.org/officeDocument/2006/relationships/tags" Target="../tags/tag99.xml"/><Relationship Id="rId6" Type="http://schemas.openxmlformats.org/officeDocument/2006/relationships/tags" Target="../tags/tag104.xml"/><Relationship Id="rId11" Type="http://schemas.openxmlformats.org/officeDocument/2006/relationships/tags" Target="../tags/tag109.xml"/><Relationship Id="rId5" Type="http://schemas.openxmlformats.org/officeDocument/2006/relationships/tags" Target="../tags/tag103.xml"/><Relationship Id="rId15" Type="http://schemas.openxmlformats.org/officeDocument/2006/relationships/slideLayout" Target="../slideLayouts/slideLayout2.xml"/><Relationship Id="rId10" Type="http://schemas.openxmlformats.org/officeDocument/2006/relationships/tags" Target="../tags/tag108.xml"/><Relationship Id="rId4" Type="http://schemas.openxmlformats.org/officeDocument/2006/relationships/tags" Target="../tags/tag102.xml"/><Relationship Id="rId9" Type="http://schemas.openxmlformats.org/officeDocument/2006/relationships/tags" Target="../tags/tag107.xml"/><Relationship Id="rId14" Type="http://schemas.openxmlformats.org/officeDocument/2006/relationships/tags" Target="../tags/tag1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3F5704E-A63B-4FFD-8F1B-CE3E97419526}"/>
              </a:ext>
            </a:extLst>
          </p:cNvPr>
          <p:cNvGraphicFramePr>
            <a:graphicFrameLocks noChangeAspect="1"/>
          </p:cNvGraphicFramePr>
          <p:nvPr>
            <p:custDataLst>
              <p:tags r:id="rId1"/>
            </p:custDataLst>
            <p:extLst>
              <p:ext uri="{D42A27DB-BD31-4B8C-83A1-F6EECF244321}">
                <p14:modId xmlns:p14="http://schemas.microsoft.com/office/powerpoint/2010/main" val="539719089"/>
              </p:ext>
            </p:extLst>
          </p:nvPr>
        </p:nvGraphicFramePr>
        <p:xfrm>
          <a:off x="644658" y="1721"/>
          <a:ext cx="1720" cy="1720"/>
        </p:xfrm>
        <a:graphic>
          <a:graphicData uri="http://schemas.openxmlformats.org/presentationml/2006/ole">
            <mc:AlternateContent xmlns:mc="http://schemas.openxmlformats.org/markup-compatibility/2006">
              <mc:Choice xmlns:v="urn:schemas-microsoft-com:vml" Requires="v">
                <p:oleObj name="think-cell Slide" r:id="rId14" imgW="592" imgH="591" progId="TCLayout.ActiveDocument.1">
                  <p:embed/>
                </p:oleObj>
              </mc:Choice>
              <mc:Fallback>
                <p:oleObj name="think-cell Slide" r:id="rId14" imgW="592" imgH="591" progId="TCLayout.ActiveDocument.1">
                  <p:embed/>
                  <p:pic>
                    <p:nvPicPr>
                      <p:cNvPr id="3" name="Object 2" hidden="1">
                        <a:extLst>
                          <a:ext uri="{FF2B5EF4-FFF2-40B4-BE49-F238E27FC236}">
                            <a16:creationId xmlns:a16="http://schemas.microsoft.com/office/drawing/2014/main" id="{93F5704E-A63B-4FFD-8F1B-CE3E97419526}"/>
                          </a:ext>
                        </a:extLst>
                      </p:cNvPr>
                      <p:cNvPicPr/>
                      <p:nvPr/>
                    </p:nvPicPr>
                    <p:blipFill>
                      <a:blip r:embed="rId15"/>
                      <a:stretch>
                        <a:fillRect/>
                      </a:stretch>
                    </p:blipFill>
                    <p:spPr>
                      <a:xfrm>
                        <a:off x="644658" y="1721"/>
                        <a:ext cx="1720" cy="1720"/>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9A536462-F536-49F5-97A2-06A4839B585E}"/>
              </a:ext>
            </a:extLst>
          </p:cNvPr>
          <p:cNvSpPr/>
          <p:nvPr>
            <p:custDataLst>
              <p:tags r:id="rId2"/>
            </p:custDataLst>
          </p:nvPr>
        </p:nvSpPr>
        <p:spPr>
          <a:xfrm>
            <a:off x="642938" y="0"/>
            <a:ext cx="171979" cy="171979"/>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de-DE" sz="100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7" name="TextBox 6">
            <a:extLst>
              <a:ext uri="{FF2B5EF4-FFF2-40B4-BE49-F238E27FC236}">
                <a16:creationId xmlns:a16="http://schemas.microsoft.com/office/drawing/2014/main" id="{15CC477A-2B77-41E3-9443-8979C29FAA7D}"/>
              </a:ext>
            </a:extLst>
          </p:cNvPr>
          <p:cNvSpPr txBox="1">
            <a:spLocks/>
          </p:cNvSpPr>
          <p:nvPr/>
        </p:nvSpPr>
        <p:spPr>
          <a:xfrm>
            <a:off x="364721" y="3049953"/>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Priorisierungskategorie:</a:t>
            </a:r>
          </a:p>
        </p:txBody>
      </p:sp>
      <p:sp>
        <p:nvSpPr>
          <p:cNvPr id="9" name="TextBox 8">
            <a:extLst>
              <a:ext uri="{FF2B5EF4-FFF2-40B4-BE49-F238E27FC236}">
                <a16:creationId xmlns:a16="http://schemas.microsoft.com/office/drawing/2014/main" id="{5B42F594-D5F2-434B-861E-E2C149E0CE66}"/>
              </a:ext>
            </a:extLst>
          </p:cNvPr>
          <p:cNvSpPr txBox="1">
            <a:spLocks/>
          </p:cNvSpPr>
          <p:nvPr/>
        </p:nvSpPr>
        <p:spPr>
          <a:xfrm>
            <a:off x="364721" y="2224649"/>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err="1">
                <a:solidFill>
                  <a:srgbClr val="000000"/>
                </a:solidFill>
                <a:ea typeface="ＭＳ Ｐゴシック" panose="020B0600070205080204" pitchFamily="34" charset="-128"/>
                <a:sym typeface="BundesSans Regular" panose="020B0002030500000203" pitchFamily="34" charset="0"/>
              </a:rPr>
              <a:t>Leika</a:t>
            </a:r>
            <a:r>
              <a:rPr lang="de-DE" sz="800" b="1" dirty="0">
                <a:solidFill>
                  <a:srgbClr val="000000"/>
                </a:solidFill>
                <a:ea typeface="ＭＳ Ｐゴシック" panose="020B0600070205080204" pitchFamily="34" charset="-128"/>
                <a:sym typeface="BundesSans Regular" panose="020B0002030500000203" pitchFamily="34" charset="0"/>
              </a:rPr>
              <a:t>-Typ:</a:t>
            </a:r>
          </a:p>
        </p:txBody>
      </p:sp>
      <p:sp>
        <p:nvSpPr>
          <p:cNvPr id="21" name="TextBox 20">
            <a:extLst>
              <a:ext uri="{FF2B5EF4-FFF2-40B4-BE49-F238E27FC236}">
                <a16:creationId xmlns:a16="http://schemas.microsoft.com/office/drawing/2014/main" id="{3EDDFDE9-8803-4286-A0D9-B91FEDB1CCC2}"/>
              </a:ext>
            </a:extLst>
          </p:cNvPr>
          <p:cNvSpPr txBox="1">
            <a:spLocks/>
          </p:cNvSpPr>
          <p:nvPr/>
        </p:nvSpPr>
        <p:spPr bwMode="gray">
          <a:xfrm>
            <a:off x="366715" y="7130672"/>
            <a:ext cx="2978146" cy="263077"/>
          </a:xfrm>
          <a:prstGeom prst="rect">
            <a:avLst/>
          </a:prstGeom>
          <a:solidFill>
            <a:schemeClr val="accent4"/>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425"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t>Verantwortlichkeiten</a:t>
            </a:r>
          </a:p>
        </p:txBody>
      </p:sp>
      <p:sp>
        <p:nvSpPr>
          <p:cNvPr id="55" name="TextBox 54">
            <a:extLst>
              <a:ext uri="{FF2B5EF4-FFF2-40B4-BE49-F238E27FC236}">
                <a16:creationId xmlns:a16="http://schemas.microsoft.com/office/drawing/2014/main" id="{F3FA3716-819F-4879-A218-60C3108FD224}"/>
              </a:ext>
            </a:extLst>
          </p:cNvPr>
          <p:cNvSpPr txBox="1">
            <a:spLocks/>
          </p:cNvSpPr>
          <p:nvPr>
            <p:custDataLst>
              <p:tags r:id="rId3"/>
            </p:custDataLst>
          </p:nvPr>
        </p:nvSpPr>
        <p:spPr>
          <a:xfrm>
            <a:off x="366714" y="7441917"/>
            <a:ext cx="140017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193"/>
              </a:spcBef>
              <a:buNone/>
            </a:pPr>
            <a:r>
              <a:rPr lang="de-DE" sz="800" b="1" dirty="0"/>
              <a:t>Umsetzungsverantwortliche/r:</a:t>
            </a:r>
          </a:p>
        </p:txBody>
      </p:sp>
      <p:sp>
        <p:nvSpPr>
          <p:cNvPr id="63" name="TextBox 62">
            <a:extLst>
              <a:ext uri="{FF2B5EF4-FFF2-40B4-BE49-F238E27FC236}">
                <a16:creationId xmlns:a16="http://schemas.microsoft.com/office/drawing/2014/main" id="{C7652C23-5138-4AA3-8791-96B0F1390455}"/>
              </a:ext>
            </a:extLst>
          </p:cNvPr>
          <p:cNvSpPr txBox="1">
            <a:spLocks/>
          </p:cNvSpPr>
          <p:nvPr/>
        </p:nvSpPr>
        <p:spPr bwMode="gray">
          <a:xfrm>
            <a:off x="366713" y="3879418"/>
            <a:ext cx="6122987" cy="263077"/>
          </a:xfrm>
          <a:prstGeom prst="rect">
            <a:avLst/>
          </a:prstGeom>
          <a:solidFill>
            <a:schemeClr val="accent4"/>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425"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t>Zusammenfassung Leistungsanalyse &amp; Empfehlung</a:t>
            </a:r>
          </a:p>
        </p:txBody>
      </p:sp>
      <p:sp>
        <p:nvSpPr>
          <p:cNvPr id="27" name="TextBox 26">
            <a:extLst>
              <a:ext uri="{FF2B5EF4-FFF2-40B4-BE49-F238E27FC236}">
                <a16:creationId xmlns:a16="http://schemas.microsoft.com/office/drawing/2014/main" id="{B75C1A37-A22F-4EFE-B36E-EE98AFEE1274}"/>
              </a:ext>
            </a:extLst>
          </p:cNvPr>
          <p:cNvSpPr txBox="1">
            <a:spLocks/>
          </p:cNvSpPr>
          <p:nvPr>
            <p:custDataLst>
              <p:tags r:id="rId4"/>
            </p:custDataLst>
          </p:nvPr>
        </p:nvSpPr>
        <p:spPr>
          <a:xfrm>
            <a:off x="3636970" y="916664"/>
            <a:ext cx="2847154" cy="2718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193"/>
              </a:spcBef>
              <a:buNone/>
            </a:pPr>
            <a:r>
              <a:rPr lang="de-DE" sz="800" b="1" dirty="0"/>
              <a:t>Beschreibung OZG-Leistung:</a:t>
            </a:r>
          </a:p>
          <a:p>
            <a:pPr marL="0" lvl="1" indent="0">
              <a:spcBef>
                <a:spcPts val="193"/>
              </a:spcBef>
              <a:buNone/>
            </a:pPr>
            <a:endParaRPr lang="de-DE" sz="800" b="1" dirty="0"/>
          </a:p>
        </p:txBody>
      </p:sp>
      <p:sp>
        <p:nvSpPr>
          <p:cNvPr id="5" name="TextBox 4">
            <a:extLst>
              <a:ext uri="{FF2B5EF4-FFF2-40B4-BE49-F238E27FC236}">
                <a16:creationId xmlns:a16="http://schemas.microsoft.com/office/drawing/2014/main" id="{EAD02780-EA35-4FFC-B83B-571B644CCD63}"/>
              </a:ext>
            </a:extLst>
          </p:cNvPr>
          <p:cNvSpPr txBox="1">
            <a:spLocks/>
          </p:cNvSpPr>
          <p:nvPr/>
        </p:nvSpPr>
        <p:spPr>
          <a:xfrm>
            <a:off x="364721" y="916664"/>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OZG-Leistung:</a:t>
            </a:r>
          </a:p>
        </p:txBody>
      </p:sp>
      <p:sp>
        <p:nvSpPr>
          <p:cNvPr id="6" name="TextBox 5">
            <a:extLst>
              <a:ext uri="{FF2B5EF4-FFF2-40B4-BE49-F238E27FC236}">
                <a16:creationId xmlns:a16="http://schemas.microsoft.com/office/drawing/2014/main" id="{43989F67-E9E2-482D-935E-E2ADC4AF8643}"/>
              </a:ext>
            </a:extLst>
          </p:cNvPr>
          <p:cNvSpPr txBox="1">
            <a:spLocks/>
          </p:cNvSpPr>
          <p:nvPr/>
        </p:nvSpPr>
        <p:spPr>
          <a:xfrm>
            <a:off x="364721" y="1605183"/>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Themenfeld:</a:t>
            </a:r>
          </a:p>
        </p:txBody>
      </p:sp>
      <p:sp>
        <p:nvSpPr>
          <p:cNvPr id="8" name="TextBox 7">
            <a:extLst>
              <a:ext uri="{FF2B5EF4-FFF2-40B4-BE49-F238E27FC236}">
                <a16:creationId xmlns:a16="http://schemas.microsoft.com/office/drawing/2014/main" id="{CAEDE49C-89C9-4486-BF2A-07D160E221CA}"/>
              </a:ext>
            </a:extLst>
          </p:cNvPr>
          <p:cNvSpPr txBox="1">
            <a:spLocks/>
          </p:cNvSpPr>
          <p:nvPr/>
        </p:nvSpPr>
        <p:spPr>
          <a:xfrm>
            <a:off x="364721" y="1931820"/>
            <a:ext cx="1465084" cy="15560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Lebens- bzw. Geschäftslage:</a:t>
            </a:r>
          </a:p>
        </p:txBody>
      </p:sp>
      <p:sp>
        <p:nvSpPr>
          <p:cNvPr id="49" name="TextBox 48">
            <a:extLst>
              <a:ext uri="{FF2B5EF4-FFF2-40B4-BE49-F238E27FC236}">
                <a16:creationId xmlns:a16="http://schemas.microsoft.com/office/drawing/2014/main" id="{BD2C4CBF-602D-47FD-B45C-2841C05F3E6A}"/>
              </a:ext>
            </a:extLst>
          </p:cNvPr>
          <p:cNvSpPr txBox="1">
            <a:spLocks/>
          </p:cNvSpPr>
          <p:nvPr/>
        </p:nvSpPr>
        <p:spPr bwMode="gray">
          <a:xfrm>
            <a:off x="3511554" y="7130672"/>
            <a:ext cx="2978146" cy="263077"/>
          </a:xfrm>
          <a:prstGeom prst="rect">
            <a:avLst/>
          </a:prstGeom>
          <a:solidFill>
            <a:schemeClr val="accent4"/>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425"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t>Nächste Schritte</a:t>
            </a:r>
          </a:p>
        </p:txBody>
      </p:sp>
      <p:sp>
        <p:nvSpPr>
          <p:cNvPr id="60" name="TextBox 59">
            <a:extLst>
              <a:ext uri="{FF2B5EF4-FFF2-40B4-BE49-F238E27FC236}">
                <a16:creationId xmlns:a16="http://schemas.microsoft.com/office/drawing/2014/main" id="{E06BF76D-5F6F-475D-857A-02030CC3D644}"/>
              </a:ext>
            </a:extLst>
          </p:cNvPr>
          <p:cNvSpPr txBox="1">
            <a:spLocks/>
          </p:cNvSpPr>
          <p:nvPr>
            <p:custDataLst>
              <p:tags r:id="rId5"/>
            </p:custDataLst>
          </p:nvPr>
        </p:nvSpPr>
        <p:spPr>
          <a:xfrm>
            <a:off x="3511554" y="7441917"/>
            <a:ext cx="2978146" cy="110286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lvl="1">
              <a:spcBef>
                <a:spcPts val="1200"/>
              </a:spcBef>
              <a:buFont typeface="Arial" panose="020B0604020202020204" pitchFamily="34" charset="0"/>
              <a:buChar char="•"/>
            </a:pPr>
            <a:r>
              <a:rPr lang="de-DE" sz="800" b="1" dirty="0">
                <a:solidFill>
                  <a:schemeClr val="accent4"/>
                </a:solidFill>
              </a:rPr>
              <a:t>Top 1:</a:t>
            </a:r>
            <a:endParaRPr lang="de-DE" sz="800" dirty="0"/>
          </a:p>
          <a:p>
            <a:pPr lvl="1">
              <a:spcBef>
                <a:spcPts val="1200"/>
              </a:spcBef>
              <a:buFont typeface="Arial" panose="020B0604020202020204" pitchFamily="34" charset="0"/>
              <a:buChar char="•"/>
            </a:pPr>
            <a:r>
              <a:rPr lang="de-DE" sz="800" b="1" dirty="0">
                <a:solidFill>
                  <a:schemeClr val="accent4"/>
                </a:solidFill>
              </a:rPr>
              <a:t>Top 2:</a:t>
            </a:r>
            <a:endParaRPr lang="de-DE" sz="800" dirty="0"/>
          </a:p>
          <a:p>
            <a:pPr lvl="1">
              <a:spcBef>
                <a:spcPts val="1200"/>
              </a:spcBef>
              <a:buFont typeface="Arial" panose="020B0604020202020204" pitchFamily="34" charset="0"/>
              <a:buChar char="•"/>
            </a:pPr>
            <a:r>
              <a:rPr lang="de-DE" sz="800" b="1" dirty="0">
                <a:solidFill>
                  <a:schemeClr val="accent4"/>
                </a:solidFill>
              </a:rPr>
              <a:t>Top 3:</a:t>
            </a:r>
            <a:endParaRPr lang="de-DE" sz="800" dirty="0"/>
          </a:p>
        </p:txBody>
      </p:sp>
      <p:sp>
        <p:nvSpPr>
          <p:cNvPr id="61" name="Rectangle">
            <a:extLst>
              <a:ext uri="{FF2B5EF4-FFF2-40B4-BE49-F238E27FC236}">
                <a16:creationId xmlns:a16="http://schemas.microsoft.com/office/drawing/2014/main" id="{6812E1D9-6AD1-4234-831A-E13625461D12}"/>
              </a:ext>
            </a:extLst>
          </p:cNvPr>
          <p:cNvSpPr txBox="1">
            <a:spLocks/>
          </p:cNvSpPr>
          <p:nvPr>
            <p:custDataLst>
              <p:tags r:id="rId6"/>
            </p:custDataLst>
          </p:nvPr>
        </p:nvSpPr>
        <p:spPr bwMode="gray">
          <a:xfrm>
            <a:off x="373876" y="597514"/>
            <a:ext cx="6115824" cy="263077"/>
          </a:xfrm>
          <a:prstGeom prst="rect">
            <a:avLst/>
          </a:prstGeom>
          <a:solidFill>
            <a:schemeClr val="accent4"/>
          </a:solidFill>
          <a:ln w="9525">
            <a:noFill/>
            <a:miter lim="800000"/>
            <a:headEnd/>
            <a:tailEnd/>
          </a:ln>
          <a:effectLst/>
        </p:spPr>
        <p:txBody>
          <a:bodyPr vert="horz" wrap="square" lIns="25425" tIns="25425" rIns="25425" bIns="25425"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Leistungsüberblick</a:t>
            </a:r>
          </a:p>
        </p:txBody>
      </p:sp>
      <p:cxnSp>
        <p:nvCxnSpPr>
          <p:cNvPr id="26" name="Straight Connector 25">
            <a:extLst>
              <a:ext uri="{FF2B5EF4-FFF2-40B4-BE49-F238E27FC236}">
                <a16:creationId xmlns:a16="http://schemas.microsoft.com/office/drawing/2014/main" id="{4C4F594B-1128-4162-8457-DAD1DDF4BA21}"/>
              </a:ext>
            </a:extLst>
          </p:cNvPr>
          <p:cNvCxnSpPr>
            <a:cxnSpLocks/>
          </p:cNvCxnSpPr>
          <p:nvPr/>
        </p:nvCxnSpPr>
        <p:spPr>
          <a:xfrm>
            <a:off x="3408953" y="992337"/>
            <a:ext cx="0" cy="2844000"/>
          </a:xfrm>
          <a:prstGeom prst="line">
            <a:avLst/>
          </a:prstGeom>
          <a:ln w="3175">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81" name="TextBox 80">
            <a:extLst>
              <a:ext uri="{FF2B5EF4-FFF2-40B4-BE49-F238E27FC236}">
                <a16:creationId xmlns:a16="http://schemas.microsoft.com/office/drawing/2014/main" id="{DE4EA526-7026-4514-AC46-FD06ECFCD8A4}"/>
              </a:ext>
            </a:extLst>
          </p:cNvPr>
          <p:cNvSpPr txBox="1">
            <a:spLocks/>
          </p:cNvSpPr>
          <p:nvPr/>
        </p:nvSpPr>
        <p:spPr>
          <a:xfrm>
            <a:off x="364721" y="2743899"/>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Leistungsarchetyp</a:t>
            </a:r>
            <a:r>
              <a:rPr lang="de-DE" sz="800" b="1" baseline="30000" dirty="0">
                <a:solidFill>
                  <a:srgbClr val="000000"/>
                </a:solidFill>
                <a:ea typeface="ＭＳ Ｐゴシック" panose="020B0600070205080204" pitchFamily="34" charset="-128"/>
                <a:sym typeface="BundesSans Regular" panose="020B0002030500000203" pitchFamily="34" charset="0"/>
              </a:rPr>
              <a:t>1</a:t>
            </a:r>
            <a:r>
              <a:rPr lang="de-DE" sz="800" b="1" dirty="0">
                <a:solidFill>
                  <a:srgbClr val="000000"/>
                </a:solidFill>
                <a:ea typeface="ＭＳ Ｐゴシック" panose="020B0600070205080204" pitchFamily="34" charset="-128"/>
                <a:sym typeface="BundesSans Regular" panose="020B0002030500000203" pitchFamily="34" charset="0"/>
              </a:rPr>
              <a:t>: </a:t>
            </a:r>
          </a:p>
        </p:txBody>
      </p:sp>
      <p:grpSp>
        <p:nvGrpSpPr>
          <p:cNvPr id="43" name="Group 42">
            <a:extLst>
              <a:ext uri="{FF2B5EF4-FFF2-40B4-BE49-F238E27FC236}">
                <a16:creationId xmlns:a16="http://schemas.microsoft.com/office/drawing/2014/main" id="{D11DF834-AD65-4A79-91F0-97EF8C0E2DDA}"/>
              </a:ext>
            </a:extLst>
          </p:cNvPr>
          <p:cNvGrpSpPr/>
          <p:nvPr/>
        </p:nvGrpSpPr>
        <p:grpSpPr>
          <a:xfrm>
            <a:off x="2815661" y="1259604"/>
            <a:ext cx="529200" cy="530213"/>
            <a:chOff x="2418467" y="1952857"/>
            <a:chExt cx="520380" cy="530213"/>
          </a:xfrm>
        </p:grpSpPr>
        <p:sp>
          <p:nvSpPr>
            <p:cNvPr id="46" name="Oval 45">
              <a:extLst>
                <a:ext uri="{FF2B5EF4-FFF2-40B4-BE49-F238E27FC236}">
                  <a16:creationId xmlns:a16="http://schemas.microsoft.com/office/drawing/2014/main" id="{C168843B-0357-4504-BE73-BECFB7B2BD1E}"/>
                </a:ext>
              </a:extLst>
            </p:cNvPr>
            <p:cNvSpPr/>
            <p:nvPr/>
          </p:nvSpPr>
          <p:spPr>
            <a:xfrm>
              <a:off x="2418467" y="1952857"/>
              <a:ext cx="520380" cy="530213"/>
            </a:xfrm>
            <a:prstGeom prst="ellipse">
              <a:avLst/>
            </a:prstGeom>
            <a:solidFill>
              <a:schemeClr val="accent4"/>
            </a:solidFill>
            <a:ln w="9525">
              <a:solidFill>
                <a:schemeClr val="bg1"/>
              </a:solidFill>
            </a:ln>
            <a:effectLst>
              <a:glow rad="63500">
                <a:schemeClr val="accent2">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defRPr/>
              </a:pPr>
              <a:endParaRPr lang="de-DE" sz="800" dirty="0">
                <a:solidFill>
                  <a:srgbClr val="000000"/>
                </a:solidFill>
                <a:ea typeface="ＭＳ Ｐゴシック"/>
              </a:endParaRPr>
            </a:p>
          </p:txBody>
        </p:sp>
        <p:grpSp>
          <p:nvGrpSpPr>
            <p:cNvPr id="47" name="Group 46">
              <a:extLst>
                <a:ext uri="{FF2B5EF4-FFF2-40B4-BE49-F238E27FC236}">
                  <a16:creationId xmlns:a16="http://schemas.microsoft.com/office/drawing/2014/main" id="{06E63663-31DB-4930-8E85-6B69492B89FE}"/>
                </a:ext>
              </a:extLst>
            </p:cNvPr>
            <p:cNvGrpSpPr/>
            <p:nvPr/>
          </p:nvGrpSpPr>
          <p:grpSpPr>
            <a:xfrm>
              <a:off x="2500085" y="2048876"/>
              <a:ext cx="350969" cy="321406"/>
              <a:chOff x="-29317030" y="22557723"/>
              <a:chExt cx="1868318" cy="1710947"/>
            </a:xfrm>
            <a:solidFill>
              <a:schemeClr val="bg1"/>
            </a:solidFill>
          </p:grpSpPr>
          <p:sp>
            <p:nvSpPr>
              <p:cNvPr id="48" name="Freeform 93">
                <a:extLst>
                  <a:ext uri="{FF2B5EF4-FFF2-40B4-BE49-F238E27FC236}">
                    <a16:creationId xmlns:a16="http://schemas.microsoft.com/office/drawing/2014/main" id="{3346C2AF-6B8D-44F4-90EA-305EEB837AB1}"/>
                  </a:ext>
                </a:extLst>
              </p:cNvPr>
              <p:cNvSpPr>
                <a:spLocks noEditPoints="1"/>
              </p:cNvSpPr>
              <p:nvPr/>
            </p:nvSpPr>
            <p:spPr bwMode="gray">
              <a:xfrm>
                <a:off x="-28735954" y="22557723"/>
                <a:ext cx="1287242" cy="544760"/>
              </a:xfrm>
              <a:custGeom>
                <a:avLst/>
                <a:gdLst>
                  <a:gd name="T0" fmla="*/ 117 w 150"/>
                  <a:gd name="T1" fmla="*/ 64 h 64"/>
                  <a:gd name="T2" fmla="*/ 121 w 150"/>
                  <a:gd name="T3" fmla="*/ 63 h 64"/>
                  <a:gd name="T4" fmla="*/ 148 w 150"/>
                  <a:gd name="T5" fmla="*/ 36 h 64"/>
                  <a:gd name="T6" fmla="*/ 148 w 150"/>
                  <a:gd name="T7" fmla="*/ 29 h 64"/>
                  <a:gd name="T8" fmla="*/ 121 w 150"/>
                  <a:gd name="T9" fmla="*/ 2 h 64"/>
                  <a:gd name="T10" fmla="*/ 117 w 150"/>
                  <a:gd name="T11" fmla="*/ 0 h 64"/>
                  <a:gd name="T12" fmla="*/ 0 w 150"/>
                  <a:gd name="T13" fmla="*/ 0 h 64"/>
                  <a:gd name="T14" fmla="*/ 0 w 150"/>
                  <a:gd name="T15" fmla="*/ 64 h 64"/>
                  <a:gd name="T16" fmla="*/ 117 w 150"/>
                  <a:gd name="T17" fmla="*/ 64 h 64"/>
                  <a:gd name="T18" fmla="*/ 12 w 150"/>
                  <a:gd name="T19" fmla="*/ 12 h 64"/>
                  <a:gd name="T20" fmla="*/ 115 w 150"/>
                  <a:gd name="T21" fmla="*/ 12 h 64"/>
                  <a:gd name="T22" fmla="*/ 135 w 150"/>
                  <a:gd name="T23" fmla="*/ 32 h 64"/>
                  <a:gd name="T24" fmla="*/ 115 w 150"/>
                  <a:gd name="T25" fmla="*/ 52 h 64"/>
                  <a:gd name="T26" fmla="*/ 12 w 150"/>
                  <a:gd name="T27" fmla="*/ 52 h 64"/>
                  <a:gd name="T28" fmla="*/ 12 w 150"/>
                  <a:gd name="T2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0" h="64">
                    <a:moveTo>
                      <a:pt x="117" y="64"/>
                    </a:moveTo>
                    <a:cubicBezTo>
                      <a:pt x="119" y="64"/>
                      <a:pt x="120" y="64"/>
                      <a:pt x="121" y="63"/>
                    </a:cubicBezTo>
                    <a:cubicBezTo>
                      <a:pt x="148" y="36"/>
                      <a:pt x="148" y="36"/>
                      <a:pt x="148" y="36"/>
                    </a:cubicBezTo>
                    <a:cubicBezTo>
                      <a:pt x="150" y="34"/>
                      <a:pt x="150" y="31"/>
                      <a:pt x="148" y="29"/>
                    </a:cubicBezTo>
                    <a:cubicBezTo>
                      <a:pt x="121" y="2"/>
                      <a:pt x="121" y="2"/>
                      <a:pt x="121" y="2"/>
                    </a:cubicBezTo>
                    <a:cubicBezTo>
                      <a:pt x="120" y="1"/>
                      <a:pt x="119" y="0"/>
                      <a:pt x="117" y="0"/>
                    </a:cubicBezTo>
                    <a:cubicBezTo>
                      <a:pt x="0" y="0"/>
                      <a:pt x="0" y="0"/>
                      <a:pt x="0" y="0"/>
                    </a:cubicBezTo>
                    <a:cubicBezTo>
                      <a:pt x="0" y="64"/>
                      <a:pt x="0" y="64"/>
                      <a:pt x="0" y="64"/>
                    </a:cubicBezTo>
                    <a:lnTo>
                      <a:pt x="117" y="64"/>
                    </a:lnTo>
                    <a:close/>
                    <a:moveTo>
                      <a:pt x="12" y="12"/>
                    </a:moveTo>
                    <a:cubicBezTo>
                      <a:pt x="115" y="12"/>
                      <a:pt x="115" y="12"/>
                      <a:pt x="115" y="12"/>
                    </a:cubicBezTo>
                    <a:cubicBezTo>
                      <a:pt x="135" y="32"/>
                      <a:pt x="135" y="32"/>
                      <a:pt x="135" y="32"/>
                    </a:cubicBezTo>
                    <a:cubicBezTo>
                      <a:pt x="115" y="52"/>
                      <a:pt x="115" y="52"/>
                      <a:pt x="115" y="52"/>
                    </a:cubicBezTo>
                    <a:cubicBezTo>
                      <a:pt x="12" y="52"/>
                      <a:pt x="12" y="52"/>
                      <a:pt x="12" y="52"/>
                    </a:cubicBezTo>
                    <a:lnTo>
                      <a:pt x="12" y="12"/>
                    </a:lnTo>
                    <a:close/>
                  </a:path>
                </a:pathLst>
              </a:custGeom>
              <a:grpFill/>
              <a:ln>
                <a:noFill/>
              </a:ln>
            </p:spPr>
            <p:txBody>
              <a:bodyPr vert="horz" wrap="square" lIns="15424" tIns="7712" rIns="15424" bIns="7712" numCol="1" anchor="t" anchorCtr="0" compatLnSpc="1">
                <a:prstTxWarp prst="textNoShape">
                  <a:avLst/>
                </a:prstTxWarp>
              </a:bodyPr>
              <a:lstStyle/>
              <a:p>
                <a:pPr defTabSz="154259">
                  <a:defRPr/>
                </a:pPr>
                <a:endParaRPr lang="de-DE" sz="800" dirty="0">
                  <a:solidFill>
                    <a:srgbClr val="000000"/>
                  </a:solidFill>
                  <a:latin typeface="BundesSans Regular" panose="020B0002030500000203" pitchFamily="34" charset="0"/>
                </a:endParaRPr>
              </a:p>
            </p:txBody>
          </p:sp>
          <p:sp>
            <p:nvSpPr>
              <p:cNvPr id="50" name="Freeform 94">
                <a:extLst>
                  <a:ext uri="{FF2B5EF4-FFF2-40B4-BE49-F238E27FC236}">
                    <a16:creationId xmlns:a16="http://schemas.microsoft.com/office/drawing/2014/main" id="{A5669F50-8FEB-4F2E-8C1A-611E4B455119}"/>
                  </a:ext>
                </a:extLst>
              </p:cNvPr>
              <p:cNvSpPr>
                <a:spLocks/>
              </p:cNvSpPr>
              <p:nvPr/>
            </p:nvSpPr>
            <p:spPr bwMode="gray">
              <a:xfrm>
                <a:off x="-29317030" y="23207399"/>
                <a:ext cx="1283208" cy="1061271"/>
              </a:xfrm>
              <a:custGeom>
                <a:avLst/>
                <a:gdLst>
                  <a:gd name="T0" fmla="*/ 137 w 150"/>
                  <a:gd name="T1" fmla="*/ 112 h 124"/>
                  <a:gd name="T2" fmla="*/ 117 w 150"/>
                  <a:gd name="T3" fmla="*/ 112 h 124"/>
                  <a:gd name="T4" fmla="*/ 117 w 150"/>
                  <a:gd name="T5" fmla="*/ 64 h 124"/>
                  <a:gd name="T6" fmla="*/ 150 w 150"/>
                  <a:gd name="T7" fmla="*/ 64 h 124"/>
                  <a:gd name="T8" fmla="*/ 150 w 150"/>
                  <a:gd name="T9" fmla="*/ 0 h 124"/>
                  <a:gd name="T10" fmla="*/ 33 w 150"/>
                  <a:gd name="T11" fmla="*/ 0 h 124"/>
                  <a:gd name="T12" fmla="*/ 29 w 150"/>
                  <a:gd name="T13" fmla="*/ 2 h 124"/>
                  <a:gd name="T14" fmla="*/ 2 w 150"/>
                  <a:gd name="T15" fmla="*/ 28 h 124"/>
                  <a:gd name="T16" fmla="*/ 2 w 150"/>
                  <a:gd name="T17" fmla="*/ 36 h 124"/>
                  <a:gd name="T18" fmla="*/ 29 w 150"/>
                  <a:gd name="T19" fmla="*/ 63 h 124"/>
                  <a:gd name="T20" fmla="*/ 33 w 150"/>
                  <a:gd name="T21" fmla="*/ 64 h 124"/>
                  <a:gd name="T22" fmla="*/ 101 w 150"/>
                  <a:gd name="T23" fmla="*/ 64 h 124"/>
                  <a:gd name="T24" fmla="*/ 101 w 150"/>
                  <a:gd name="T25" fmla="*/ 112 h 124"/>
                  <a:gd name="T26" fmla="*/ 81 w 150"/>
                  <a:gd name="T27" fmla="*/ 112 h 124"/>
                  <a:gd name="T28" fmla="*/ 69 w 150"/>
                  <a:gd name="T29" fmla="*/ 124 h 124"/>
                  <a:gd name="T30" fmla="*/ 149 w 150"/>
                  <a:gd name="T31" fmla="*/ 124 h 124"/>
                  <a:gd name="T32" fmla="*/ 137 w 150"/>
                  <a:gd name="T33" fmla="*/ 112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0" h="124">
                    <a:moveTo>
                      <a:pt x="137" y="112"/>
                    </a:moveTo>
                    <a:cubicBezTo>
                      <a:pt x="117" y="112"/>
                      <a:pt x="117" y="112"/>
                      <a:pt x="117" y="112"/>
                    </a:cubicBezTo>
                    <a:cubicBezTo>
                      <a:pt x="117" y="64"/>
                      <a:pt x="117" y="64"/>
                      <a:pt x="117" y="64"/>
                    </a:cubicBezTo>
                    <a:cubicBezTo>
                      <a:pt x="150" y="64"/>
                      <a:pt x="150" y="64"/>
                      <a:pt x="150" y="64"/>
                    </a:cubicBezTo>
                    <a:cubicBezTo>
                      <a:pt x="150" y="0"/>
                      <a:pt x="150" y="0"/>
                      <a:pt x="150" y="0"/>
                    </a:cubicBezTo>
                    <a:cubicBezTo>
                      <a:pt x="33" y="0"/>
                      <a:pt x="33" y="0"/>
                      <a:pt x="33" y="0"/>
                    </a:cubicBezTo>
                    <a:cubicBezTo>
                      <a:pt x="31" y="0"/>
                      <a:pt x="30" y="1"/>
                      <a:pt x="29" y="2"/>
                    </a:cubicBezTo>
                    <a:cubicBezTo>
                      <a:pt x="2" y="28"/>
                      <a:pt x="2" y="28"/>
                      <a:pt x="2" y="28"/>
                    </a:cubicBezTo>
                    <a:cubicBezTo>
                      <a:pt x="0" y="31"/>
                      <a:pt x="0" y="34"/>
                      <a:pt x="2" y="36"/>
                    </a:cubicBezTo>
                    <a:cubicBezTo>
                      <a:pt x="29" y="63"/>
                      <a:pt x="29" y="63"/>
                      <a:pt x="29" y="63"/>
                    </a:cubicBezTo>
                    <a:cubicBezTo>
                      <a:pt x="30" y="64"/>
                      <a:pt x="31" y="64"/>
                      <a:pt x="33" y="64"/>
                    </a:cubicBezTo>
                    <a:cubicBezTo>
                      <a:pt x="101" y="64"/>
                      <a:pt x="101" y="64"/>
                      <a:pt x="101" y="64"/>
                    </a:cubicBezTo>
                    <a:cubicBezTo>
                      <a:pt x="101" y="112"/>
                      <a:pt x="101" y="112"/>
                      <a:pt x="101" y="112"/>
                    </a:cubicBezTo>
                    <a:cubicBezTo>
                      <a:pt x="81" y="112"/>
                      <a:pt x="81" y="112"/>
                      <a:pt x="81" y="112"/>
                    </a:cubicBezTo>
                    <a:cubicBezTo>
                      <a:pt x="74" y="112"/>
                      <a:pt x="69" y="118"/>
                      <a:pt x="69" y="124"/>
                    </a:cubicBezTo>
                    <a:cubicBezTo>
                      <a:pt x="149" y="124"/>
                      <a:pt x="149" y="124"/>
                      <a:pt x="149" y="124"/>
                    </a:cubicBezTo>
                    <a:cubicBezTo>
                      <a:pt x="149" y="118"/>
                      <a:pt x="144" y="112"/>
                      <a:pt x="137" y="112"/>
                    </a:cubicBezTo>
                    <a:close/>
                  </a:path>
                </a:pathLst>
              </a:custGeom>
              <a:grpFill/>
              <a:ln>
                <a:noFill/>
              </a:ln>
            </p:spPr>
            <p:txBody>
              <a:bodyPr vert="horz" wrap="square" lIns="15424" tIns="7712" rIns="15424" bIns="7712" numCol="1" anchor="t" anchorCtr="0" compatLnSpc="1">
                <a:prstTxWarp prst="textNoShape">
                  <a:avLst/>
                </a:prstTxWarp>
              </a:bodyPr>
              <a:lstStyle/>
              <a:p>
                <a:pPr defTabSz="154259">
                  <a:defRPr/>
                </a:pPr>
                <a:endParaRPr lang="de-DE" sz="800" dirty="0">
                  <a:solidFill>
                    <a:srgbClr val="000000"/>
                  </a:solidFill>
                  <a:latin typeface="BundesSans Regular" panose="020B0002030500000203" pitchFamily="34" charset="0"/>
                </a:endParaRPr>
              </a:p>
            </p:txBody>
          </p:sp>
        </p:grpSp>
      </p:grpSp>
      <p:sp>
        <p:nvSpPr>
          <p:cNvPr id="52" name="Title 1">
            <a:extLst>
              <a:ext uri="{FF2B5EF4-FFF2-40B4-BE49-F238E27FC236}">
                <a16:creationId xmlns:a16="http://schemas.microsoft.com/office/drawing/2014/main" id="{F4453163-2E44-4AA3-BA73-9E48DE27E142}"/>
              </a:ext>
            </a:extLst>
          </p:cNvPr>
          <p:cNvSpPr txBox="1">
            <a:spLocks/>
          </p:cNvSpPr>
          <p:nvPr/>
        </p:nvSpPr>
        <p:spPr bwMode="gray">
          <a:xfrm>
            <a:off x="366713" y="363634"/>
            <a:ext cx="507521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1000" b="1" kern="0" dirty="0"/>
              <a:t>Zusammenfassung:</a:t>
            </a:r>
            <a:endParaRPr lang="de-DE" sz="1000" kern="0" dirty="0"/>
          </a:p>
        </p:txBody>
      </p:sp>
      <p:sp>
        <p:nvSpPr>
          <p:cNvPr id="53" name="Title 1">
            <a:extLst>
              <a:ext uri="{FF2B5EF4-FFF2-40B4-BE49-F238E27FC236}">
                <a16:creationId xmlns:a16="http://schemas.microsoft.com/office/drawing/2014/main" id="{6556A4DD-4628-401B-B6CF-CFD6BCA91202}"/>
              </a:ext>
            </a:extLst>
          </p:cNvPr>
          <p:cNvSpPr txBox="1">
            <a:spLocks/>
          </p:cNvSpPr>
          <p:nvPr/>
        </p:nvSpPr>
        <p:spPr bwMode="gray">
          <a:xfrm>
            <a:off x="366713" y="137163"/>
            <a:ext cx="5075212"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800" kern="0" dirty="0"/>
              <a:t>Stand: TT.MM.JJJJ</a:t>
            </a:r>
          </a:p>
        </p:txBody>
      </p:sp>
      <p:sp>
        <p:nvSpPr>
          <p:cNvPr id="44" name="TextBox 43">
            <a:extLst>
              <a:ext uri="{FF2B5EF4-FFF2-40B4-BE49-F238E27FC236}">
                <a16:creationId xmlns:a16="http://schemas.microsoft.com/office/drawing/2014/main" id="{07F6DE31-009B-425E-B45A-EBA175B77388}"/>
              </a:ext>
            </a:extLst>
          </p:cNvPr>
          <p:cNvSpPr txBox="1">
            <a:spLocks/>
          </p:cNvSpPr>
          <p:nvPr/>
        </p:nvSpPr>
        <p:spPr>
          <a:xfrm>
            <a:off x="364721" y="3327218"/>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Empfohlene Umsetzungsvariante</a:t>
            </a:r>
          </a:p>
        </p:txBody>
      </p:sp>
      <p:grpSp>
        <p:nvGrpSpPr>
          <p:cNvPr id="12" name="Group 11">
            <a:extLst>
              <a:ext uri="{FF2B5EF4-FFF2-40B4-BE49-F238E27FC236}">
                <a16:creationId xmlns:a16="http://schemas.microsoft.com/office/drawing/2014/main" id="{ADED07FC-4F20-4FAD-9698-F79910D21F85}"/>
              </a:ext>
            </a:extLst>
          </p:cNvPr>
          <p:cNvGrpSpPr/>
          <p:nvPr/>
        </p:nvGrpSpPr>
        <p:grpSpPr>
          <a:xfrm>
            <a:off x="366713" y="4259130"/>
            <a:ext cx="6117411" cy="722857"/>
            <a:chOff x="366713" y="4259130"/>
            <a:chExt cx="6117411" cy="722857"/>
          </a:xfrm>
        </p:grpSpPr>
        <p:sp>
          <p:nvSpPr>
            <p:cNvPr id="84" name="TextBox 83">
              <a:extLst>
                <a:ext uri="{FF2B5EF4-FFF2-40B4-BE49-F238E27FC236}">
                  <a16:creationId xmlns:a16="http://schemas.microsoft.com/office/drawing/2014/main" id="{459BE89A-0291-400C-B5CB-D595E83FF744}"/>
                </a:ext>
              </a:extLst>
            </p:cNvPr>
            <p:cNvSpPr txBox="1">
              <a:spLocks/>
            </p:cNvSpPr>
            <p:nvPr>
              <p:custDataLst>
                <p:tags r:id="rId11"/>
              </p:custDataLst>
            </p:nvPr>
          </p:nvSpPr>
          <p:spPr>
            <a:xfrm>
              <a:off x="1651774" y="4259130"/>
              <a:ext cx="4832350"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ct val="50000"/>
                </a:spcBef>
                <a:spcAft>
                  <a:spcPts val="0"/>
                </a:spcAft>
                <a:buNone/>
              </a:pPr>
              <a:endParaRPr lang="de-DE" sz="800" dirty="0"/>
            </a:p>
          </p:txBody>
        </p:sp>
        <p:sp>
          <p:nvSpPr>
            <p:cNvPr id="54" name="TextBox 53">
              <a:extLst>
                <a:ext uri="{FF2B5EF4-FFF2-40B4-BE49-F238E27FC236}">
                  <a16:creationId xmlns:a16="http://schemas.microsoft.com/office/drawing/2014/main" id="{C38E19B5-B895-4402-A743-43D21FD9C6F5}"/>
                </a:ext>
              </a:extLst>
            </p:cNvPr>
            <p:cNvSpPr txBox="1">
              <a:spLocks/>
            </p:cNvSpPr>
            <p:nvPr/>
          </p:nvSpPr>
          <p:spPr bwMode="gray">
            <a:xfrm>
              <a:off x="366713" y="4259130"/>
              <a:ext cx="1239837" cy="722857"/>
            </a:xfrm>
            <a:prstGeom prst="rect">
              <a:avLst/>
            </a:prstGeom>
            <a:noFill/>
            <a:ln w="9525">
              <a:solidFill>
                <a:schemeClr val="accent2"/>
              </a:solidFill>
              <a:miter lim="800000"/>
              <a:headEnd/>
              <a:tailEnd/>
            </a:ln>
            <a:effectLst/>
          </p:spPr>
          <p:txBody>
            <a:bodyPr vert="horz" wrap="square" lIns="91440"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solidFill>
                    <a:schemeClr val="accent4"/>
                  </a:solidFill>
                </a:rPr>
                <a:t>Priorisierung</a:t>
              </a:r>
            </a:p>
          </p:txBody>
        </p:sp>
      </p:grpSp>
      <p:sp>
        <p:nvSpPr>
          <p:cNvPr id="64" name="4. Footnote">
            <a:extLst>
              <a:ext uri="{FF2B5EF4-FFF2-40B4-BE49-F238E27FC236}">
                <a16:creationId xmlns:a16="http://schemas.microsoft.com/office/drawing/2014/main" id="{8AC9120D-FC0A-486F-87CD-8A1F913CB486}"/>
              </a:ext>
            </a:extLst>
          </p:cNvPr>
          <p:cNvSpPr txBox="1">
            <a:spLocks noChangeArrowheads="1"/>
          </p:cNvSpPr>
          <p:nvPr/>
        </p:nvSpPr>
        <p:spPr bwMode="gray">
          <a:xfrm>
            <a:off x="390425" y="9172070"/>
            <a:ext cx="5791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143696" indent="-143696">
              <a:defRPr/>
            </a:pPr>
            <a:r>
              <a:rPr lang="de-DE" sz="700" baseline="0" noProof="0" dirty="0">
                <a:latin typeface="+mn-lt"/>
              </a:rPr>
              <a:t>1 Kategorisierung der Leistungen in den Dimensionen Verwaltungsaufwand, Fallheterogenität, Heterogenität von </a:t>
            </a:r>
            <a:r>
              <a:rPr lang="de-DE" sz="700" baseline="0" noProof="0" dirty="0" err="1">
                <a:latin typeface="+mn-lt"/>
              </a:rPr>
              <a:t>Leika</a:t>
            </a:r>
            <a:r>
              <a:rPr lang="de-DE" sz="700" baseline="0" noProof="0" dirty="0">
                <a:latin typeface="+mn-lt"/>
              </a:rPr>
              <a:t>-Leistungen, Anzahl Leistungserbringer und Nutzerinitiierung in die Kategorien "Information", "Meldung an Verwaltung", "Einfacher Antrag", "Komplexer Antrag" und "Leistungskombination."</a:t>
            </a:r>
          </a:p>
        </p:txBody>
      </p:sp>
      <p:sp>
        <p:nvSpPr>
          <p:cNvPr id="65" name="TextBox 8">
            <a:extLst>
              <a:ext uri="{FF2B5EF4-FFF2-40B4-BE49-F238E27FC236}">
                <a16:creationId xmlns:a16="http://schemas.microsoft.com/office/drawing/2014/main" id="{5B42F594-D5F2-434B-861E-E2C149E0CE66}"/>
              </a:ext>
            </a:extLst>
          </p:cNvPr>
          <p:cNvSpPr txBox="1">
            <a:spLocks/>
          </p:cNvSpPr>
          <p:nvPr/>
        </p:nvSpPr>
        <p:spPr>
          <a:xfrm>
            <a:off x="364721" y="2464623"/>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Anzahl </a:t>
            </a:r>
            <a:r>
              <a:rPr lang="de-DE" sz="800" b="1" dirty="0" err="1">
                <a:solidFill>
                  <a:srgbClr val="000000"/>
                </a:solidFill>
                <a:ea typeface="ＭＳ Ｐゴシック" panose="020B0600070205080204" pitchFamily="34" charset="-128"/>
                <a:sym typeface="BundesSans Regular" panose="020B0002030500000203" pitchFamily="34" charset="0"/>
              </a:rPr>
              <a:t>Leika</a:t>
            </a:r>
            <a:r>
              <a:rPr lang="de-DE" sz="800" b="1" dirty="0">
                <a:solidFill>
                  <a:srgbClr val="000000"/>
                </a:solidFill>
                <a:ea typeface="ＭＳ Ｐゴシック" panose="020B0600070205080204" pitchFamily="34" charset="-128"/>
                <a:sym typeface="BundesSans Regular" panose="020B0002030500000203" pitchFamily="34" charset="0"/>
              </a:rPr>
              <a:t>-Einträge:</a:t>
            </a:r>
          </a:p>
        </p:txBody>
      </p:sp>
      <p:grpSp>
        <p:nvGrpSpPr>
          <p:cNvPr id="59" name="Group 58">
            <a:extLst>
              <a:ext uri="{FF2B5EF4-FFF2-40B4-BE49-F238E27FC236}">
                <a16:creationId xmlns:a16="http://schemas.microsoft.com/office/drawing/2014/main" id="{F1DD76C8-A5ED-4EA5-89C9-FABE9F34E9C6}"/>
              </a:ext>
            </a:extLst>
          </p:cNvPr>
          <p:cNvGrpSpPr>
            <a:grpSpLocks/>
          </p:cNvGrpSpPr>
          <p:nvPr/>
        </p:nvGrpSpPr>
        <p:grpSpPr>
          <a:xfrm>
            <a:off x="2842501" y="2867610"/>
            <a:ext cx="502360" cy="502360"/>
            <a:chOff x="4044578" y="1129319"/>
            <a:chExt cx="1214120" cy="1214120"/>
          </a:xfrm>
        </p:grpSpPr>
        <p:sp>
          <p:nvSpPr>
            <p:cNvPr id="62" name="Oval 61">
              <a:extLst>
                <a:ext uri="{FF2B5EF4-FFF2-40B4-BE49-F238E27FC236}">
                  <a16:creationId xmlns:a16="http://schemas.microsoft.com/office/drawing/2014/main" id="{AC16AC02-FD82-44F4-AFD2-2D40E70520CF}"/>
                </a:ext>
              </a:extLst>
            </p:cNvPr>
            <p:cNvSpPr/>
            <p:nvPr/>
          </p:nvSpPr>
          <p:spPr>
            <a:xfrm>
              <a:off x="4044578" y="1129319"/>
              <a:ext cx="1214120" cy="1214120"/>
            </a:xfrm>
            <a:prstGeom prst="ellipse">
              <a:avLst/>
            </a:prstGeom>
            <a:solidFill>
              <a:schemeClr val="accent2"/>
            </a:solidFill>
            <a:ln w="9525">
              <a:solidFill>
                <a:schemeClr val="bg1"/>
              </a:solidFill>
            </a:ln>
            <a:effectLst>
              <a:glow rad="63500">
                <a:schemeClr val="accent2">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1632" b="0" i="0" u="none" strike="noStrike" kern="1200" cap="none" spc="0" normalizeH="0" baseline="0" noProof="0" dirty="0" err="1">
                <a:ln>
                  <a:noFill/>
                </a:ln>
                <a:solidFill>
                  <a:srgbClr val="000000"/>
                </a:solidFill>
                <a:effectLst/>
                <a:uLnTx/>
                <a:uFillTx/>
                <a:latin typeface="BundesSans Regular"/>
                <a:ea typeface="ＭＳ Ｐゴシック"/>
                <a:cs typeface="+mn-cs"/>
              </a:endParaRPr>
            </a:p>
          </p:txBody>
        </p:sp>
        <p:grpSp>
          <p:nvGrpSpPr>
            <p:cNvPr id="67" name="CustomIcon">
              <a:extLst>
                <a:ext uri="{FF2B5EF4-FFF2-40B4-BE49-F238E27FC236}">
                  <a16:creationId xmlns:a16="http://schemas.microsoft.com/office/drawing/2014/main" id="{C87ED9D0-4291-45B2-903E-57011C800170}"/>
                </a:ext>
              </a:extLst>
            </p:cNvPr>
            <p:cNvGrpSpPr>
              <a:grpSpLocks noChangeAspect="1"/>
            </p:cNvGrpSpPr>
            <p:nvPr>
              <p:custDataLst>
                <p:tags r:id="rId10"/>
              </p:custDataLst>
            </p:nvPr>
          </p:nvGrpSpPr>
          <p:grpSpPr>
            <a:xfrm>
              <a:off x="4381152" y="1499702"/>
              <a:ext cx="540972" cy="473354"/>
              <a:chOff x="0" y="0"/>
              <a:chExt cx="5880101" cy="5145088"/>
            </a:xfrm>
            <a:solidFill>
              <a:schemeClr val="bg1"/>
            </a:solidFill>
          </p:grpSpPr>
          <p:sp>
            <p:nvSpPr>
              <p:cNvPr id="68" name="Freeform 58">
                <a:extLst>
                  <a:ext uri="{FF2B5EF4-FFF2-40B4-BE49-F238E27FC236}">
                    <a16:creationId xmlns:a16="http://schemas.microsoft.com/office/drawing/2014/main" id="{C34E3E24-AEDB-4C34-835B-7522D43FB62C}"/>
                  </a:ext>
                </a:extLst>
              </p:cNvPr>
              <p:cNvSpPr>
                <a:spLocks noEditPoints="1"/>
              </p:cNvSpPr>
              <p:nvPr/>
            </p:nvSpPr>
            <p:spPr bwMode="auto">
              <a:xfrm>
                <a:off x="1055688" y="0"/>
                <a:ext cx="3059113" cy="3044825"/>
              </a:xfrm>
              <a:custGeom>
                <a:avLst/>
                <a:gdLst>
                  <a:gd name="T0" fmla="*/ 0 w 1652"/>
                  <a:gd name="T1" fmla="*/ 826 h 1652"/>
                  <a:gd name="T2" fmla="*/ 242 w 1652"/>
                  <a:gd name="T3" fmla="*/ 1410 h 1652"/>
                  <a:gd name="T4" fmla="*/ 826 w 1652"/>
                  <a:gd name="T5" fmla="*/ 1652 h 1652"/>
                  <a:gd name="T6" fmla="*/ 1410 w 1652"/>
                  <a:gd name="T7" fmla="*/ 1410 h 1652"/>
                  <a:gd name="T8" fmla="*/ 1652 w 1652"/>
                  <a:gd name="T9" fmla="*/ 826 h 1652"/>
                  <a:gd name="T10" fmla="*/ 1410 w 1652"/>
                  <a:gd name="T11" fmla="*/ 242 h 1652"/>
                  <a:gd name="T12" fmla="*/ 826 w 1652"/>
                  <a:gd name="T13" fmla="*/ 0 h 1652"/>
                  <a:gd name="T14" fmla="*/ 242 w 1652"/>
                  <a:gd name="T15" fmla="*/ 242 h 1652"/>
                  <a:gd name="T16" fmla="*/ 0 w 1652"/>
                  <a:gd name="T17" fmla="*/ 826 h 1652"/>
                  <a:gd name="T18" fmla="*/ 1519 w 1652"/>
                  <a:gd name="T19" fmla="*/ 826 h 1652"/>
                  <a:gd name="T20" fmla="*/ 826 w 1652"/>
                  <a:gd name="T21" fmla="*/ 1519 h 1652"/>
                  <a:gd name="T22" fmla="*/ 132 w 1652"/>
                  <a:gd name="T23" fmla="*/ 826 h 1652"/>
                  <a:gd name="T24" fmla="*/ 826 w 1652"/>
                  <a:gd name="T25" fmla="*/ 132 h 1652"/>
                  <a:gd name="T26" fmla="*/ 1519 w 1652"/>
                  <a:gd name="T27" fmla="*/ 826 h 1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2" h="1652">
                    <a:moveTo>
                      <a:pt x="0" y="826"/>
                    </a:moveTo>
                    <a:cubicBezTo>
                      <a:pt x="0" y="1046"/>
                      <a:pt x="86" y="1254"/>
                      <a:pt x="242" y="1410"/>
                    </a:cubicBezTo>
                    <a:cubicBezTo>
                      <a:pt x="398" y="1566"/>
                      <a:pt x="605" y="1652"/>
                      <a:pt x="826" y="1652"/>
                    </a:cubicBezTo>
                    <a:cubicBezTo>
                      <a:pt x="1046" y="1652"/>
                      <a:pt x="1254" y="1566"/>
                      <a:pt x="1410" y="1410"/>
                    </a:cubicBezTo>
                    <a:cubicBezTo>
                      <a:pt x="1566" y="1254"/>
                      <a:pt x="1652" y="1046"/>
                      <a:pt x="1652" y="826"/>
                    </a:cubicBezTo>
                    <a:cubicBezTo>
                      <a:pt x="1652" y="605"/>
                      <a:pt x="1566" y="398"/>
                      <a:pt x="1410" y="242"/>
                    </a:cubicBezTo>
                    <a:cubicBezTo>
                      <a:pt x="1254" y="86"/>
                      <a:pt x="1046" y="0"/>
                      <a:pt x="826" y="0"/>
                    </a:cubicBezTo>
                    <a:cubicBezTo>
                      <a:pt x="605" y="0"/>
                      <a:pt x="398" y="86"/>
                      <a:pt x="242" y="242"/>
                    </a:cubicBezTo>
                    <a:cubicBezTo>
                      <a:pt x="86" y="398"/>
                      <a:pt x="0" y="605"/>
                      <a:pt x="0" y="826"/>
                    </a:cubicBezTo>
                    <a:close/>
                    <a:moveTo>
                      <a:pt x="1519" y="826"/>
                    </a:moveTo>
                    <a:cubicBezTo>
                      <a:pt x="1519" y="1208"/>
                      <a:pt x="1208" y="1519"/>
                      <a:pt x="826" y="1519"/>
                    </a:cubicBezTo>
                    <a:cubicBezTo>
                      <a:pt x="443" y="1519"/>
                      <a:pt x="132" y="1208"/>
                      <a:pt x="132" y="826"/>
                    </a:cubicBezTo>
                    <a:cubicBezTo>
                      <a:pt x="132" y="443"/>
                      <a:pt x="443" y="132"/>
                      <a:pt x="826" y="132"/>
                    </a:cubicBezTo>
                    <a:cubicBezTo>
                      <a:pt x="1208" y="132"/>
                      <a:pt x="1519" y="443"/>
                      <a:pt x="1519" y="826"/>
                    </a:cubicBezTo>
                    <a:close/>
                  </a:path>
                </a:pathLst>
              </a:custGeom>
              <a:grpFill/>
              <a:ln>
                <a:noFill/>
              </a:ln>
              <a:extLst>
                <a:ext uri="{91240B29-F687-4F45-9708-019B960494DF}">
                  <a14:hiddenLine xmlns:a14="http://schemas.microsoft.com/office/drawing/2010/main" w="0" cap="flat" cmpd="sng" algn="ctr">
                    <a:solidFill>
                      <a:srgbClr val="FFFFFF">
                        <a:alpha val="0"/>
                      </a:srgbClr>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632"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69" name="Freeform 59">
                <a:extLst>
                  <a:ext uri="{FF2B5EF4-FFF2-40B4-BE49-F238E27FC236}">
                    <a16:creationId xmlns:a16="http://schemas.microsoft.com/office/drawing/2014/main" id="{DF89FAA7-2895-4CC1-8807-44C11F0FED6D}"/>
                  </a:ext>
                </a:extLst>
              </p:cNvPr>
              <p:cNvSpPr>
                <a:spLocks noEditPoints="1"/>
              </p:cNvSpPr>
              <p:nvPr/>
            </p:nvSpPr>
            <p:spPr bwMode="auto">
              <a:xfrm>
                <a:off x="0" y="2546350"/>
                <a:ext cx="5880101" cy="2598738"/>
              </a:xfrm>
              <a:custGeom>
                <a:avLst/>
                <a:gdLst>
                  <a:gd name="T0" fmla="*/ 2791 w 3175"/>
                  <a:gd name="T1" fmla="*/ 382 h 1410"/>
                  <a:gd name="T2" fmla="*/ 2791 w 3175"/>
                  <a:gd name="T3" fmla="*/ 133 h 1410"/>
                  <a:gd name="T4" fmla="*/ 2822 w 3175"/>
                  <a:gd name="T5" fmla="*/ 133 h 1410"/>
                  <a:gd name="T6" fmla="*/ 2888 w 3175"/>
                  <a:gd name="T7" fmla="*/ 66 h 1410"/>
                  <a:gd name="T8" fmla="*/ 2822 w 3175"/>
                  <a:gd name="T9" fmla="*/ 0 h 1410"/>
                  <a:gd name="T10" fmla="*/ 2725 w 3175"/>
                  <a:gd name="T11" fmla="*/ 0 h 1410"/>
                  <a:gd name="T12" fmla="*/ 2725 w 3175"/>
                  <a:gd name="T13" fmla="*/ 0 h 1410"/>
                  <a:gd name="T14" fmla="*/ 2725 w 3175"/>
                  <a:gd name="T15" fmla="*/ 0 h 1410"/>
                  <a:gd name="T16" fmla="*/ 2345 w 3175"/>
                  <a:gd name="T17" fmla="*/ 0 h 1410"/>
                  <a:gd name="T18" fmla="*/ 2345 w 3175"/>
                  <a:gd name="T19" fmla="*/ 0 h 1410"/>
                  <a:gd name="T20" fmla="*/ 2345 w 3175"/>
                  <a:gd name="T21" fmla="*/ 0 h 1410"/>
                  <a:gd name="T22" fmla="*/ 2249 w 3175"/>
                  <a:gd name="T23" fmla="*/ 0 h 1410"/>
                  <a:gd name="T24" fmla="*/ 2182 w 3175"/>
                  <a:gd name="T25" fmla="*/ 66 h 1410"/>
                  <a:gd name="T26" fmla="*/ 2249 w 3175"/>
                  <a:gd name="T27" fmla="*/ 133 h 1410"/>
                  <a:gd name="T28" fmla="*/ 2279 w 3175"/>
                  <a:gd name="T29" fmla="*/ 133 h 1410"/>
                  <a:gd name="T30" fmla="*/ 2279 w 3175"/>
                  <a:gd name="T31" fmla="*/ 382 h 1410"/>
                  <a:gd name="T32" fmla="*/ 2222 w 3175"/>
                  <a:gd name="T33" fmla="*/ 524 h 1410"/>
                  <a:gd name="T34" fmla="*/ 1755 w 3175"/>
                  <a:gd name="T35" fmla="*/ 362 h 1410"/>
                  <a:gd name="T36" fmla="*/ 1696 w 3175"/>
                  <a:gd name="T37" fmla="*/ 380 h 1410"/>
                  <a:gd name="T38" fmla="*/ 1396 w 3175"/>
                  <a:gd name="T39" fmla="*/ 680 h 1410"/>
                  <a:gd name="T40" fmla="*/ 1096 w 3175"/>
                  <a:gd name="T41" fmla="*/ 380 h 1410"/>
                  <a:gd name="T42" fmla="*/ 1036 w 3175"/>
                  <a:gd name="T43" fmla="*/ 362 h 1410"/>
                  <a:gd name="T44" fmla="*/ 300 w 3175"/>
                  <a:gd name="T45" fmla="*/ 713 h 1410"/>
                  <a:gd name="T46" fmla="*/ 81 w 3175"/>
                  <a:gd name="T47" fmla="*/ 1002 h 1410"/>
                  <a:gd name="T48" fmla="*/ 0 w 3175"/>
                  <a:gd name="T49" fmla="*/ 1344 h 1410"/>
                  <a:gd name="T50" fmla="*/ 66 w 3175"/>
                  <a:gd name="T51" fmla="*/ 1410 h 1410"/>
                  <a:gd name="T52" fmla="*/ 1965 w 3175"/>
                  <a:gd name="T53" fmla="*/ 1410 h 1410"/>
                  <a:gd name="T54" fmla="*/ 1965 w 3175"/>
                  <a:gd name="T55" fmla="*/ 1410 h 1410"/>
                  <a:gd name="T56" fmla="*/ 3105 w 3175"/>
                  <a:gd name="T57" fmla="*/ 1410 h 1410"/>
                  <a:gd name="T58" fmla="*/ 3160 w 3175"/>
                  <a:gd name="T59" fmla="*/ 1381 h 1410"/>
                  <a:gd name="T60" fmla="*/ 3167 w 3175"/>
                  <a:gd name="T61" fmla="*/ 1319 h 1410"/>
                  <a:gd name="T62" fmla="*/ 2791 w 3175"/>
                  <a:gd name="T63" fmla="*/ 382 h 1410"/>
                  <a:gd name="T64" fmla="*/ 1027 w 3175"/>
                  <a:gd name="T65" fmla="*/ 499 h 1410"/>
                  <a:gd name="T66" fmla="*/ 1349 w 3175"/>
                  <a:gd name="T67" fmla="*/ 821 h 1410"/>
                  <a:gd name="T68" fmla="*/ 1443 w 3175"/>
                  <a:gd name="T69" fmla="*/ 821 h 1410"/>
                  <a:gd name="T70" fmla="*/ 1764 w 3175"/>
                  <a:gd name="T71" fmla="*/ 499 h 1410"/>
                  <a:gd name="T72" fmla="*/ 2172 w 3175"/>
                  <a:gd name="T73" fmla="*/ 648 h 1410"/>
                  <a:gd name="T74" fmla="*/ 1921 w 3175"/>
                  <a:gd name="T75" fmla="*/ 1278 h 1410"/>
                  <a:gd name="T76" fmla="*/ 136 w 3175"/>
                  <a:gd name="T77" fmla="*/ 1278 h 1410"/>
                  <a:gd name="T78" fmla="*/ 1027 w 3175"/>
                  <a:gd name="T79" fmla="*/ 499 h 1410"/>
                  <a:gd name="T80" fmla="*/ 2063 w 3175"/>
                  <a:gd name="T81" fmla="*/ 1278 h 1410"/>
                  <a:gd name="T82" fmla="*/ 2407 w 3175"/>
                  <a:gd name="T83" fmla="*/ 419 h 1410"/>
                  <a:gd name="T84" fmla="*/ 2412 w 3175"/>
                  <a:gd name="T85" fmla="*/ 394 h 1410"/>
                  <a:gd name="T86" fmla="*/ 2412 w 3175"/>
                  <a:gd name="T87" fmla="*/ 133 h 1410"/>
                  <a:gd name="T88" fmla="*/ 2659 w 3175"/>
                  <a:gd name="T89" fmla="*/ 133 h 1410"/>
                  <a:gd name="T90" fmla="*/ 2659 w 3175"/>
                  <a:gd name="T91" fmla="*/ 394 h 1410"/>
                  <a:gd name="T92" fmla="*/ 2663 w 3175"/>
                  <a:gd name="T93" fmla="*/ 419 h 1410"/>
                  <a:gd name="T94" fmla="*/ 3007 w 3175"/>
                  <a:gd name="T95" fmla="*/ 1278 h 1410"/>
                  <a:gd name="T96" fmla="*/ 2063 w 3175"/>
                  <a:gd name="T97" fmla="*/ 1278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175" h="1410">
                    <a:moveTo>
                      <a:pt x="2791" y="382"/>
                    </a:moveTo>
                    <a:cubicBezTo>
                      <a:pt x="2791" y="133"/>
                      <a:pt x="2791" y="133"/>
                      <a:pt x="2791" y="133"/>
                    </a:cubicBezTo>
                    <a:cubicBezTo>
                      <a:pt x="2822" y="133"/>
                      <a:pt x="2822" y="133"/>
                      <a:pt x="2822" y="133"/>
                    </a:cubicBezTo>
                    <a:cubicBezTo>
                      <a:pt x="2858" y="133"/>
                      <a:pt x="2888" y="103"/>
                      <a:pt x="2888" y="66"/>
                    </a:cubicBezTo>
                    <a:cubicBezTo>
                      <a:pt x="2888" y="30"/>
                      <a:pt x="2858" y="0"/>
                      <a:pt x="2822" y="0"/>
                    </a:cubicBezTo>
                    <a:cubicBezTo>
                      <a:pt x="2725" y="0"/>
                      <a:pt x="2725" y="0"/>
                      <a:pt x="2725" y="0"/>
                    </a:cubicBezTo>
                    <a:cubicBezTo>
                      <a:pt x="2725" y="0"/>
                      <a:pt x="2725" y="0"/>
                      <a:pt x="2725" y="0"/>
                    </a:cubicBezTo>
                    <a:cubicBezTo>
                      <a:pt x="2725" y="0"/>
                      <a:pt x="2725" y="0"/>
                      <a:pt x="2725" y="0"/>
                    </a:cubicBezTo>
                    <a:cubicBezTo>
                      <a:pt x="2345" y="0"/>
                      <a:pt x="2345" y="0"/>
                      <a:pt x="2345" y="0"/>
                    </a:cubicBezTo>
                    <a:cubicBezTo>
                      <a:pt x="2345" y="0"/>
                      <a:pt x="2345" y="0"/>
                      <a:pt x="2345" y="0"/>
                    </a:cubicBezTo>
                    <a:cubicBezTo>
                      <a:pt x="2345" y="0"/>
                      <a:pt x="2345" y="0"/>
                      <a:pt x="2345" y="0"/>
                    </a:cubicBezTo>
                    <a:cubicBezTo>
                      <a:pt x="2249" y="0"/>
                      <a:pt x="2249" y="0"/>
                      <a:pt x="2249" y="0"/>
                    </a:cubicBezTo>
                    <a:cubicBezTo>
                      <a:pt x="2212" y="0"/>
                      <a:pt x="2182" y="30"/>
                      <a:pt x="2182" y="66"/>
                    </a:cubicBezTo>
                    <a:cubicBezTo>
                      <a:pt x="2182" y="103"/>
                      <a:pt x="2212" y="133"/>
                      <a:pt x="2249" y="133"/>
                    </a:cubicBezTo>
                    <a:cubicBezTo>
                      <a:pt x="2279" y="133"/>
                      <a:pt x="2279" y="133"/>
                      <a:pt x="2279" y="133"/>
                    </a:cubicBezTo>
                    <a:cubicBezTo>
                      <a:pt x="2279" y="382"/>
                      <a:pt x="2279" y="382"/>
                      <a:pt x="2279" y="382"/>
                    </a:cubicBezTo>
                    <a:cubicBezTo>
                      <a:pt x="2222" y="524"/>
                      <a:pt x="2222" y="524"/>
                      <a:pt x="2222" y="524"/>
                    </a:cubicBezTo>
                    <a:cubicBezTo>
                      <a:pt x="2081" y="449"/>
                      <a:pt x="1925" y="395"/>
                      <a:pt x="1755" y="362"/>
                    </a:cubicBezTo>
                    <a:cubicBezTo>
                      <a:pt x="1734" y="358"/>
                      <a:pt x="1711" y="365"/>
                      <a:pt x="1696" y="380"/>
                    </a:cubicBezTo>
                    <a:cubicBezTo>
                      <a:pt x="1396" y="680"/>
                      <a:pt x="1396" y="680"/>
                      <a:pt x="1396" y="680"/>
                    </a:cubicBezTo>
                    <a:cubicBezTo>
                      <a:pt x="1096" y="380"/>
                      <a:pt x="1096" y="380"/>
                      <a:pt x="1096" y="380"/>
                    </a:cubicBezTo>
                    <a:cubicBezTo>
                      <a:pt x="1080" y="365"/>
                      <a:pt x="1058" y="358"/>
                      <a:pt x="1036" y="362"/>
                    </a:cubicBezTo>
                    <a:cubicBezTo>
                      <a:pt x="747" y="418"/>
                      <a:pt x="486" y="542"/>
                      <a:pt x="300" y="713"/>
                    </a:cubicBezTo>
                    <a:cubicBezTo>
                      <a:pt x="206" y="800"/>
                      <a:pt x="132" y="897"/>
                      <a:pt x="81" y="1002"/>
                    </a:cubicBezTo>
                    <a:cubicBezTo>
                      <a:pt x="27" y="1111"/>
                      <a:pt x="0" y="1226"/>
                      <a:pt x="0" y="1344"/>
                    </a:cubicBezTo>
                    <a:cubicBezTo>
                      <a:pt x="0" y="1381"/>
                      <a:pt x="30" y="1410"/>
                      <a:pt x="66" y="1410"/>
                    </a:cubicBezTo>
                    <a:cubicBezTo>
                      <a:pt x="1965" y="1410"/>
                      <a:pt x="1965" y="1410"/>
                      <a:pt x="1965" y="1410"/>
                    </a:cubicBezTo>
                    <a:cubicBezTo>
                      <a:pt x="1965" y="1410"/>
                      <a:pt x="1965" y="1410"/>
                      <a:pt x="1965" y="1410"/>
                    </a:cubicBezTo>
                    <a:cubicBezTo>
                      <a:pt x="3105" y="1410"/>
                      <a:pt x="3105" y="1410"/>
                      <a:pt x="3105" y="1410"/>
                    </a:cubicBezTo>
                    <a:cubicBezTo>
                      <a:pt x="3127" y="1410"/>
                      <a:pt x="3148" y="1399"/>
                      <a:pt x="3160" y="1381"/>
                    </a:cubicBezTo>
                    <a:cubicBezTo>
                      <a:pt x="3172" y="1363"/>
                      <a:pt x="3175" y="1340"/>
                      <a:pt x="3167" y="1319"/>
                    </a:cubicBezTo>
                    <a:lnTo>
                      <a:pt x="2791" y="382"/>
                    </a:lnTo>
                    <a:close/>
                    <a:moveTo>
                      <a:pt x="1027" y="499"/>
                    </a:moveTo>
                    <a:cubicBezTo>
                      <a:pt x="1349" y="821"/>
                      <a:pt x="1349" y="821"/>
                      <a:pt x="1349" y="821"/>
                    </a:cubicBezTo>
                    <a:cubicBezTo>
                      <a:pt x="1375" y="847"/>
                      <a:pt x="1417" y="847"/>
                      <a:pt x="1443" y="821"/>
                    </a:cubicBezTo>
                    <a:cubicBezTo>
                      <a:pt x="1764" y="499"/>
                      <a:pt x="1764" y="499"/>
                      <a:pt x="1764" y="499"/>
                    </a:cubicBezTo>
                    <a:cubicBezTo>
                      <a:pt x="1911" y="531"/>
                      <a:pt x="2050" y="582"/>
                      <a:pt x="2172" y="648"/>
                    </a:cubicBezTo>
                    <a:cubicBezTo>
                      <a:pt x="1921" y="1278"/>
                      <a:pt x="1921" y="1278"/>
                      <a:pt x="1921" y="1278"/>
                    </a:cubicBezTo>
                    <a:cubicBezTo>
                      <a:pt x="136" y="1278"/>
                      <a:pt x="136" y="1278"/>
                      <a:pt x="136" y="1278"/>
                    </a:cubicBezTo>
                    <a:cubicBezTo>
                      <a:pt x="175" y="917"/>
                      <a:pt x="529" y="606"/>
                      <a:pt x="1027" y="499"/>
                    </a:cubicBezTo>
                    <a:close/>
                    <a:moveTo>
                      <a:pt x="2063" y="1278"/>
                    </a:moveTo>
                    <a:cubicBezTo>
                      <a:pt x="2407" y="419"/>
                      <a:pt x="2407" y="419"/>
                      <a:pt x="2407" y="419"/>
                    </a:cubicBezTo>
                    <a:cubicBezTo>
                      <a:pt x="2410" y="411"/>
                      <a:pt x="2412" y="403"/>
                      <a:pt x="2412" y="394"/>
                    </a:cubicBezTo>
                    <a:cubicBezTo>
                      <a:pt x="2412" y="133"/>
                      <a:pt x="2412" y="133"/>
                      <a:pt x="2412" y="133"/>
                    </a:cubicBezTo>
                    <a:cubicBezTo>
                      <a:pt x="2659" y="133"/>
                      <a:pt x="2659" y="133"/>
                      <a:pt x="2659" y="133"/>
                    </a:cubicBezTo>
                    <a:cubicBezTo>
                      <a:pt x="2659" y="394"/>
                      <a:pt x="2659" y="394"/>
                      <a:pt x="2659" y="394"/>
                    </a:cubicBezTo>
                    <a:cubicBezTo>
                      <a:pt x="2659" y="403"/>
                      <a:pt x="2660" y="411"/>
                      <a:pt x="2663" y="419"/>
                    </a:cubicBezTo>
                    <a:cubicBezTo>
                      <a:pt x="3007" y="1278"/>
                      <a:pt x="3007" y="1278"/>
                      <a:pt x="3007" y="1278"/>
                    </a:cubicBezTo>
                    <a:lnTo>
                      <a:pt x="2063" y="1278"/>
                    </a:lnTo>
                    <a:close/>
                  </a:path>
                </a:pathLst>
              </a:custGeom>
              <a:grpFill/>
              <a:ln>
                <a:noFill/>
              </a:ln>
              <a:extLst>
                <a:ext uri="{91240B29-F687-4F45-9708-019B960494DF}">
                  <a14:hiddenLine xmlns:a14="http://schemas.microsoft.com/office/drawing/2010/main" w="0" cap="flat" cmpd="sng" algn="ctr">
                    <a:solidFill>
                      <a:srgbClr val="FFFFFF">
                        <a:alpha val="0"/>
                      </a:srgbClr>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632"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70" name="Freeform 60">
                <a:extLst>
                  <a:ext uri="{FF2B5EF4-FFF2-40B4-BE49-F238E27FC236}">
                    <a16:creationId xmlns:a16="http://schemas.microsoft.com/office/drawing/2014/main" id="{0B9B7B87-2BAA-42EA-ADF8-76121686696C}"/>
                  </a:ext>
                </a:extLst>
              </p:cNvPr>
              <p:cNvSpPr>
                <a:spLocks/>
              </p:cNvSpPr>
              <p:nvPr/>
            </p:nvSpPr>
            <p:spPr bwMode="auto">
              <a:xfrm>
                <a:off x="1055688" y="4202113"/>
                <a:ext cx="947738" cy="242888"/>
              </a:xfrm>
              <a:custGeom>
                <a:avLst/>
                <a:gdLst>
                  <a:gd name="T0" fmla="*/ 446 w 512"/>
                  <a:gd name="T1" fmla="*/ 132 h 132"/>
                  <a:gd name="T2" fmla="*/ 512 w 512"/>
                  <a:gd name="T3" fmla="*/ 66 h 132"/>
                  <a:gd name="T4" fmla="*/ 446 w 512"/>
                  <a:gd name="T5" fmla="*/ 0 h 132"/>
                  <a:gd name="T6" fmla="*/ 66 w 512"/>
                  <a:gd name="T7" fmla="*/ 0 h 132"/>
                  <a:gd name="T8" fmla="*/ 0 w 512"/>
                  <a:gd name="T9" fmla="*/ 66 h 132"/>
                  <a:gd name="T10" fmla="*/ 66 w 512"/>
                  <a:gd name="T11" fmla="*/ 132 h 132"/>
                  <a:gd name="T12" fmla="*/ 446 w 512"/>
                  <a:gd name="T13" fmla="*/ 132 h 132"/>
                </a:gdLst>
                <a:ahLst/>
                <a:cxnLst>
                  <a:cxn ang="0">
                    <a:pos x="T0" y="T1"/>
                  </a:cxn>
                  <a:cxn ang="0">
                    <a:pos x="T2" y="T3"/>
                  </a:cxn>
                  <a:cxn ang="0">
                    <a:pos x="T4" y="T5"/>
                  </a:cxn>
                  <a:cxn ang="0">
                    <a:pos x="T6" y="T7"/>
                  </a:cxn>
                  <a:cxn ang="0">
                    <a:pos x="T8" y="T9"/>
                  </a:cxn>
                  <a:cxn ang="0">
                    <a:pos x="T10" y="T11"/>
                  </a:cxn>
                  <a:cxn ang="0">
                    <a:pos x="T12" y="T13"/>
                  </a:cxn>
                </a:cxnLst>
                <a:rect l="0" t="0" r="r" b="b"/>
                <a:pathLst>
                  <a:path w="512" h="132">
                    <a:moveTo>
                      <a:pt x="446" y="132"/>
                    </a:moveTo>
                    <a:cubicBezTo>
                      <a:pt x="483" y="132"/>
                      <a:pt x="512" y="103"/>
                      <a:pt x="512" y="66"/>
                    </a:cubicBezTo>
                    <a:cubicBezTo>
                      <a:pt x="512" y="29"/>
                      <a:pt x="483" y="0"/>
                      <a:pt x="446" y="0"/>
                    </a:cubicBezTo>
                    <a:cubicBezTo>
                      <a:pt x="66" y="0"/>
                      <a:pt x="66" y="0"/>
                      <a:pt x="66" y="0"/>
                    </a:cubicBezTo>
                    <a:cubicBezTo>
                      <a:pt x="29" y="0"/>
                      <a:pt x="0" y="29"/>
                      <a:pt x="0" y="66"/>
                    </a:cubicBezTo>
                    <a:cubicBezTo>
                      <a:pt x="0" y="103"/>
                      <a:pt x="29" y="132"/>
                      <a:pt x="66" y="132"/>
                    </a:cubicBezTo>
                    <a:lnTo>
                      <a:pt x="446" y="132"/>
                    </a:lnTo>
                    <a:close/>
                  </a:path>
                </a:pathLst>
              </a:custGeom>
              <a:grpFill/>
              <a:ln>
                <a:noFill/>
              </a:ln>
              <a:extLst>
                <a:ext uri="{91240B29-F687-4F45-9708-019B960494DF}">
                  <a14:hiddenLine xmlns:a14="http://schemas.microsoft.com/office/drawing/2010/main" w="0" cap="flat" cmpd="sng" algn="ctr">
                    <a:solidFill>
                      <a:srgbClr val="FFFFFF">
                        <a:alpha val="0"/>
                      </a:srgbClr>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1632" b="0" i="0" u="none" strike="noStrike" kern="1200" cap="none" spc="0" normalizeH="0" baseline="0" noProof="0">
                  <a:ln>
                    <a:noFill/>
                  </a:ln>
                  <a:solidFill>
                    <a:srgbClr val="000000"/>
                  </a:solidFill>
                  <a:effectLst/>
                  <a:uLnTx/>
                  <a:uFillTx/>
                  <a:latin typeface="Arial" charset="0"/>
                  <a:ea typeface="ＭＳ Ｐゴシック"/>
                  <a:cs typeface="+mn-cs"/>
                </a:endParaRPr>
              </a:p>
            </p:txBody>
          </p:sp>
        </p:grpSp>
      </p:grpSp>
      <p:grpSp>
        <p:nvGrpSpPr>
          <p:cNvPr id="2" name="Group 1">
            <a:extLst>
              <a:ext uri="{FF2B5EF4-FFF2-40B4-BE49-F238E27FC236}">
                <a16:creationId xmlns:a16="http://schemas.microsoft.com/office/drawing/2014/main" id="{60E102A5-BCDB-4315-BDF8-FAB5176062BB}"/>
              </a:ext>
            </a:extLst>
          </p:cNvPr>
          <p:cNvGrpSpPr/>
          <p:nvPr/>
        </p:nvGrpSpPr>
        <p:grpSpPr>
          <a:xfrm>
            <a:off x="366711" y="5232986"/>
            <a:ext cx="6117413" cy="722857"/>
            <a:chOff x="366711" y="5142003"/>
            <a:chExt cx="6117413" cy="722857"/>
          </a:xfrm>
        </p:grpSpPr>
        <p:sp>
          <p:nvSpPr>
            <p:cNvPr id="57" name="TextBox 56">
              <a:extLst>
                <a:ext uri="{FF2B5EF4-FFF2-40B4-BE49-F238E27FC236}">
                  <a16:creationId xmlns:a16="http://schemas.microsoft.com/office/drawing/2014/main" id="{A82326B4-1157-448E-8098-C6A8FC41C44D}"/>
                </a:ext>
              </a:extLst>
            </p:cNvPr>
            <p:cNvSpPr txBox="1">
              <a:spLocks/>
            </p:cNvSpPr>
            <p:nvPr/>
          </p:nvSpPr>
          <p:spPr bwMode="gray">
            <a:xfrm>
              <a:off x="366711" y="5142003"/>
              <a:ext cx="1239837" cy="722857"/>
            </a:xfrm>
            <a:prstGeom prst="rect">
              <a:avLst/>
            </a:prstGeom>
            <a:noFill/>
            <a:ln w="9525">
              <a:solidFill>
                <a:schemeClr val="accent2"/>
              </a:solidFill>
              <a:miter lim="800000"/>
              <a:headEnd/>
              <a:tailEnd/>
            </a:ln>
            <a:effectLst/>
          </p:spPr>
          <p:txBody>
            <a:bodyPr vert="horz" wrap="square" lIns="91440"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solidFill>
                    <a:schemeClr val="accent4"/>
                  </a:solidFill>
                </a:rPr>
                <a:t>Konzeptionsvorgehen</a:t>
              </a:r>
            </a:p>
          </p:txBody>
        </p:sp>
        <p:sp>
          <p:nvSpPr>
            <p:cNvPr id="71" name="TextBox 70">
              <a:extLst>
                <a:ext uri="{FF2B5EF4-FFF2-40B4-BE49-F238E27FC236}">
                  <a16:creationId xmlns:a16="http://schemas.microsoft.com/office/drawing/2014/main" id="{B37B5428-B08E-4420-AF0C-F26BACFDCAD5}"/>
                </a:ext>
              </a:extLst>
            </p:cNvPr>
            <p:cNvSpPr txBox="1">
              <a:spLocks/>
            </p:cNvSpPr>
            <p:nvPr>
              <p:custDataLst>
                <p:tags r:id="rId9"/>
              </p:custDataLst>
            </p:nvPr>
          </p:nvSpPr>
          <p:spPr>
            <a:xfrm>
              <a:off x="1651774" y="5142003"/>
              <a:ext cx="4832350"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ct val="50000"/>
                </a:spcBef>
                <a:spcAft>
                  <a:spcPts val="0"/>
                </a:spcAft>
                <a:buNone/>
              </a:pPr>
              <a:endParaRPr lang="de-DE" sz="800" dirty="0"/>
            </a:p>
          </p:txBody>
        </p:sp>
      </p:grpSp>
      <p:grpSp>
        <p:nvGrpSpPr>
          <p:cNvPr id="11" name="Group 10">
            <a:extLst>
              <a:ext uri="{FF2B5EF4-FFF2-40B4-BE49-F238E27FC236}">
                <a16:creationId xmlns:a16="http://schemas.microsoft.com/office/drawing/2014/main" id="{2A04120E-8401-4B58-A9C5-F8A2BFF8DED7}"/>
              </a:ext>
            </a:extLst>
          </p:cNvPr>
          <p:cNvGrpSpPr/>
          <p:nvPr/>
        </p:nvGrpSpPr>
        <p:grpSpPr>
          <a:xfrm>
            <a:off x="366712" y="6259816"/>
            <a:ext cx="6117412" cy="685689"/>
            <a:chOff x="366712" y="6167516"/>
            <a:chExt cx="6117412" cy="685689"/>
          </a:xfrm>
        </p:grpSpPr>
        <p:sp>
          <p:nvSpPr>
            <p:cNvPr id="58" name="TextBox 57">
              <a:extLst>
                <a:ext uri="{FF2B5EF4-FFF2-40B4-BE49-F238E27FC236}">
                  <a16:creationId xmlns:a16="http://schemas.microsoft.com/office/drawing/2014/main" id="{4411E75E-9377-4A50-A540-71DA01D84569}"/>
                </a:ext>
              </a:extLst>
            </p:cNvPr>
            <p:cNvSpPr txBox="1">
              <a:spLocks/>
            </p:cNvSpPr>
            <p:nvPr/>
          </p:nvSpPr>
          <p:spPr bwMode="gray">
            <a:xfrm>
              <a:off x="366712" y="6167516"/>
              <a:ext cx="1239837" cy="685689"/>
            </a:xfrm>
            <a:prstGeom prst="rect">
              <a:avLst/>
            </a:prstGeom>
            <a:noFill/>
            <a:ln w="9525">
              <a:solidFill>
                <a:schemeClr val="accent2"/>
              </a:solidFill>
              <a:miter lim="800000"/>
              <a:headEnd/>
              <a:tailEnd/>
            </a:ln>
            <a:effectLst/>
          </p:spPr>
          <p:txBody>
            <a:bodyPr vert="horz" wrap="square" lIns="91440"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solidFill>
                    <a:schemeClr val="accent4"/>
                  </a:solidFill>
                </a:rPr>
                <a:t>Umsetzungsvariante</a:t>
              </a:r>
            </a:p>
          </p:txBody>
        </p:sp>
        <p:sp>
          <p:nvSpPr>
            <p:cNvPr id="72" name="TextBox 71">
              <a:extLst>
                <a:ext uri="{FF2B5EF4-FFF2-40B4-BE49-F238E27FC236}">
                  <a16:creationId xmlns:a16="http://schemas.microsoft.com/office/drawing/2014/main" id="{DAB5D470-94E7-45F8-9BDE-1683BFC588B5}"/>
                </a:ext>
              </a:extLst>
            </p:cNvPr>
            <p:cNvSpPr txBox="1">
              <a:spLocks/>
            </p:cNvSpPr>
            <p:nvPr>
              <p:custDataLst>
                <p:tags r:id="rId8"/>
              </p:custDataLst>
            </p:nvPr>
          </p:nvSpPr>
          <p:spPr>
            <a:xfrm>
              <a:off x="1651774" y="6167516"/>
              <a:ext cx="4832350" cy="56514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ct val="50000"/>
                </a:spcBef>
                <a:spcAft>
                  <a:spcPts val="0"/>
                </a:spcAft>
                <a:buNone/>
              </a:pPr>
              <a:endParaRPr lang="de-DE" sz="800" dirty="0"/>
            </a:p>
          </p:txBody>
        </p:sp>
      </p:grpSp>
      <p:sp>
        <p:nvSpPr>
          <p:cNvPr id="73" name="TextBox 72">
            <a:extLst>
              <a:ext uri="{FF2B5EF4-FFF2-40B4-BE49-F238E27FC236}">
                <a16:creationId xmlns:a16="http://schemas.microsoft.com/office/drawing/2014/main" id="{6BE7448F-386F-4368-9653-D99403EB5EB7}"/>
              </a:ext>
            </a:extLst>
          </p:cNvPr>
          <p:cNvSpPr txBox="1">
            <a:spLocks/>
          </p:cNvSpPr>
          <p:nvPr>
            <p:custDataLst>
              <p:tags r:id="rId7"/>
            </p:custDataLst>
          </p:nvPr>
        </p:nvSpPr>
        <p:spPr>
          <a:xfrm>
            <a:off x="366714" y="8256811"/>
            <a:ext cx="140017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193"/>
              </a:spcBef>
              <a:buNone/>
            </a:pPr>
            <a:r>
              <a:rPr lang="de-DE" sz="800" b="1" dirty="0"/>
              <a:t>Leistungsverantwortliche/r:</a:t>
            </a:r>
          </a:p>
        </p:txBody>
      </p:sp>
      <p:sp>
        <p:nvSpPr>
          <p:cNvPr id="77" name="TextBox 76">
            <a:extLst>
              <a:ext uri="{FF2B5EF4-FFF2-40B4-BE49-F238E27FC236}">
                <a16:creationId xmlns:a16="http://schemas.microsoft.com/office/drawing/2014/main" id="{BD5A1DCD-1B0B-4753-8A6B-72EC85A6F9F6}"/>
              </a:ext>
            </a:extLst>
          </p:cNvPr>
          <p:cNvSpPr txBox="1">
            <a:spLocks/>
          </p:cNvSpPr>
          <p:nvPr/>
        </p:nvSpPr>
        <p:spPr>
          <a:xfrm>
            <a:off x="364721" y="1395431"/>
            <a:ext cx="1465084"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800" b="1" dirty="0">
                <a:solidFill>
                  <a:srgbClr val="000000"/>
                </a:solidFill>
                <a:ea typeface="ＭＳ Ｐゴシック" panose="020B0600070205080204" pitchFamily="34" charset="-128"/>
                <a:sym typeface="BundesSans Regular" panose="020B0002030500000203" pitchFamily="34" charset="0"/>
              </a:rPr>
              <a:t>Ziffer:</a:t>
            </a:r>
          </a:p>
        </p:txBody>
      </p:sp>
      <p:sp>
        <p:nvSpPr>
          <p:cNvPr id="83" name="TextBox 82">
            <a:extLst>
              <a:ext uri="{FF2B5EF4-FFF2-40B4-BE49-F238E27FC236}">
                <a16:creationId xmlns:a16="http://schemas.microsoft.com/office/drawing/2014/main" id="{946067BD-B546-45EA-B8DE-8F0FE7754262}"/>
              </a:ext>
            </a:extLst>
          </p:cNvPr>
          <p:cNvSpPr txBox="1">
            <a:spLocks/>
          </p:cNvSpPr>
          <p:nvPr/>
        </p:nvSpPr>
        <p:spPr>
          <a:xfrm>
            <a:off x="146889" y="7582384"/>
            <a:ext cx="1620000" cy="6155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[E-Mail Adresse]</a:t>
            </a:r>
          </a:p>
        </p:txBody>
      </p:sp>
      <p:sp>
        <p:nvSpPr>
          <p:cNvPr id="87" name="TextBox 86">
            <a:extLst>
              <a:ext uri="{FF2B5EF4-FFF2-40B4-BE49-F238E27FC236}">
                <a16:creationId xmlns:a16="http://schemas.microsoft.com/office/drawing/2014/main" id="{85D1A35D-F4A8-4FCF-A494-7140325E29C1}"/>
              </a:ext>
            </a:extLst>
          </p:cNvPr>
          <p:cNvSpPr txBox="1">
            <a:spLocks/>
          </p:cNvSpPr>
          <p:nvPr/>
        </p:nvSpPr>
        <p:spPr>
          <a:xfrm>
            <a:off x="176629" y="8386572"/>
            <a:ext cx="1620000" cy="6155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[E-Mail Adresse]</a:t>
            </a:r>
          </a:p>
        </p:txBody>
      </p:sp>
    </p:spTree>
    <p:extLst>
      <p:ext uri="{BB962C8B-B14F-4D97-AF65-F5344CB8AC3E}">
        <p14:creationId xmlns:p14="http://schemas.microsoft.com/office/powerpoint/2010/main" val="1802336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3F5704E-A63B-4FFD-8F1B-CE3E97419526}"/>
              </a:ext>
            </a:extLst>
          </p:cNvPr>
          <p:cNvGraphicFramePr>
            <a:graphicFrameLocks noChangeAspect="1"/>
          </p:cNvGraphicFramePr>
          <p:nvPr>
            <p:custDataLst>
              <p:tags r:id="rId1"/>
            </p:custDataLst>
            <p:extLst>
              <p:ext uri="{D42A27DB-BD31-4B8C-83A1-F6EECF244321}">
                <p14:modId xmlns:p14="http://schemas.microsoft.com/office/powerpoint/2010/main" val="1052955573"/>
              </p:ext>
            </p:extLst>
          </p:nvPr>
        </p:nvGraphicFramePr>
        <p:xfrm>
          <a:off x="644658" y="1721"/>
          <a:ext cx="1720" cy="1720"/>
        </p:xfrm>
        <a:graphic>
          <a:graphicData uri="http://schemas.openxmlformats.org/presentationml/2006/ole">
            <mc:AlternateContent xmlns:mc="http://schemas.openxmlformats.org/markup-compatibility/2006">
              <mc:Choice xmlns:v="urn:schemas-microsoft-com:vml" Requires="v">
                <p:oleObj name="think-cell Slide" r:id="rId13" imgW="592" imgH="591" progId="TCLayout.ActiveDocument.1">
                  <p:embed/>
                </p:oleObj>
              </mc:Choice>
              <mc:Fallback>
                <p:oleObj name="think-cell Slide" r:id="rId13" imgW="592" imgH="591" progId="TCLayout.ActiveDocument.1">
                  <p:embed/>
                  <p:pic>
                    <p:nvPicPr>
                      <p:cNvPr id="0" name=""/>
                      <p:cNvPicPr/>
                      <p:nvPr/>
                    </p:nvPicPr>
                    <p:blipFill>
                      <a:blip r:embed="rId14"/>
                      <a:stretch>
                        <a:fillRect/>
                      </a:stretch>
                    </p:blipFill>
                    <p:spPr>
                      <a:xfrm>
                        <a:off x="644658" y="1721"/>
                        <a:ext cx="1720" cy="1720"/>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9A536462-F536-49F5-97A2-06A4839B585E}"/>
              </a:ext>
            </a:extLst>
          </p:cNvPr>
          <p:cNvSpPr/>
          <p:nvPr>
            <p:custDataLst>
              <p:tags r:id="rId2"/>
            </p:custDataLst>
          </p:nvPr>
        </p:nvSpPr>
        <p:spPr>
          <a:xfrm>
            <a:off x="642938" y="0"/>
            <a:ext cx="171979" cy="171979"/>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de-DE" sz="100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48" name="Rectangle">
            <a:extLst>
              <a:ext uri="{FF2B5EF4-FFF2-40B4-BE49-F238E27FC236}">
                <a16:creationId xmlns:a16="http://schemas.microsoft.com/office/drawing/2014/main" id="{5185FB1E-A4E9-4804-B7E7-DA4E327786CB}"/>
              </a:ext>
            </a:extLst>
          </p:cNvPr>
          <p:cNvSpPr txBox="1">
            <a:spLocks/>
          </p:cNvSpPr>
          <p:nvPr>
            <p:custDataLst>
              <p:tags r:id="rId3"/>
            </p:custDataLst>
          </p:nvPr>
        </p:nvSpPr>
        <p:spPr bwMode="gray">
          <a:xfrm>
            <a:off x="366713" y="2308574"/>
            <a:ext cx="6115824" cy="252000"/>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Zuständigkeiten (rechtl. &amp; Vollzug)</a:t>
            </a:r>
          </a:p>
        </p:txBody>
      </p:sp>
      <p:sp>
        <p:nvSpPr>
          <p:cNvPr id="53" name="TextBox 52">
            <a:extLst>
              <a:ext uri="{FF2B5EF4-FFF2-40B4-BE49-F238E27FC236}">
                <a16:creationId xmlns:a16="http://schemas.microsoft.com/office/drawing/2014/main" id="{A214A25E-8F85-4F83-AFBB-6D22AE172B61}"/>
              </a:ext>
            </a:extLst>
          </p:cNvPr>
          <p:cNvSpPr txBox="1">
            <a:spLocks/>
          </p:cNvSpPr>
          <p:nvPr/>
        </p:nvSpPr>
        <p:spPr>
          <a:xfrm>
            <a:off x="366712" y="2576432"/>
            <a:ext cx="1413387" cy="3805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Bundesressort inkl. Referat</a:t>
            </a:r>
          </a:p>
        </p:txBody>
      </p:sp>
      <p:sp>
        <p:nvSpPr>
          <p:cNvPr id="57" name="TextBox 56">
            <a:extLst>
              <a:ext uri="{FF2B5EF4-FFF2-40B4-BE49-F238E27FC236}">
                <a16:creationId xmlns:a16="http://schemas.microsoft.com/office/drawing/2014/main" id="{0FD8314D-31E9-4229-B9C0-A36055E2A3DC}"/>
              </a:ext>
            </a:extLst>
          </p:cNvPr>
          <p:cNvSpPr txBox="1">
            <a:spLocks/>
          </p:cNvSpPr>
          <p:nvPr/>
        </p:nvSpPr>
        <p:spPr>
          <a:xfrm>
            <a:off x="1869962" y="2576432"/>
            <a:ext cx="1792172" cy="763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Länderressort inkl. Referat</a:t>
            </a:r>
          </a:p>
          <a:p>
            <a:endParaRPr lang="de-DE" sz="800" dirty="0"/>
          </a:p>
        </p:txBody>
      </p:sp>
      <p:sp>
        <p:nvSpPr>
          <p:cNvPr id="58" name="TextBox 57">
            <a:extLst>
              <a:ext uri="{FF2B5EF4-FFF2-40B4-BE49-F238E27FC236}">
                <a16:creationId xmlns:a16="http://schemas.microsoft.com/office/drawing/2014/main" id="{D3656635-BEEF-4C57-9E17-EC0165B4C86F}"/>
              </a:ext>
            </a:extLst>
          </p:cNvPr>
          <p:cNvSpPr txBox="1">
            <a:spLocks/>
          </p:cNvSpPr>
          <p:nvPr/>
        </p:nvSpPr>
        <p:spPr>
          <a:xfrm>
            <a:off x="4925769" y="2819046"/>
            <a:ext cx="1556768" cy="64485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Rechtsgrundlage Bund</a:t>
            </a:r>
          </a:p>
        </p:txBody>
      </p:sp>
      <p:sp>
        <p:nvSpPr>
          <p:cNvPr id="59" name="TextBox 58">
            <a:extLst>
              <a:ext uri="{FF2B5EF4-FFF2-40B4-BE49-F238E27FC236}">
                <a16:creationId xmlns:a16="http://schemas.microsoft.com/office/drawing/2014/main" id="{A8AA06E8-5289-4C98-BA3F-795493850C52}"/>
              </a:ext>
            </a:extLst>
          </p:cNvPr>
          <p:cNvSpPr txBox="1">
            <a:spLocks/>
          </p:cNvSpPr>
          <p:nvPr/>
        </p:nvSpPr>
        <p:spPr>
          <a:xfrm>
            <a:off x="4925769" y="2566478"/>
            <a:ext cx="1324318" cy="342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Vollzug</a:t>
            </a:r>
          </a:p>
        </p:txBody>
      </p:sp>
      <p:sp>
        <p:nvSpPr>
          <p:cNvPr id="72" name="Rectangle">
            <a:extLst>
              <a:ext uri="{FF2B5EF4-FFF2-40B4-BE49-F238E27FC236}">
                <a16:creationId xmlns:a16="http://schemas.microsoft.com/office/drawing/2014/main" id="{273D1AA3-3F53-4047-82BD-978BAC8D5665}"/>
              </a:ext>
            </a:extLst>
          </p:cNvPr>
          <p:cNvSpPr txBox="1">
            <a:spLocks/>
          </p:cNvSpPr>
          <p:nvPr>
            <p:custDataLst>
              <p:tags r:id="rId4"/>
            </p:custDataLst>
          </p:nvPr>
        </p:nvSpPr>
        <p:spPr bwMode="gray">
          <a:xfrm>
            <a:off x="373876" y="604142"/>
            <a:ext cx="6115824" cy="252000"/>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Nutzer</a:t>
            </a:r>
          </a:p>
        </p:txBody>
      </p:sp>
      <p:sp>
        <p:nvSpPr>
          <p:cNvPr id="74" name="TextBox 73">
            <a:extLst>
              <a:ext uri="{FF2B5EF4-FFF2-40B4-BE49-F238E27FC236}">
                <a16:creationId xmlns:a16="http://schemas.microsoft.com/office/drawing/2014/main" id="{BBAF938F-40BF-4EB1-BB96-911D437306D7}"/>
              </a:ext>
            </a:extLst>
          </p:cNvPr>
          <p:cNvSpPr txBox="1">
            <a:spLocks/>
          </p:cNvSpPr>
          <p:nvPr/>
        </p:nvSpPr>
        <p:spPr>
          <a:xfrm>
            <a:off x="373876" y="881065"/>
            <a:ext cx="1116000" cy="2448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Zielgruppe</a:t>
            </a:r>
          </a:p>
        </p:txBody>
      </p:sp>
      <p:sp>
        <p:nvSpPr>
          <p:cNvPr id="76" name="TextBox 75">
            <a:extLst>
              <a:ext uri="{FF2B5EF4-FFF2-40B4-BE49-F238E27FC236}">
                <a16:creationId xmlns:a16="http://schemas.microsoft.com/office/drawing/2014/main" id="{A64C4DDA-ECC8-4D36-A406-42D7AB619580}"/>
              </a:ext>
            </a:extLst>
          </p:cNvPr>
          <p:cNvSpPr txBox="1">
            <a:spLocks/>
          </p:cNvSpPr>
          <p:nvPr/>
        </p:nvSpPr>
        <p:spPr>
          <a:xfrm>
            <a:off x="3621668" y="3278789"/>
            <a:ext cx="1328664"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Zuständigkeitsmerkmal</a:t>
            </a:r>
          </a:p>
        </p:txBody>
      </p:sp>
      <p:sp>
        <p:nvSpPr>
          <p:cNvPr id="77" name="TextBox 76">
            <a:extLst>
              <a:ext uri="{FF2B5EF4-FFF2-40B4-BE49-F238E27FC236}">
                <a16:creationId xmlns:a16="http://schemas.microsoft.com/office/drawing/2014/main" id="{8C830365-75A5-4A9B-98DE-D319C62F5A65}"/>
              </a:ext>
            </a:extLst>
          </p:cNvPr>
          <p:cNvSpPr txBox="1">
            <a:spLocks/>
          </p:cNvSpPr>
          <p:nvPr/>
        </p:nvSpPr>
        <p:spPr>
          <a:xfrm>
            <a:off x="4632960" y="881065"/>
            <a:ext cx="1856739"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Mögliche Synergien / Konsolidierungspotenzial</a:t>
            </a:r>
          </a:p>
        </p:txBody>
      </p:sp>
      <p:grpSp>
        <p:nvGrpSpPr>
          <p:cNvPr id="36" name="Group 35">
            <a:extLst>
              <a:ext uri="{FF2B5EF4-FFF2-40B4-BE49-F238E27FC236}">
                <a16:creationId xmlns:a16="http://schemas.microsoft.com/office/drawing/2014/main" id="{E575156B-3164-4BCA-998E-2A852DFFF040}"/>
              </a:ext>
            </a:extLst>
          </p:cNvPr>
          <p:cNvGrpSpPr/>
          <p:nvPr/>
        </p:nvGrpSpPr>
        <p:grpSpPr>
          <a:xfrm>
            <a:off x="3308111" y="5105546"/>
            <a:ext cx="239966" cy="297783"/>
            <a:chOff x="5652963" y="3128379"/>
            <a:chExt cx="239966" cy="297783"/>
          </a:xfrm>
        </p:grpSpPr>
        <p:sp>
          <p:nvSpPr>
            <p:cNvPr id="86" name="Rectangle 85">
              <a:extLst>
                <a:ext uri="{FF2B5EF4-FFF2-40B4-BE49-F238E27FC236}">
                  <a16:creationId xmlns:a16="http://schemas.microsoft.com/office/drawing/2014/main" id="{E6043C01-55BF-418C-B003-C2804E2C9277}"/>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88" name="Freeform 134">
              <a:extLst>
                <a:ext uri="{FF2B5EF4-FFF2-40B4-BE49-F238E27FC236}">
                  <a16:creationId xmlns:a16="http://schemas.microsoft.com/office/drawing/2014/main" id="{F49D4727-4F22-48F5-AFC6-3AD83879ED41}"/>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sp>
          <p:nvSpPr>
            <p:cNvPr id="89" name="Freeform 135">
              <a:extLst>
                <a:ext uri="{FF2B5EF4-FFF2-40B4-BE49-F238E27FC236}">
                  <a16:creationId xmlns:a16="http://schemas.microsoft.com/office/drawing/2014/main" id="{BC47860D-0CC5-42CC-B5C5-AC4E23BF4EDC}"/>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grpSp>
      <p:sp>
        <p:nvSpPr>
          <p:cNvPr id="90" name="Rectangle">
            <a:extLst>
              <a:ext uri="{FF2B5EF4-FFF2-40B4-BE49-F238E27FC236}">
                <a16:creationId xmlns:a16="http://schemas.microsoft.com/office/drawing/2014/main" id="{018D3935-B7B5-4573-A0DA-FE3109D4331A}"/>
              </a:ext>
            </a:extLst>
          </p:cNvPr>
          <p:cNvSpPr txBox="1">
            <a:spLocks/>
          </p:cNvSpPr>
          <p:nvPr>
            <p:custDataLst>
              <p:tags r:id="rId5"/>
            </p:custDataLst>
          </p:nvPr>
        </p:nvSpPr>
        <p:spPr bwMode="gray">
          <a:xfrm>
            <a:off x="373876" y="3530990"/>
            <a:ext cx="6115824" cy="252000"/>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Leistungsanalyse</a:t>
            </a:r>
          </a:p>
        </p:txBody>
      </p:sp>
      <p:sp>
        <p:nvSpPr>
          <p:cNvPr id="91" name="TextBox 90">
            <a:extLst>
              <a:ext uri="{FF2B5EF4-FFF2-40B4-BE49-F238E27FC236}">
                <a16:creationId xmlns:a16="http://schemas.microsoft.com/office/drawing/2014/main" id="{BFFF5BDD-645C-481A-BE33-A9AFB28EC0BD}"/>
              </a:ext>
            </a:extLst>
          </p:cNvPr>
          <p:cNvSpPr txBox="1">
            <a:spLocks/>
          </p:cNvSpPr>
          <p:nvPr>
            <p:custDataLst>
              <p:tags r:id="rId6"/>
            </p:custDataLst>
          </p:nvPr>
        </p:nvSpPr>
        <p:spPr>
          <a:xfrm>
            <a:off x="373876" y="3808300"/>
            <a:ext cx="6115824" cy="252000"/>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rgbClr val="337299"/>
                </a:solidFill>
              </a:rPr>
              <a:t>Relevanz der Leistung </a:t>
            </a:r>
            <a:endParaRPr lang="de-DE" sz="800" dirty="0"/>
          </a:p>
        </p:txBody>
      </p:sp>
      <p:sp>
        <p:nvSpPr>
          <p:cNvPr id="104" name="TextBox 103">
            <a:extLst>
              <a:ext uri="{FF2B5EF4-FFF2-40B4-BE49-F238E27FC236}">
                <a16:creationId xmlns:a16="http://schemas.microsoft.com/office/drawing/2014/main" id="{72209710-06CF-43D6-8BDD-7ECC942E75AF}"/>
              </a:ext>
            </a:extLst>
          </p:cNvPr>
          <p:cNvSpPr txBox="1">
            <a:spLocks/>
          </p:cNvSpPr>
          <p:nvPr>
            <p:custDataLst>
              <p:tags r:id="rId7"/>
            </p:custDataLst>
          </p:nvPr>
        </p:nvSpPr>
        <p:spPr>
          <a:xfrm>
            <a:off x="373874" y="5454115"/>
            <a:ext cx="6115823" cy="252000"/>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rgbClr val="337299"/>
                </a:solidFill>
              </a:rPr>
              <a:t>Digitalisierungspotential</a:t>
            </a:r>
            <a:endParaRPr lang="de-DE" sz="800" dirty="0"/>
          </a:p>
        </p:txBody>
      </p:sp>
      <p:sp>
        <p:nvSpPr>
          <p:cNvPr id="99" name="TextBox 98">
            <a:extLst>
              <a:ext uri="{FF2B5EF4-FFF2-40B4-BE49-F238E27FC236}">
                <a16:creationId xmlns:a16="http://schemas.microsoft.com/office/drawing/2014/main" id="{A0197233-2AC5-4BB1-A508-CE13B3A973F2}"/>
              </a:ext>
            </a:extLst>
          </p:cNvPr>
          <p:cNvSpPr txBox="1">
            <a:spLocks/>
          </p:cNvSpPr>
          <p:nvPr/>
        </p:nvSpPr>
        <p:spPr>
          <a:xfrm>
            <a:off x="408734" y="4092103"/>
            <a:ext cx="508772"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a:solidFill>
                  <a:schemeClr val="accent4"/>
                </a:solidFill>
              </a:rPr>
              <a:t>Top-100</a:t>
            </a:r>
            <a:br>
              <a:rPr lang="de-DE" sz="800" b="1">
                <a:solidFill>
                  <a:schemeClr val="accent4"/>
                </a:solidFill>
              </a:rPr>
            </a:br>
            <a:r>
              <a:rPr lang="de-DE" sz="800" b="1">
                <a:solidFill>
                  <a:schemeClr val="accent4"/>
                </a:solidFill>
              </a:rPr>
              <a:t>Bürger</a:t>
            </a:r>
            <a:endParaRPr lang="de-DE" sz="800" b="1" dirty="0">
              <a:solidFill>
                <a:schemeClr val="accent4"/>
              </a:solidFill>
            </a:endParaRPr>
          </a:p>
        </p:txBody>
      </p:sp>
      <p:sp>
        <p:nvSpPr>
          <p:cNvPr id="112" name="TextBox 111">
            <a:extLst>
              <a:ext uri="{FF2B5EF4-FFF2-40B4-BE49-F238E27FC236}">
                <a16:creationId xmlns:a16="http://schemas.microsoft.com/office/drawing/2014/main" id="{CF16C045-4638-417D-9A12-91FE499BDD91}"/>
              </a:ext>
            </a:extLst>
          </p:cNvPr>
          <p:cNvSpPr txBox="1">
            <a:spLocks/>
          </p:cNvSpPr>
          <p:nvPr/>
        </p:nvSpPr>
        <p:spPr>
          <a:xfrm>
            <a:off x="373877" y="5729358"/>
            <a:ext cx="2386793"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Aufwand für Nutzer</a:t>
            </a:r>
          </a:p>
          <a:p>
            <a:r>
              <a:rPr lang="de-DE" sz="800" b="1" dirty="0"/>
              <a:t>Hoch / Mittel / Niedrig</a:t>
            </a:r>
            <a:endParaRPr lang="de-DE" sz="800" dirty="0"/>
          </a:p>
        </p:txBody>
      </p:sp>
      <p:sp>
        <p:nvSpPr>
          <p:cNvPr id="113" name="TextBox 112">
            <a:extLst>
              <a:ext uri="{FF2B5EF4-FFF2-40B4-BE49-F238E27FC236}">
                <a16:creationId xmlns:a16="http://schemas.microsoft.com/office/drawing/2014/main" id="{283F6A8B-E877-47F8-BB82-979CFEED6B00}"/>
              </a:ext>
            </a:extLst>
          </p:cNvPr>
          <p:cNvSpPr txBox="1">
            <a:spLocks/>
          </p:cNvSpPr>
          <p:nvPr/>
        </p:nvSpPr>
        <p:spPr>
          <a:xfrm>
            <a:off x="2856466" y="5729358"/>
            <a:ext cx="2059132"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Fallheterogenität</a:t>
            </a:r>
          </a:p>
          <a:p>
            <a:r>
              <a:rPr lang="de-DE" sz="800" b="1" dirty="0"/>
              <a:t>Hoch / Mittel / Niedrig</a:t>
            </a:r>
            <a:endParaRPr lang="de-DE" sz="800" dirty="0"/>
          </a:p>
        </p:txBody>
      </p:sp>
      <p:sp>
        <p:nvSpPr>
          <p:cNvPr id="114" name="TextBox 113">
            <a:extLst>
              <a:ext uri="{FF2B5EF4-FFF2-40B4-BE49-F238E27FC236}">
                <a16:creationId xmlns:a16="http://schemas.microsoft.com/office/drawing/2014/main" id="{B1754D14-006A-4920-907A-082ACB821DC5}"/>
              </a:ext>
            </a:extLst>
          </p:cNvPr>
          <p:cNvSpPr txBox="1">
            <a:spLocks/>
          </p:cNvSpPr>
          <p:nvPr/>
        </p:nvSpPr>
        <p:spPr>
          <a:xfrm>
            <a:off x="5058336" y="5729358"/>
            <a:ext cx="1431365"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Verfahrenskomplexität</a:t>
            </a:r>
          </a:p>
          <a:p>
            <a:r>
              <a:rPr lang="de-DE" sz="800" b="1" dirty="0"/>
              <a:t>Hoch / Mittel / Niedrig</a:t>
            </a:r>
            <a:endParaRPr lang="de-DE" sz="800" dirty="0"/>
          </a:p>
        </p:txBody>
      </p:sp>
      <p:sp>
        <p:nvSpPr>
          <p:cNvPr id="115" name="TextBox 114">
            <a:extLst>
              <a:ext uri="{FF2B5EF4-FFF2-40B4-BE49-F238E27FC236}">
                <a16:creationId xmlns:a16="http://schemas.microsoft.com/office/drawing/2014/main" id="{BD5B7900-F492-438F-B89A-B3BACA77D293}"/>
              </a:ext>
            </a:extLst>
          </p:cNvPr>
          <p:cNvSpPr txBox="1">
            <a:spLocks/>
          </p:cNvSpPr>
          <p:nvPr/>
        </p:nvSpPr>
        <p:spPr>
          <a:xfrm>
            <a:off x="385732" y="6664224"/>
            <a:ext cx="2296508"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Komplexität Behörden- und </a:t>
            </a:r>
            <a:r>
              <a:rPr lang="de-DE" sz="800" b="1" dirty="0" err="1">
                <a:solidFill>
                  <a:schemeClr val="accent4"/>
                </a:solidFill>
              </a:rPr>
              <a:t>Stakeholderlandschaft</a:t>
            </a:r>
            <a:endParaRPr lang="de-DE" sz="800" b="1" dirty="0">
              <a:solidFill>
                <a:schemeClr val="accent4"/>
              </a:solidFill>
            </a:endParaRPr>
          </a:p>
          <a:p>
            <a:r>
              <a:rPr lang="de-DE" sz="800" b="1" dirty="0"/>
              <a:t>Hoch / Mittel / Niedrig</a:t>
            </a:r>
            <a:endParaRPr lang="de-DE" sz="800" dirty="0"/>
          </a:p>
        </p:txBody>
      </p:sp>
      <p:sp>
        <p:nvSpPr>
          <p:cNvPr id="83" name="TextBox 82">
            <a:extLst>
              <a:ext uri="{FF2B5EF4-FFF2-40B4-BE49-F238E27FC236}">
                <a16:creationId xmlns:a16="http://schemas.microsoft.com/office/drawing/2014/main" id="{FA6E97EF-31D2-4720-B964-C5584A91BB37}"/>
              </a:ext>
            </a:extLst>
          </p:cNvPr>
          <p:cNvSpPr txBox="1">
            <a:spLocks/>
          </p:cNvSpPr>
          <p:nvPr/>
        </p:nvSpPr>
        <p:spPr>
          <a:xfrm>
            <a:off x="366713" y="3139309"/>
            <a:ext cx="33480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Besonderheiten Zuständigkeit:</a:t>
            </a:r>
          </a:p>
          <a:p>
            <a:endParaRPr lang="de-DE" sz="800" dirty="0"/>
          </a:p>
        </p:txBody>
      </p:sp>
      <p:sp>
        <p:nvSpPr>
          <p:cNvPr id="84" name="TextBox 83">
            <a:extLst>
              <a:ext uri="{FF2B5EF4-FFF2-40B4-BE49-F238E27FC236}">
                <a16:creationId xmlns:a16="http://schemas.microsoft.com/office/drawing/2014/main" id="{323D92C2-D970-40F6-A9AC-9F4C5C7FBF74}"/>
              </a:ext>
            </a:extLst>
          </p:cNvPr>
          <p:cNvSpPr txBox="1">
            <a:spLocks/>
          </p:cNvSpPr>
          <p:nvPr/>
        </p:nvSpPr>
        <p:spPr>
          <a:xfrm>
            <a:off x="1520838" y="881065"/>
            <a:ext cx="1335628"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Zielgruppenspezifität</a:t>
            </a:r>
          </a:p>
        </p:txBody>
      </p:sp>
      <p:sp>
        <p:nvSpPr>
          <p:cNvPr id="93" name="TextBox 92">
            <a:extLst>
              <a:ext uri="{FF2B5EF4-FFF2-40B4-BE49-F238E27FC236}">
                <a16:creationId xmlns:a16="http://schemas.microsoft.com/office/drawing/2014/main" id="{1C506609-8A3B-46ED-8330-14BDF364532F}"/>
              </a:ext>
            </a:extLst>
          </p:cNvPr>
          <p:cNvSpPr txBox="1">
            <a:spLocks/>
          </p:cNvSpPr>
          <p:nvPr/>
        </p:nvSpPr>
        <p:spPr>
          <a:xfrm>
            <a:off x="1329591" y="4092103"/>
            <a:ext cx="1170102"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a:solidFill>
                  <a:schemeClr val="accent4"/>
                </a:solidFill>
              </a:rPr>
              <a:t>Top-100 </a:t>
            </a:r>
            <a:br>
              <a:rPr lang="de-DE" sz="800" b="1">
                <a:solidFill>
                  <a:schemeClr val="accent4"/>
                </a:solidFill>
              </a:rPr>
            </a:br>
            <a:r>
              <a:rPr lang="de-DE" sz="800" b="1">
                <a:solidFill>
                  <a:schemeClr val="accent4"/>
                </a:solidFill>
              </a:rPr>
              <a:t>Unternehmen</a:t>
            </a:r>
            <a:endParaRPr lang="de-DE" sz="800" b="1" dirty="0">
              <a:solidFill>
                <a:schemeClr val="accent4"/>
              </a:solidFill>
            </a:endParaRPr>
          </a:p>
        </p:txBody>
      </p:sp>
      <p:sp>
        <p:nvSpPr>
          <p:cNvPr id="95" name="TextBox 94">
            <a:extLst>
              <a:ext uri="{FF2B5EF4-FFF2-40B4-BE49-F238E27FC236}">
                <a16:creationId xmlns:a16="http://schemas.microsoft.com/office/drawing/2014/main" id="{9AB4E3EA-3D0F-46CA-A37F-9E128CACFAEA}"/>
              </a:ext>
            </a:extLst>
          </p:cNvPr>
          <p:cNvSpPr txBox="1">
            <a:spLocks/>
          </p:cNvSpPr>
          <p:nvPr/>
        </p:nvSpPr>
        <p:spPr>
          <a:xfrm>
            <a:off x="408734" y="4634353"/>
            <a:ext cx="790146"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Top-115 </a:t>
            </a:r>
            <a:r>
              <a:rPr lang="de-DE" sz="800" b="1" dirty="0" err="1">
                <a:solidFill>
                  <a:schemeClr val="accent4"/>
                </a:solidFill>
              </a:rPr>
              <a:t>Behörd-enrufnummer</a:t>
            </a:r>
            <a:endParaRPr lang="de-DE" sz="800" b="1" dirty="0">
              <a:solidFill>
                <a:schemeClr val="accent4"/>
              </a:solidFill>
            </a:endParaRPr>
          </a:p>
        </p:txBody>
      </p:sp>
      <p:sp>
        <p:nvSpPr>
          <p:cNvPr id="98" name="TextBox 97">
            <a:extLst>
              <a:ext uri="{FF2B5EF4-FFF2-40B4-BE49-F238E27FC236}">
                <a16:creationId xmlns:a16="http://schemas.microsoft.com/office/drawing/2014/main" id="{3F374A68-F3ED-49EE-B454-D7480D31FEB9}"/>
              </a:ext>
            </a:extLst>
          </p:cNvPr>
          <p:cNvSpPr txBox="1">
            <a:spLocks/>
          </p:cNvSpPr>
          <p:nvPr/>
        </p:nvSpPr>
        <p:spPr>
          <a:xfrm>
            <a:off x="1329591" y="4630511"/>
            <a:ext cx="1213760"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Single Digital </a:t>
            </a:r>
            <a:br>
              <a:rPr lang="de-DE" sz="800" b="1" dirty="0">
                <a:solidFill>
                  <a:schemeClr val="accent4"/>
                </a:solidFill>
              </a:rPr>
            </a:br>
            <a:r>
              <a:rPr lang="de-DE" sz="800" b="1" dirty="0">
                <a:solidFill>
                  <a:schemeClr val="accent4"/>
                </a:solidFill>
              </a:rPr>
              <a:t>Gateway-</a:t>
            </a:r>
            <a:br>
              <a:rPr lang="de-DE" sz="800" b="1" dirty="0">
                <a:solidFill>
                  <a:schemeClr val="accent4"/>
                </a:solidFill>
              </a:rPr>
            </a:br>
            <a:r>
              <a:rPr lang="de-DE" sz="800" b="1" dirty="0">
                <a:solidFill>
                  <a:schemeClr val="accent4"/>
                </a:solidFill>
              </a:rPr>
              <a:t>Leistungen</a:t>
            </a:r>
          </a:p>
        </p:txBody>
      </p:sp>
      <p:grpSp>
        <p:nvGrpSpPr>
          <p:cNvPr id="7" name="Group 6">
            <a:extLst>
              <a:ext uri="{FF2B5EF4-FFF2-40B4-BE49-F238E27FC236}">
                <a16:creationId xmlns:a16="http://schemas.microsoft.com/office/drawing/2014/main" id="{173DD21C-A29E-4456-9B56-072DF1CEFAC8}"/>
              </a:ext>
            </a:extLst>
          </p:cNvPr>
          <p:cNvGrpSpPr/>
          <p:nvPr/>
        </p:nvGrpSpPr>
        <p:grpSpPr>
          <a:xfrm>
            <a:off x="2087176" y="4092103"/>
            <a:ext cx="1334697" cy="242310"/>
            <a:chOff x="2469916" y="3267841"/>
            <a:chExt cx="1510428" cy="242310"/>
          </a:xfrm>
        </p:grpSpPr>
        <p:sp>
          <p:nvSpPr>
            <p:cNvPr id="100" name="TextBox 99">
              <a:extLst>
                <a:ext uri="{FF2B5EF4-FFF2-40B4-BE49-F238E27FC236}">
                  <a16:creationId xmlns:a16="http://schemas.microsoft.com/office/drawing/2014/main" id="{0F884EB1-73F2-442D-A743-C4582585D49B}"/>
                </a:ext>
              </a:extLst>
            </p:cNvPr>
            <p:cNvSpPr txBox="1">
              <a:spLocks/>
            </p:cNvSpPr>
            <p:nvPr/>
          </p:nvSpPr>
          <p:spPr>
            <a:xfrm>
              <a:off x="2469917" y="3267841"/>
              <a:ext cx="151042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Fallzahlen</a:t>
              </a:r>
            </a:p>
          </p:txBody>
        </p:sp>
        <p:sp>
          <p:nvSpPr>
            <p:cNvPr id="106" name="TextBox 105">
              <a:extLst>
                <a:ext uri="{FF2B5EF4-FFF2-40B4-BE49-F238E27FC236}">
                  <a16:creationId xmlns:a16="http://schemas.microsoft.com/office/drawing/2014/main" id="{EEA1F608-9EA3-4BB2-8A71-6CCC7EF65ADE}"/>
                </a:ext>
              </a:extLst>
            </p:cNvPr>
            <p:cNvSpPr txBox="1">
              <a:spLocks/>
            </p:cNvSpPr>
            <p:nvPr/>
          </p:nvSpPr>
          <p:spPr>
            <a:xfrm>
              <a:off x="2469916" y="3387040"/>
              <a:ext cx="1510428"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endParaRPr lang="de-DE" sz="800" dirty="0"/>
            </a:p>
          </p:txBody>
        </p:sp>
      </p:grpSp>
      <p:grpSp>
        <p:nvGrpSpPr>
          <p:cNvPr id="5" name="Group 4">
            <a:extLst>
              <a:ext uri="{FF2B5EF4-FFF2-40B4-BE49-F238E27FC236}">
                <a16:creationId xmlns:a16="http://schemas.microsoft.com/office/drawing/2014/main" id="{D3D020A5-47C9-47D9-A8FF-AF7221455E56}"/>
              </a:ext>
            </a:extLst>
          </p:cNvPr>
          <p:cNvGrpSpPr/>
          <p:nvPr/>
        </p:nvGrpSpPr>
        <p:grpSpPr>
          <a:xfrm>
            <a:off x="3421874" y="4092103"/>
            <a:ext cx="1224000" cy="374308"/>
            <a:chOff x="3524142" y="3269834"/>
            <a:chExt cx="1385156" cy="374308"/>
          </a:xfrm>
        </p:grpSpPr>
        <p:sp>
          <p:nvSpPr>
            <p:cNvPr id="101" name="TextBox 100">
              <a:extLst>
                <a:ext uri="{FF2B5EF4-FFF2-40B4-BE49-F238E27FC236}">
                  <a16:creationId xmlns:a16="http://schemas.microsoft.com/office/drawing/2014/main" id="{E7145BFF-CCF5-4D93-8C1F-842CA5A4BCCA}"/>
                </a:ext>
              </a:extLst>
            </p:cNvPr>
            <p:cNvSpPr txBox="1">
              <a:spLocks/>
            </p:cNvSpPr>
            <p:nvPr/>
          </p:nvSpPr>
          <p:spPr>
            <a:xfrm>
              <a:off x="3524142" y="3269834"/>
              <a:ext cx="1135567"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Verwaltungskosten</a:t>
              </a:r>
            </a:p>
          </p:txBody>
        </p:sp>
        <p:sp>
          <p:nvSpPr>
            <p:cNvPr id="108" name="TextBox 107">
              <a:extLst>
                <a:ext uri="{FF2B5EF4-FFF2-40B4-BE49-F238E27FC236}">
                  <a16:creationId xmlns:a16="http://schemas.microsoft.com/office/drawing/2014/main" id="{208355D8-BFD3-44C2-9B69-AB8B4CCC2313}"/>
                </a:ext>
              </a:extLst>
            </p:cNvPr>
            <p:cNvSpPr txBox="1">
              <a:spLocks/>
            </p:cNvSpPr>
            <p:nvPr/>
          </p:nvSpPr>
          <p:spPr>
            <a:xfrm>
              <a:off x="3524142" y="3521031"/>
              <a:ext cx="1385156"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endParaRPr lang="de-DE" sz="800" dirty="0"/>
            </a:p>
          </p:txBody>
        </p:sp>
      </p:grpSp>
      <p:grpSp>
        <p:nvGrpSpPr>
          <p:cNvPr id="6" name="Group 5">
            <a:extLst>
              <a:ext uri="{FF2B5EF4-FFF2-40B4-BE49-F238E27FC236}">
                <a16:creationId xmlns:a16="http://schemas.microsoft.com/office/drawing/2014/main" id="{28FA9EBE-D115-4883-A2A6-5D7AC3DA9B1A}"/>
              </a:ext>
            </a:extLst>
          </p:cNvPr>
          <p:cNvGrpSpPr/>
          <p:nvPr/>
        </p:nvGrpSpPr>
        <p:grpSpPr>
          <a:xfrm>
            <a:off x="4425326" y="4092103"/>
            <a:ext cx="2432676" cy="386157"/>
            <a:chOff x="4800142" y="3269834"/>
            <a:chExt cx="1706033" cy="386157"/>
          </a:xfrm>
        </p:grpSpPr>
        <p:sp>
          <p:nvSpPr>
            <p:cNvPr id="103" name="TextBox 102">
              <a:extLst>
                <a:ext uri="{FF2B5EF4-FFF2-40B4-BE49-F238E27FC236}">
                  <a16:creationId xmlns:a16="http://schemas.microsoft.com/office/drawing/2014/main" id="{9A6F62CB-340A-4010-9163-C1B00671CF69}"/>
                </a:ext>
              </a:extLst>
            </p:cNvPr>
            <p:cNvSpPr txBox="1">
              <a:spLocks/>
            </p:cNvSpPr>
            <p:nvPr/>
          </p:nvSpPr>
          <p:spPr>
            <a:xfrm>
              <a:off x="4800142" y="3269834"/>
              <a:ext cx="1706033"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Politische Aktualität u. Signalwirkung</a:t>
              </a:r>
            </a:p>
          </p:txBody>
        </p:sp>
        <p:sp>
          <p:nvSpPr>
            <p:cNvPr id="111" name="TextBox 110">
              <a:extLst>
                <a:ext uri="{FF2B5EF4-FFF2-40B4-BE49-F238E27FC236}">
                  <a16:creationId xmlns:a16="http://schemas.microsoft.com/office/drawing/2014/main" id="{435768C5-9759-4EF3-9971-C91BBB3D1D35}"/>
                </a:ext>
              </a:extLst>
            </p:cNvPr>
            <p:cNvSpPr txBox="1">
              <a:spLocks/>
            </p:cNvSpPr>
            <p:nvPr/>
          </p:nvSpPr>
          <p:spPr>
            <a:xfrm>
              <a:off x="4800142" y="3532880"/>
              <a:ext cx="140795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endParaRPr lang="de-DE" sz="800" dirty="0"/>
            </a:p>
          </p:txBody>
        </p:sp>
      </p:grpSp>
      <p:sp>
        <p:nvSpPr>
          <p:cNvPr id="118" name="TextBox 117">
            <a:extLst>
              <a:ext uri="{FF2B5EF4-FFF2-40B4-BE49-F238E27FC236}">
                <a16:creationId xmlns:a16="http://schemas.microsoft.com/office/drawing/2014/main" id="{B5737CFE-E846-4E79-83AE-C2E990C0B010}"/>
              </a:ext>
            </a:extLst>
          </p:cNvPr>
          <p:cNvSpPr txBox="1">
            <a:spLocks/>
          </p:cNvSpPr>
          <p:nvPr/>
        </p:nvSpPr>
        <p:spPr>
          <a:xfrm>
            <a:off x="1641993" y="5192882"/>
            <a:ext cx="1616772"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Relevanz der Leistung insgesamt</a:t>
            </a:r>
            <a:endParaRPr lang="de-DE" sz="800" dirty="0"/>
          </a:p>
        </p:txBody>
      </p:sp>
      <p:sp>
        <p:nvSpPr>
          <p:cNvPr id="130" name="Rectangle">
            <a:extLst>
              <a:ext uri="{FF2B5EF4-FFF2-40B4-BE49-F238E27FC236}">
                <a16:creationId xmlns:a16="http://schemas.microsoft.com/office/drawing/2014/main" id="{3CC8B2D2-1279-4B6C-89BE-62ABC90DE696}"/>
              </a:ext>
            </a:extLst>
          </p:cNvPr>
          <p:cNvSpPr txBox="1">
            <a:spLocks/>
          </p:cNvSpPr>
          <p:nvPr>
            <p:custDataLst>
              <p:tags r:id="rId8"/>
            </p:custDataLst>
          </p:nvPr>
        </p:nvSpPr>
        <p:spPr bwMode="gray">
          <a:xfrm>
            <a:off x="3693472" y="5130519"/>
            <a:ext cx="2221553" cy="247837"/>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Höhere / Mittlere / Niedrige Relevanz</a:t>
            </a:r>
          </a:p>
        </p:txBody>
      </p:sp>
      <p:grpSp>
        <p:nvGrpSpPr>
          <p:cNvPr id="185" name="Group 184">
            <a:extLst>
              <a:ext uri="{FF2B5EF4-FFF2-40B4-BE49-F238E27FC236}">
                <a16:creationId xmlns:a16="http://schemas.microsoft.com/office/drawing/2014/main" id="{2E6888FA-DE84-4FB7-8B28-58E50A6A071A}"/>
              </a:ext>
            </a:extLst>
          </p:cNvPr>
          <p:cNvGrpSpPr/>
          <p:nvPr/>
        </p:nvGrpSpPr>
        <p:grpSpPr>
          <a:xfrm>
            <a:off x="3308111" y="7403402"/>
            <a:ext cx="239966" cy="297783"/>
            <a:chOff x="5652963" y="3128379"/>
            <a:chExt cx="239966" cy="297783"/>
          </a:xfrm>
        </p:grpSpPr>
        <p:sp>
          <p:nvSpPr>
            <p:cNvPr id="186" name="Rectangle 185">
              <a:extLst>
                <a:ext uri="{FF2B5EF4-FFF2-40B4-BE49-F238E27FC236}">
                  <a16:creationId xmlns:a16="http://schemas.microsoft.com/office/drawing/2014/main" id="{38F90C48-EDEA-4D76-B4BB-7FBB18C0001E}"/>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187" name="Freeform 134">
              <a:extLst>
                <a:ext uri="{FF2B5EF4-FFF2-40B4-BE49-F238E27FC236}">
                  <a16:creationId xmlns:a16="http://schemas.microsoft.com/office/drawing/2014/main" id="{6E1F9EA3-206E-420B-A370-77A94D411731}"/>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sp>
          <p:nvSpPr>
            <p:cNvPr id="188" name="Freeform 135">
              <a:extLst>
                <a:ext uri="{FF2B5EF4-FFF2-40B4-BE49-F238E27FC236}">
                  <a16:creationId xmlns:a16="http://schemas.microsoft.com/office/drawing/2014/main" id="{DF503D68-DABA-4AA7-8784-87BBB92EE115}"/>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grpSp>
      <p:sp>
        <p:nvSpPr>
          <p:cNvPr id="189" name="TextBox 188">
            <a:extLst>
              <a:ext uri="{FF2B5EF4-FFF2-40B4-BE49-F238E27FC236}">
                <a16:creationId xmlns:a16="http://schemas.microsoft.com/office/drawing/2014/main" id="{2E6629D2-979E-4C6E-BDD9-EA5D8664F58C}"/>
              </a:ext>
            </a:extLst>
          </p:cNvPr>
          <p:cNvSpPr txBox="1">
            <a:spLocks/>
          </p:cNvSpPr>
          <p:nvPr/>
        </p:nvSpPr>
        <p:spPr>
          <a:xfrm>
            <a:off x="1022350" y="7490738"/>
            <a:ext cx="223641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Digitalisierungspotenzial der </a:t>
            </a:r>
            <a:r>
              <a:rPr lang="de-DE" sz="800" b="1">
                <a:solidFill>
                  <a:schemeClr val="accent4"/>
                </a:solidFill>
              </a:rPr>
              <a:t>Leistung insgesamt</a:t>
            </a:r>
            <a:endParaRPr lang="de-DE" sz="800" dirty="0"/>
          </a:p>
        </p:txBody>
      </p:sp>
      <p:sp>
        <p:nvSpPr>
          <p:cNvPr id="190" name="Rectangle">
            <a:extLst>
              <a:ext uri="{FF2B5EF4-FFF2-40B4-BE49-F238E27FC236}">
                <a16:creationId xmlns:a16="http://schemas.microsoft.com/office/drawing/2014/main" id="{3BE8503A-D5C5-45A8-ABBA-6A2ADEFDAA9B}"/>
              </a:ext>
            </a:extLst>
          </p:cNvPr>
          <p:cNvSpPr txBox="1">
            <a:spLocks/>
          </p:cNvSpPr>
          <p:nvPr>
            <p:custDataLst>
              <p:tags r:id="rId9"/>
            </p:custDataLst>
          </p:nvPr>
        </p:nvSpPr>
        <p:spPr bwMode="gray">
          <a:xfrm>
            <a:off x="3693472" y="7428375"/>
            <a:ext cx="2190864" cy="247837"/>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Hohes / Mittleres / Niedriges Potenzial</a:t>
            </a:r>
          </a:p>
        </p:txBody>
      </p:sp>
      <p:sp>
        <p:nvSpPr>
          <p:cNvPr id="191" name="TextBox 190">
            <a:extLst>
              <a:ext uri="{FF2B5EF4-FFF2-40B4-BE49-F238E27FC236}">
                <a16:creationId xmlns:a16="http://schemas.microsoft.com/office/drawing/2014/main" id="{BB323E13-0779-4E81-A3A0-948F84EF4FBF}"/>
              </a:ext>
            </a:extLst>
          </p:cNvPr>
          <p:cNvSpPr txBox="1">
            <a:spLocks/>
          </p:cNvSpPr>
          <p:nvPr/>
        </p:nvSpPr>
        <p:spPr>
          <a:xfrm>
            <a:off x="2871000" y="6664224"/>
            <a:ext cx="16883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Heterogenität </a:t>
            </a:r>
            <a:r>
              <a:rPr lang="de-DE" sz="800" b="1" dirty="0" err="1">
                <a:solidFill>
                  <a:schemeClr val="accent4"/>
                </a:solidFill>
              </a:rPr>
              <a:t>LeiKa</a:t>
            </a:r>
            <a:r>
              <a:rPr lang="de-DE" sz="800" b="1" dirty="0">
                <a:solidFill>
                  <a:schemeClr val="accent4"/>
                </a:solidFill>
              </a:rPr>
              <a:t>-Leistungen</a:t>
            </a:r>
          </a:p>
          <a:p>
            <a:r>
              <a:rPr lang="de-DE" sz="800" b="1" dirty="0"/>
              <a:t>Hoch / Mittel / Niedrig</a:t>
            </a:r>
          </a:p>
        </p:txBody>
      </p:sp>
      <p:sp>
        <p:nvSpPr>
          <p:cNvPr id="60" name="TextBox 59">
            <a:extLst>
              <a:ext uri="{FF2B5EF4-FFF2-40B4-BE49-F238E27FC236}">
                <a16:creationId xmlns:a16="http://schemas.microsoft.com/office/drawing/2014/main" id="{B30A077C-9C71-4416-B693-6766B1D4B539}"/>
              </a:ext>
            </a:extLst>
          </p:cNvPr>
          <p:cNvSpPr txBox="1">
            <a:spLocks/>
          </p:cNvSpPr>
          <p:nvPr/>
        </p:nvSpPr>
        <p:spPr>
          <a:xfrm>
            <a:off x="5058336" y="6664224"/>
            <a:ext cx="1522229"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Leistungsarchetyp</a:t>
            </a:r>
          </a:p>
        </p:txBody>
      </p:sp>
      <p:sp>
        <p:nvSpPr>
          <p:cNvPr id="61" name="TextBox 60">
            <a:extLst>
              <a:ext uri="{FF2B5EF4-FFF2-40B4-BE49-F238E27FC236}">
                <a16:creationId xmlns:a16="http://schemas.microsoft.com/office/drawing/2014/main" id="{58A4AF06-03B9-457D-8857-67B7D812479A}"/>
              </a:ext>
            </a:extLst>
          </p:cNvPr>
          <p:cNvSpPr txBox="1">
            <a:spLocks/>
          </p:cNvSpPr>
          <p:nvPr>
            <p:custDataLst>
              <p:tags r:id="rId10"/>
            </p:custDataLst>
          </p:nvPr>
        </p:nvSpPr>
        <p:spPr>
          <a:xfrm>
            <a:off x="373874" y="7793808"/>
            <a:ext cx="6115823" cy="252000"/>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rgbClr val="337299"/>
                </a:solidFill>
              </a:rPr>
              <a:t>Digitalisierungsgrad des aktuell besten digital-verfügbaren Angebots</a:t>
            </a:r>
            <a:endParaRPr lang="de-DE" sz="800" dirty="0"/>
          </a:p>
        </p:txBody>
      </p:sp>
      <p:sp>
        <p:nvSpPr>
          <p:cNvPr id="62" name="TextBox 61">
            <a:extLst>
              <a:ext uri="{FF2B5EF4-FFF2-40B4-BE49-F238E27FC236}">
                <a16:creationId xmlns:a16="http://schemas.microsoft.com/office/drawing/2014/main" id="{296A3E3E-9287-4D1C-9B64-97F32DB8E6FB}"/>
              </a:ext>
            </a:extLst>
          </p:cNvPr>
          <p:cNvSpPr txBox="1">
            <a:spLocks/>
          </p:cNvSpPr>
          <p:nvPr/>
        </p:nvSpPr>
        <p:spPr>
          <a:xfrm>
            <a:off x="385733" y="8083289"/>
            <a:ext cx="1317651"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Digitalisierungsstatus nach Reifegradmodell</a:t>
            </a:r>
          </a:p>
        </p:txBody>
      </p:sp>
      <p:sp>
        <p:nvSpPr>
          <p:cNvPr id="63" name="TextBox 62">
            <a:extLst>
              <a:ext uri="{FF2B5EF4-FFF2-40B4-BE49-F238E27FC236}">
                <a16:creationId xmlns:a16="http://schemas.microsoft.com/office/drawing/2014/main" id="{4181AE90-9920-4DEC-A86D-E87A897155E4}"/>
              </a:ext>
            </a:extLst>
          </p:cNvPr>
          <p:cNvSpPr txBox="1">
            <a:spLocks/>
          </p:cNvSpPr>
          <p:nvPr/>
        </p:nvSpPr>
        <p:spPr>
          <a:xfrm>
            <a:off x="1787263" y="8083289"/>
            <a:ext cx="1323302"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Nutzerfreundlichkeit</a:t>
            </a:r>
          </a:p>
        </p:txBody>
      </p:sp>
      <p:sp>
        <p:nvSpPr>
          <p:cNvPr id="64" name="TextBox 63">
            <a:extLst>
              <a:ext uri="{FF2B5EF4-FFF2-40B4-BE49-F238E27FC236}">
                <a16:creationId xmlns:a16="http://schemas.microsoft.com/office/drawing/2014/main" id="{15A1EC88-03B1-46D1-BD8A-B70F05929A99}"/>
              </a:ext>
            </a:extLst>
          </p:cNvPr>
          <p:cNvSpPr txBox="1">
            <a:spLocks/>
          </p:cNvSpPr>
          <p:nvPr/>
        </p:nvSpPr>
        <p:spPr>
          <a:xfrm>
            <a:off x="3393369" y="8083289"/>
            <a:ext cx="1522229"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Flächendeckung</a:t>
            </a:r>
          </a:p>
        </p:txBody>
      </p:sp>
      <p:sp>
        <p:nvSpPr>
          <p:cNvPr id="65" name="TextBox 64">
            <a:extLst>
              <a:ext uri="{FF2B5EF4-FFF2-40B4-BE49-F238E27FC236}">
                <a16:creationId xmlns:a16="http://schemas.microsoft.com/office/drawing/2014/main" id="{0EC9FF47-35EA-4CA1-88C9-CA7D60312F67}"/>
              </a:ext>
            </a:extLst>
          </p:cNvPr>
          <p:cNvSpPr txBox="1">
            <a:spLocks/>
          </p:cNvSpPr>
          <p:nvPr/>
        </p:nvSpPr>
        <p:spPr>
          <a:xfrm>
            <a:off x="4999475" y="8083289"/>
            <a:ext cx="1490837"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Ausgewähltes Beispiel</a:t>
            </a:r>
          </a:p>
        </p:txBody>
      </p:sp>
      <p:sp>
        <p:nvSpPr>
          <p:cNvPr id="66" name="Title 1">
            <a:extLst>
              <a:ext uri="{FF2B5EF4-FFF2-40B4-BE49-F238E27FC236}">
                <a16:creationId xmlns:a16="http://schemas.microsoft.com/office/drawing/2014/main" id="{C459A88F-2398-43E5-8D9B-ACDC4AC582BD}"/>
              </a:ext>
            </a:extLst>
          </p:cNvPr>
          <p:cNvSpPr txBox="1">
            <a:spLocks/>
          </p:cNvSpPr>
          <p:nvPr/>
        </p:nvSpPr>
        <p:spPr bwMode="gray">
          <a:xfrm>
            <a:off x="366713" y="363634"/>
            <a:ext cx="507521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1000" b="1" kern="0" dirty="0"/>
              <a:t>Analyse:</a:t>
            </a:r>
            <a:endParaRPr lang="de-DE" sz="1000" kern="0" dirty="0"/>
          </a:p>
        </p:txBody>
      </p:sp>
      <p:sp>
        <p:nvSpPr>
          <p:cNvPr id="67" name="Title 1">
            <a:extLst>
              <a:ext uri="{FF2B5EF4-FFF2-40B4-BE49-F238E27FC236}">
                <a16:creationId xmlns:a16="http://schemas.microsoft.com/office/drawing/2014/main" id="{29015191-2047-406F-83BD-66F56C7EDE20}"/>
              </a:ext>
            </a:extLst>
          </p:cNvPr>
          <p:cNvSpPr txBox="1">
            <a:spLocks/>
          </p:cNvSpPr>
          <p:nvPr/>
        </p:nvSpPr>
        <p:spPr bwMode="gray">
          <a:xfrm>
            <a:off x="366713" y="137163"/>
            <a:ext cx="5075212"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800" kern="0" dirty="0"/>
              <a:t>Stand: TT.MM.JJJJ</a:t>
            </a:r>
          </a:p>
        </p:txBody>
      </p:sp>
      <p:sp>
        <p:nvSpPr>
          <p:cNvPr id="73" name="TextBox 83">
            <a:extLst>
              <a:ext uri="{FF2B5EF4-FFF2-40B4-BE49-F238E27FC236}">
                <a16:creationId xmlns:a16="http://schemas.microsoft.com/office/drawing/2014/main" id="{323D92C2-D970-40F6-A9AC-9F4C5C7FBF74}"/>
              </a:ext>
            </a:extLst>
          </p:cNvPr>
          <p:cNvSpPr txBox="1">
            <a:spLocks/>
          </p:cNvSpPr>
          <p:nvPr/>
        </p:nvSpPr>
        <p:spPr>
          <a:xfrm>
            <a:off x="2922713" y="893858"/>
            <a:ext cx="1584000"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Antragsanlass/-zeitpunkt</a:t>
            </a:r>
          </a:p>
        </p:txBody>
      </p:sp>
      <p:grpSp>
        <p:nvGrpSpPr>
          <p:cNvPr id="2" name="Group 1">
            <a:extLst>
              <a:ext uri="{FF2B5EF4-FFF2-40B4-BE49-F238E27FC236}">
                <a16:creationId xmlns:a16="http://schemas.microsoft.com/office/drawing/2014/main" id="{ECBD3C1B-A21C-4D4F-AA6A-21035D62DD4E}"/>
              </a:ext>
            </a:extLst>
          </p:cNvPr>
          <p:cNvGrpSpPr/>
          <p:nvPr/>
        </p:nvGrpSpPr>
        <p:grpSpPr>
          <a:xfrm>
            <a:off x="3621668" y="2554014"/>
            <a:ext cx="1201007" cy="475320"/>
            <a:chOff x="3788392" y="2950596"/>
            <a:chExt cx="1201007" cy="475320"/>
          </a:xfrm>
        </p:grpSpPr>
        <p:sp>
          <p:nvSpPr>
            <p:cNvPr id="75" name="TextBox 57">
              <a:extLst>
                <a:ext uri="{FF2B5EF4-FFF2-40B4-BE49-F238E27FC236}">
                  <a16:creationId xmlns:a16="http://schemas.microsoft.com/office/drawing/2014/main" id="{D3656635-BEEF-4C57-9E17-EC0165B4C86F}"/>
                </a:ext>
              </a:extLst>
            </p:cNvPr>
            <p:cNvSpPr txBox="1">
              <a:spLocks/>
            </p:cNvSpPr>
            <p:nvPr/>
          </p:nvSpPr>
          <p:spPr>
            <a:xfrm>
              <a:off x="3788392" y="2950596"/>
              <a:ext cx="1201007"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Gesetzesebene</a:t>
              </a:r>
            </a:p>
            <a:p>
              <a:r>
                <a:rPr lang="de-DE" sz="800" dirty="0"/>
                <a:t>      Bund</a:t>
              </a:r>
            </a:p>
            <a:p>
              <a:r>
                <a:rPr lang="de-DE" sz="800" dirty="0"/>
                <a:t>      Länder</a:t>
              </a:r>
            </a:p>
            <a:p>
              <a:r>
                <a:rPr lang="de-DE" sz="800" dirty="0"/>
                <a:t>      Kommunen</a:t>
              </a:r>
            </a:p>
          </p:txBody>
        </p:sp>
        <p:sp>
          <p:nvSpPr>
            <p:cNvPr id="8" name="Rechteck 7"/>
            <p:cNvSpPr/>
            <p:nvPr/>
          </p:nvSpPr>
          <p:spPr>
            <a:xfrm>
              <a:off x="3805697" y="3093871"/>
              <a:ext cx="65345" cy="6534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solidFill>
                  <a:schemeClr val="tx1"/>
                </a:solidFill>
              </a:endParaRPr>
            </a:p>
          </p:txBody>
        </p:sp>
        <p:sp>
          <p:nvSpPr>
            <p:cNvPr id="78" name="Rechteck 77"/>
            <p:cNvSpPr/>
            <p:nvPr/>
          </p:nvSpPr>
          <p:spPr>
            <a:xfrm>
              <a:off x="3805237" y="3227221"/>
              <a:ext cx="65345" cy="6534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solidFill>
                  <a:schemeClr val="tx1"/>
                </a:solidFill>
              </a:endParaRPr>
            </a:p>
          </p:txBody>
        </p:sp>
        <p:sp>
          <p:nvSpPr>
            <p:cNvPr id="79" name="Rechteck 78"/>
            <p:cNvSpPr/>
            <p:nvPr/>
          </p:nvSpPr>
          <p:spPr>
            <a:xfrm>
              <a:off x="3805237" y="3360571"/>
              <a:ext cx="65345" cy="6534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dirty="0" err="1">
                <a:solidFill>
                  <a:schemeClr val="tx1"/>
                </a:solidFill>
              </a:endParaRPr>
            </a:p>
          </p:txBody>
        </p:sp>
      </p:grpSp>
      <p:sp>
        <p:nvSpPr>
          <p:cNvPr id="80" name="TextBox 73">
            <a:extLst>
              <a:ext uri="{FF2B5EF4-FFF2-40B4-BE49-F238E27FC236}">
                <a16:creationId xmlns:a16="http://schemas.microsoft.com/office/drawing/2014/main" id="{BBAF938F-40BF-4EB1-BB96-911D437306D7}"/>
              </a:ext>
            </a:extLst>
          </p:cNvPr>
          <p:cNvSpPr txBox="1">
            <a:spLocks/>
          </p:cNvSpPr>
          <p:nvPr/>
        </p:nvSpPr>
        <p:spPr>
          <a:xfrm>
            <a:off x="385731" y="1973317"/>
            <a:ext cx="6103965" cy="2708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Besondere Nutzerprozessmerkmale</a:t>
            </a:r>
          </a:p>
          <a:p>
            <a:r>
              <a:rPr lang="de-DE" sz="800" dirty="0"/>
              <a:t>-</a:t>
            </a:r>
          </a:p>
        </p:txBody>
      </p:sp>
      <p:sp>
        <p:nvSpPr>
          <p:cNvPr id="82" name="TextBox 57">
            <a:extLst>
              <a:ext uri="{FF2B5EF4-FFF2-40B4-BE49-F238E27FC236}">
                <a16:creationId xmlns:a16="http://schemas.microsoft.com/office/drawing/2014/main" id="{D3656635-BEEF-4C57-9E17-EC0165B4C86F}"/>
              </a:ext>
            </a:extLst>
          </p:cNvPr>
          <p:cNvSpPr txBox="1">
            <a:spLocks/>
          </p:cNvSpPr>
          <p:nvPr/>
        </p:nvSpPr>
        <p:spPr>
          <a:xfrm>
            <a:off x="3621668" y="3031245"/>
            <a:ext cx="576000" cy="4106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Gebühren</a:t>
            </a:r>
          </a:p>
        </p:txBody>
      </p:sp>
      <p:sp>
        <p:nvSpPr>
          <p:cNvPr id="68" name="TextBox 67">
            <a:extLst>
              <a:ext uri="{FF2B5EF4-FFF2-40B4-BE49-F238E27FC236}">
                <a16:creationId xmlns:a16="http://schemas.microsoft.com/office/drawing/2014/main" id="{6157B991-2E6E-4D4F-857B-36DEFE880E3D}"/>
              </a:ext>
            </a:extLst>
          </p:cNvPr>
          <p:cNvSpPr txBox="1">
            <a:spLocks/>
          </p:cNvSpPr>
          <p:nvPr/>
        </p:nvSpPr>
        <p:spPr>
          <a:xfrm>
            <a:off x="4628892" y="1640094"/>
            <a:ext cx="1860807" cy="55088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Schlüsselfunktion für andere OZG-Leistungen</a:t>
            </a:r>
          </a:p>
          <a:p>
            <a:endParaRPr lang="de-DE" sz="800" dirty="0"/>
          </a:p>
        </p:txBody>
      </p:sp>
      <p:sp>
        <p:nvSpPr>
          <p:cNvPr id="94" name="TextBox 93">
            <a:extLst>
              <a:ext uri="{FF2B5EF4-FFF2-40B4-BE49-F238E27FC236}">
                <a16:creationId xmlns:a16="http://schemas.microsoft.com/office/drawing/2014/main" id="{9415D3D1-E099-4257-AB8D-945A8AD38B35}"/>
              </a:ext>
            </a:extLst>
          </p:cNvPr>
          <p:cNvSpPr txBox="1">
            <a:spLocks/>
          </p:cNvSpPr>
          <p:nvPr/>
        </p:nvSpPr>
        <p:spPr>
          <a:xfrm>
            <a:off x="408734" y="4381516"/>
            <a:ext cx="726528"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endParaRPr lang="de-DE" sz="800" dirty="0">
              <a:solidFill>
                <a:srgbClr val="000000"/>
              </a:solidFill>
              <a:ea typeface="ＭＳ Ｐゴシック" panose="020B0600070205080204" pitchFamily="34" charset="-128"/>
              <a:sym typeface="BundesSans Regular" panose="020B0002030500000203" pitchFamily="34" charset="0"/>
            </a:endParaRPr>
          </a:p>
        </p:txBody>
      </p:sp>
      <p:sp>
        <p:nvSpPr>
          <p:cNvPr id="96" name="TextBox 95">
            <a:extLst>
              <a:ext uri="{FF2B5EF4-FFF2-40B4-BE49-F238E27FC236}">
                <a16:creationId xmlns:a16="http://schemas.microsoft.com/office/drawing/2014/main" id="{6B05802F-5E26-4A34-8999-CAF0F27B3AC8}"/>
              </a:ext>
            </a:extLst>
          </p:cNvPr>
          <p:cNvSpPr txBox="1">
            <a:spLocks/>
          </p:cNvSpPr>
          <p:nvPr/>
        </p:nvSpPr>
        <p:spPr>
          <a:xfrm>
            <a:off x="1340120" y="4381516"/>
            <a:ext cx="726528"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endParaRPr lang="de-DE" sz="800" dirty="0">
              <a:solidFill>
                <a:srgbClr val="000000"/>
              </a:solidFill>
              <a:ea typeface="ＭＳ Ｐゴシック" panose="020B0600070205080204" pitchFamily="34" charset="-128"/>
              <a:sym typeface="BundesSans Regular" panose="020B0002030500000203" pitchFamily="34" charset="0"/>
            </a:endParaRPr>
          </a:p>
        </p:txBody>
      </p:sp>
      <p:sp>
        <p:nvSpPr>
          <p:cNvPr id="97" name="TextBox 96">
            <a:extLst>
              <a:ext uri="{FF2B5EF4-FFF2-40B4-BE49-F238E27FC236}">
                <a16:creationId xmlns:a16="http://schemas.microsoft.com/office/drawing/2014/main" id="{A71BD41D-4B98-41AD-A89E-837CBBCF17A9}"/>
              </a:ext>
            </a:extLst>
          </p:cNvPr>
          <p:cNvSpPr txBox="1">
            <a:spLocks/>
          </p:cNvSpPr>
          <p:nvPr/>
        </p:nvSpPr>
        <p:spPr>
          <a:xfrm>
            <a:off x="1340120" y="4984163"/>
            <a:ext cx="726528"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endParaRPr lang="de-DE" sz="800" dirty="0">
              <a:solidFill>
                <a:srgbClr val="000000"/>
              </a:solidFill>
              <a:ea typeface="ＭＳ Ｐゴシック" panose="020B0600070205080204" pitchFamily="34" charset="-128"/>
              <a:sym typeface="BundesSans Regular" panose="020B0002030500000203" pitchFamily="34" charset="0"/>
            </a:endParaRPr>
          </a:p>
        </p:txBody>
      </p:sp>
      <p:sp>
        <p:nvSpPr>
          <p:cNvPr id="102" name="TextBox 101">
            <a:extLst>
              <a:ext uri="{FF2B5EF4-FFF2-40B4-BE49-F238E27FC236}">
                <a16:creationId xmlns:a16="http://schemas.microsoft.com/office/drawing/2014/main" id="{68CAAA61-33E6-4456-9B52-BBC387CDF8D4}"/>
              </a:ext>
            </a:extLst>
          </p:cNvPr>
          <p:cNvSpPr txBox="1">
            <a:spLocks/>
          </p:cNvSpPr>
          <p:nvPr/>
        </p:nvSpPr>
        <p:spPr>
          <a:xfrm>
            <a:off x="425035" y="4984163"/>
            <a:ext cx="726528" cy="1692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endParaRPr lang="de-DE" sz="800" dirty="0">
              <a:solidFill>
                <a:srgbClr val="000000"/>
              </a:solidFill>
              <a:ea typeface="ＭＳ Ｐゴシック" panose="020B0600070205080204" pitchFamily="34" charset="-128"/>
              <a:sym typeface="BundesSans Regular" panose="020B0002030500000203" pitchFamily="34" charset="0"/>
            </a:endParaRPr>
          </a:p>
        </p:txBody>
      </p:sp>
    </p:spTree>
    <p:extLst>
      <p:ext uri="{BB962C8B-B14F-4D97-AF65-F5344CB8AC3E}">
        <p14:creationId xmlns:p14="http://schemas.microsoft.com/office/powerpoint/2010/main" val="3341765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8234808-A796-4B6E-B4FE-9D8FF931405E}"/>
              </a:ext>
            </a:extLst>
          </p:cNvPr>
          <p:cNvGraphicFramePr>
            <a:graphicFrameLocks noChangeAspect="1"/>
          </p:cNvGraphicFramePr>
          <p:nvPr>
            <p:custDataLst>
              <p:tags r:id="rId1"/>
            </p:custDataLst>
            <p:extLst>
              <p:ext uri="{D42A27DB-BD31-4B8C-83A1-F6EECF244321}">
                <p14:modId xmlns:p14="http://schemas.microsoft.com/office/powerpoint/2010/main" val="13901967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592" imgH="591" progId="TCLayout.ActiveDocument.1">
                  <p:embed/>
                </p:oleObj>
              </mc:Choice>
              <mc:Fallback>
                <p:oleObj name="think-cell Slide" r:id="rId14" imgW="592" imgH="591"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BD21580-0FC7-415B-BC4B-419F0543B67C}"/>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00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47" name="Rectangle">
            <a:extLst>
              <a:ext uri="{FF2B5EF4-FFF2-40B4-BE49-F238E27FC236}">
                <a16:creationId xmlns:a16="http://schemas.microsoft.com/office/drawing/2014/main" id="{E91AAD2E-470E-475B-A2CC-96CDFEFED398}"/>
              </a:ext>
            </a:extLst>
          </p:cNvPr>
          <p:cNvSpPr txBox="1">
            <a:spLocks/>
          </p:cNvSpPr>
          <p:nvPr>
            <p:custDataLst>
              <p:tags r:id="rId3"/>
            </p:custDataLst>
          </p:nvPr>
        </p:nvSpPr>
        <p:spPr bwMode="gray">
          <a:xfrm>
            <a:off x="373876" y="604098"/>
            <a:ext cx="6115824" cy="192987"/>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Relevante Vorarbeiten</a:t>
            </a:r>
          </a:p>
        </p:txBody>
      </p:sp>
      <p:sp>
        <p:nvSpPr>
          <p:cNvPr id="65" name="TextBox 64">
            <a:extLst>
              <a:ext uri="{FF2B5EF4-FFF2-40B4-BE49-F238E27FC236}">
                <a16:creationId xmlns:a16="http://schemas.microsoft.com/office/drawing/2014/main" id="{20ACEC75-890E-441D-A356-DC8B17EDECF1}"/>
              </a:ext>
            </a:extLst>
          </p:cNvPr>
          <p:cNvSpPr txBox="1">
            <a:spLocks/>
          </p:cNvSpPr>
          <p:nvPr>
            <p:custDataLst>
              <p:tags r:id="rId4"/>
            </p:custDataLst>
          </p:nvPr>
        </p:nvSpPr>
        <p:spPr>
          <a:xfrm>
            <a:off x="373876" y="3880799"/>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Empfehlung Konzeptionsvorgehen</a:t>
            </a:r>
            <a:endParaRPr lang="de-DE" sz="800" dirty="0">
              <a:solidFill>
                <a:schemeClr val="accent4"/>
              </a:solidFill>
            </a:endParaRPr>
          </a:p>
        </p:txBody>
      </p:sp>
      <p:sp>
        <p:nvSpPr>
          <p:cNvPr id="67" name="Title 1">
            <a:extLst>
              <a:ext uri="{FF2B5EF4-FFF2-40B4-BE49-F238E27FC236}">
                <a16:creationId xmlns:a16="http://schemas.microsoft.com/office/drawing/2014/main" id="{962DFC38-D5A1-4BDC-A749-3B666DEC11A7}"/>
              </a:ext>
            </a:extLst>
          </p:cNvPr>
          <p:cNvSpPr>
            <a:spLocks noGrp="1"/>
          </p:cNvSpPr>
          <p:nvPr>
            <p:ph type="title"/>
          </p:nvPr>
        </p:nvSpPr>
        <p:spPr>
          <a:xfrm>
            <a:off x="366713" y="363634"/>
            <a:ext cx="5075212" cy="153888"/>
          </a:xfrm>
        </p:spPr>
        <p:txBody>
          <a:bodyPr/>
          <a:lstStyle/>
          <a:p>
            <a:r>
              <a:rPr lang="de-DE" sz="1000" b="1" dirty="0"/>
              <a:t>Umsetzung:</a:t>
            </a:r>
            <a:endParaRPr lang="de-DE" sz="1000" dirty="0"/>
          </a:p>
        </p:txBody>
      </p:sp>
      <p:sp>
        <p:nvSpPr>
          <p:cNvPr id="68" name="Title 1">
            <a:extLst>
              <a:ext uri="{FF2B5EF4-FFF2-40B4-BE49-F238E27FC236}">
                <a16:creationId xmlns:a16="http://schemas.microsoft.com/office/drawing/2014/main" id="{907DB4E4-5EC3-4511-91F2-42595D4E6455}"/>
              </a:ext>
            </a:extLst>
          </p:cNvPr>
          <p:cNvSpPr txBox="1">
            <a:spLocks/>
          </p:cNvSpPr>
          <p:nvPr/>
        </p:nvSpPr>
        <p:spPr bwMode="gray">
          <a:xfrm>
            <a:off x="366713" y="137163"/>
            <a:ext cx="5075212"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800" kern="0" dirty="0"/>
              <a:t>Stand: TT.MM.JJJJ</a:t>
            </a:r>
          </a:p>
        </p:txBody>
      </p:sp>
      <p:sp>
        <p:nvSpPr>
          <p:cNvPr id="77" name="TextBox 76">
            <a:extLst>
              <a:ext uri="{FF2B5EF4-FFF2-40B4-BE49-F238E27FC236}">
                <a16:creationId xmlns:a16="http://schemas.microsoft.com/office/drawing/2014/main" id="{83C5766E-53B1-46A3-A21C-7FA2CF5C162F}"/>
              </a:ext>
            </a:extLst>
          </p:cNvPr>
          <p:cNvSpPr txBox="1">
            <a:spLocks/>
          </p:cNvSpPr>
          <p:nvPr/>
        </p:nvSpPr>
        <p:spPr>
          <a:xfrm>
            <a:off x="385733" y="7973303"/>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78" name="TextBox 77">
            <a:extLst>
              <a:ext uri="{FF2B5EF4-FFF2-40B4-BE49-F238E27FC236}">
                <a16:creationId xmlns:a16="http://schemas.microsoft.com/office/drawing/2014/main" id="{96A5AF8A-0948-4565-9BDD-0AF9A281211D}"/>
              </a:ext>
            </a:extLst>
          </p:cNvPr>
          <p:cNvSpPr txBox="1">
            <a:spLocks/>
          </p:cNvSpPr>
          <p:nvPr/>
        </p:nvSpPr>
        <p:spPr>
          <a:xfrm>
            <a:off x="2009992" y="4144308"/>
            <a:ext cx="1526887"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Notwendiger Grad des User Experience (UX) Designs</a:t>
            </a:r>
          </a:p>
        </p:txBody>
      </p:sp>
      <p:sp>
        <p:nvSpPr>
          <p:cNvPr id="79" name="TextBox 78">
            <a:extLst>
              <a:ext uri="{FF2B5EF4-FFF2-40B4-BE49-F238E27FC236}">
                <a16:creationId xmlns:a16="http://schemas.microsoft.com/office/drawing/2014/main" id="{EF35E9A7-C868-4AB3-B831-F2456BCF4076}"/>
              </a:ext>
            </a:extLst>
          </p:cNvPr>
          <p:cNvSpPr txBox="1">
            <a:spLocks/>
          </p:cNvSpPr>
          <p:nvPr/>
        </p:nvSpPr>
        <p:spPr>
          <a:xfrm>
            <a:off x="3602838" y="4144308"/>
            <a:ext cx="1434097"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Umsetzungsvorbereitung</a:t>
            </a:r>
          </a:p>
        </p:txBody>
      </p:sp>
      <p:sp>
        <p:nvSpPr>
          <p:cNvPr id="80" name="TextBox 79">
            <a:extLst>
              <a:ext uri="{FF2B5EF4-FFF2-40B4-BE49-F238E27FC236}">
                <a16:creationId xmlns:a16="http://schemas.microsoft.com/office/drawing/2014/main" id="{8E4CD9F9-ABB7-4BE2-891F-D9E1BC252C3F}"/>
              </a:ext>
            </a:extLst>
          </p:cNvPr>
          <p:cNvSpPr txBox="1">
            <a:spLocks/>
          </p:cNvSpPr>
          <p:nvPr/>
        </p:nvSpPr>
        <p:spPr>
          <a:xfrm>
            <a:off x="5269188" y="4144308"/>
            <a:ext cx="1211293"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Planung Minimalprodukt</a:t>
            </a:r>
            <a:endParaRPr lang="de-DE" sz="800" dirty="0"/>
          </a:p>
        </p:txBody>
      </p:sp>
      <p:sp>
        <p:nvSpPr>
          <p:cNvPr id="86" name="Rectangle">
            <a:extLst>
              <a:ext uri="{FF2B5EF4-FFF2-40B4-BE49-F238E27FC236}">
                <a16:creationId xmlns:a16="http://schemas.microsoft.com/office/drawing/2014/main" id="{CCE9F584-3474-446D-AD25-86C0B2B7066D}"/>
              </a:ext>
            </a:extLst>
          </p:cNvPr>
          <p:cNvSpPr txBox="1">
            <a:spLocks/>
          </p:cNvSpPr>
          <p:nvPr>
            <p:custDataLst>
              <p:tags r:id="rId5"/>
            </p:custDataLst>
          </p:nvPr>
        </p:nvSpPr>
        <p:spPr bwMode="gray">
          <a:xfrm>
            <a:off x="373876" y="7680103"/>
            <a:ext cx="6115824" cy="192987"/>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Fachliche Ansprechpartner</a:t>
            </a:r>
          </a:p>
        </p:txBody>
      </p:sp>
      <p:sp>
        <p:nvSpPr>
          <p:cNvPr id="89" name="TextBox 88">
            <a:extLst>
              <a:ext uri="{FF2B5EF4-FFF2-40B4-BE49-F238E27FC236}">
                <a16:creationId xmlns:a16="http://schemas.microsoft.com/office/drawing/2014/main" id="{BEF2B9F2-C2FF-49C4-B683-B2B2F5EF1C8B}"/>
              </a:ext>
            </a:extLst>
          </p:cNvPr>
          <p:cNvSpPr txBox="1">
            <a:spLocks/>
          </p:cNvSpPr>
          <p:nvPr/>
        </p:nvSpPr>
        <p:spPr>
          <a:xfrm>
            <a:off x="370493" y="4144308"/>
            <a:ext cx="1526887"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Stakeholdereinbindung</a:t>
            </a:r>
          </a:p>
        </p:txBody>
      </p:sp>
      <p:sp>
        <p:nvSpPr>
          <p:cNvPr id="90" name="TextBox 89">
            <a:extLst>
              <a:ext uri="{FF2B5EF4-FFF2-40B4-BE49-F238E27FC236}">
                <a16:creationId xmlns:a16="http://schemas.microsoft.com/office/drawing/2014/main" id="{20776B27-8160-4CBC-9AAE-3F4B7E6DE4EA}"/>
              </a:ext>
            </a:extLst>
          </p:cNvPr>
          <p:cNvSpPr txBox="1">
            <a:spLocks/>
          </p:cNvSpPr>
          <p:nvPr/>
        </p:nvSpPr>
        <p:spPr>
          <a:xfrm>
            <a:off x="1873477" y="7973303"/>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91" name="TextBox 90">
            <a:extLst>
              <a:ext uri="{FF2B5EF4-FFF2-40B4-BE49-F238E27FC236}">
                <a16:creationId xmlns:a16="http://schemas.microsoft.com/office/drawing/2014/main" id="{004E2460-3E2B-49C3-B4DC-65937358445C}"/>
              </a:ext>
            </a:extLst>
          </p:cNvPr>
          <p:cNvSpPr txBox="1">
            <a:spLocks/>
          </p:cNvSpPr>
          <p:nvPr/>
        </p:nvSpPr>
        <p:spPr>
          <a:xfrm>
            <a:off x="3361221" y="7973303"/>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br>
              <a:rPr lang="de-DE" sz="800" dirty="0"/>
            </a:b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95" name="TextBox 94">
            <a:extLst>
              <a:ext uri="{FF2B5EF4-FFF2-40B4-BE49-F238E27FC236}">
                <a16:creationId xmlns:a16="http://schemas.microsoft.com/office/drawing/2014/main" id="{0B5E56ED-EFD6-4AD5-8837-7302F38545A5}"/>
              </a:ext>
            </a:extLst>
          </p:cNvPr>
          <p:cNvSpPr txBox="1">
            <a:spLocks/>
          </p:cNvSpPr>
          <p:nvPr/>
        </p:nvSpPr>
        <p:spPr>
          <a:xfrm>
            <a:off x="373877" y="1120088"/>
            <a:ext cx="2017110"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Vorhandene Standards für Datenaustausch</a:t>
            </a:r>
          </a:p>
          <a:p>
            <a:endParaRPr lang="de-DE" sz="700" b="1" dirty="0"/>
          </a:p>
        </p:txBody>
      </p:sp>
      <p:sp>
        <p:nvSpPr>
          <p:cNvPr id="97" name="TextBox 96">
            <a:extLst>
              <a:ext uri="{FF2B5EF4-FFF2-40B4-BE49-F238E27FC236}">
                <a16:creationId xmlns:a16="http://schemas.microsoft.com/office/drawing/2014/main" id="{C6EC95E5-FBBA-438F-BCC1-D2B85D80C0B5}"/>
              </a:ext>
            </a:extLst>
          </p:cNvPr>
          <p:cNvSpPr txBox="1">
            <a:spLocks/>
          </p:cNvSpPr>
          <p:nvPr/>
        </p:nvSpPr>
        <p:spPr>
          <a:xfrm>
            <a:off x="2451756" y="1120088"/>
            <a:ext cx="1659466"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Bestehende Register </a:t>
            </a:r>
            <a:br>
              <a:rPr lang="de-DE" sz="800" b="1" dirty="0">
                <a:solidFill>
                  <a:schemeClr val="accent4"/>
                </a:solidFill>
              </a:rPr>
            </a:br>
            <a:r>
              <a:rPr lang="de-DE" sz="800" b="1" dirty="0">
                <a:solidFill>
                  <a:schemeClr val="accent4"/>
                </a:solidFill>
              </a:rPr>
              <a:t>und Datenbanken</a:t>
            </a:r>
          </a:p>
        </p:txBody>
      </p:sp>
      <p:sp>
        <p:nvSpPr>
          <p:cNvPr id="98" name="TextBox 97">
            <a:extLst>
              <a:ext uri="{FF2B5EF4-FFF2-40B4-BE49-F238E27FC236}">
                <a16:creationId xmlns:a16="http://schemas.microsoft.com/office/drawing/2014/main" id="{1BDC4C8B-AC4E-45E1-9EA0-B864E701B46B}"/>
              </a:ext>
            </a:extLst>
          </p:cNvPr>
          <p:cNvSpPr txBox="1">
            <a:spLocks/>
          </p:cNvSpPr>
          <p:nvPr/>
        </p:nvSpPr>
        <p:spPr>
          <a:xfrm>
            <a:off x="4142688" y="1120088"/>
            <a:ext cx="1274543"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Fachverfahrenslandschaft</a:t>
            </a:r>
          </a:p>
          <a:p>
            <a:endParaRPr lang="de-DE" sz="800" dirty="0"/>
          </a:p>
        </p:txBody>
      </p:sp>
      <p:sp>
        <p:nvSpPr>
          <p:cNvPr id="99" name="TextBox 98">
            <a:extLst>
              <a:ext uri="{FF2B5EF4-FFF2-40B4-BE49-F238E27FC236}">
                <a16:creationId xmlns:a16="http://schemas.microsoft.com/office/drawing/2014/main" id="{FAD6931E-14CB-46C4-A86B-9600D3938016}"/>
              </a:ext>
            </a:extLst>
          </p:cNvPr>
          <p:cNvSpPr txBox="1">
            <a:spLocks/>
          </p:cNvSpPr>
          <p:nvPr/>
        </p:nvSpPr>
        <p:spPr>
          <a:xfrm>
            <a:off x="5521978" y="1120088"/>
            <a:ext cx="958504"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Vorhandene FIM-Informationen</a:t>
            </a:r>
          </a:p>
        </p:txBody>
      </p:sp>
      <p:sp>
        <p:nvSpPr>
          <p:cNvPr id="35" name="TextBox 34">
            <a:extLst>
              <a:ext uri="{FF2B5EF4-FFF2-40B4-BE49-F238E27FC236}">
                <a16:creationId xmlns:a16="http://schemas.microsoft.com/office/drawing/2014/main" id="{8929C137-A7A0-456D-AD47-27C9AEE9B930}"/>
              </a:ext>
            </a:extLst>
          </p:cNvPr>
          <p:cNvSpPr txBox="1">
            <a:spLocks/>
          </p:cNvSpPr>
          <p:nvPr>
            <p:custDataLst>
              <p:tags r:id="rId6"/>
            </p:custDataLst>
          </p:nvPr>
        </p:nvSpPr>
        <p:spPr>
          <a:xfrm>
            <a:off x="373876" y="5643858"/>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Empfehlung Umsetzungsvariante</a:t>
            </a:r>
            <a:endParaRPr lang="de-DE" sz="800" dirty="0">
              <a:solidFill>
                <a:schemeClr val="accent4"/>
              </a:solidFill>
            </a:endParaRPr>
          </a:p>
        </p:txBody>
      </p:sp>
      <p:sp>
        <p:nvSpPr>
          <p:cNvPr id="36" name="TextBox 35">
            <a:extLst>
              <a:ext uri="{FF2B5EF4-FFF2-40B4-BE49-F238E27FC236}">
                <a16:creationId xmlns:a16="http://schemas.microsoft.com/office/drawing/2014/main" id="{7F9E8646-2EAB-4EC9-87E6-90C52F35285F}"/>
              </a:ext>
            </a:extLst>
          </p:cNvPr>
          <p:cNvSpPr txBox="1">
            <a:spLocks/>
          </p:cNvSpPr>
          <p:nvPr/>
        </p:nvSpPr>
        <p:spPr>
          <a:xfrm>
            <a:off x="3812563" y="5880439"/>
            <a:ext cx="2683181"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Formate Bereitstellung</a:t>
            </a:r>
            <a:br>
              <a:rPr lang="de-DE" sz="800" dirty="0"/>
            </a:br>
            <a:endParaRPr lang="de-DE" sz="800" dirty="0"/>
          </a:p>
        </p:txBody>
      </p:sp>
      <p:sp>
        <p:nvSpPr>
          <p:cNvPr id="39" name="TextBox 38">
            <a:extLst>
              <a:ext uri="{FF2B5EF4-FFF2-40B4-BE49-F238E27FC236}">
                <a16:creationId xmlns:a16="http://schemas.microsoft.com/office/drawing/2014/main" id="{44909E10-EE8B-40E9-9AC9-6D424E324ADB}"/>
              </a:ext>
            </a:extLst>
          </p:cNvPr>
          <p:cNvSpPr txBox="1">
            <a:spLocks/>
          </p:cNvSpPr>
          <p:nvPr/>
        </p:nvSpPr>
        <p:spPr>
          <a:xfrm>
            <a:off x="370492" y="5880439"/>
            <a:ext cx="2888479"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Herleitung Umsetzungsvariante</a:t>
            </a:r>
            <a:br>
              <a:rPr lang="de-DE" sz="800" dirty="0"/>
            </a:br>
            <a:endParaRPr lang="de-DE" sz="800" dirty="0"/>
          </a:p>
        </p:txBody>
      </p:sp>
      <p:grpSp>
        <p:nvGrpSpPr>
          <p:cNvPr id="40" name="Group 39">
            <a:extLst>
              <a:ext uri="{FF2B5EF4-FFF2-40B4-BE49-F238E27FC236}">
                <a16:creationId xmlns:a16="http://schemas.microsoft.com/office/drawing/2014/main" id="{BECE48B8-F165-430B-A41D-D1D205D3EEC3}"/>
              </a:ext>
            </a:extLst>
          </p:cNvPr>
          <p:cNvGrpSpPr/>
          <p:nvPr/>
        </p:nvGrpSpPr>
        <p:grpSpPr>
          <a:xfrm>
            <a:off x="3297242" y="7159595"/>
            <a:ext cx="239966" cy="297783"/>
            <a:chOff x="5652963" y="3128379"/>
            <a:chExt cx="239966" cy="297783"/>
          </a:xfrm>
        </p:grpSpPr>
        <p:sp>
          <p:nvSpPr>
            <p:cNvPr id="41" name="Rectangle 40">
              <a:extLst>
                <a:ext uri="{FF2B5EF4-FFF2-40B4-BE49-F238E27FC236}">
                  <a16:creationId xmlns:a16="http://schemas.microsoft.com/office/drawing/2014/main" id="{B266B29B-D7A9-465E-B2D7-5A0D5ACA033C}"/>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42" name="Freeform 134">
              <a:extLst>
                <a:ext uri="{FF2B5EF4-FFF2-40B4-BE49-F238E27FC236}">
                  <a16:creationId xmlns:a16="http://schemas.microsoft.com/office/drawing/2014/main" id="{FB13F9EA-2A97-461F-99E9-E67ACF7CD3EE}"/>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sp>
          <p:nvSpPr>
            <p:cNvPr id="44" name="Freeform 135">
              <a:extLst>
                <a:ext uri="{FF2B5EF4-FFF2-40B4-BE49-F238E27FC236}">
                  <a16:creationId xmlns:a16="http://schemas.microsoft.com/office/drawing/2014/main" id="{A63B3609-25E6-450C-8042-6BA564502405}"/>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grpSp>
      <p:sp>
        <p:nvSpPr>
          <p:cNvPr id="45" name="TextBox 44">
            <a:extLst>
              <a:ext uri="{FF2B5EF4-FFF2-40B4-BE49-F238E27FC236}">
                <a16:creationId xmlns:a16="http://schemas.microsoft.com/office/drawing/2014/main" id="{FF8BBE4C-0584-48F5-B726-2A6CC4BC59F4}"/>
              </a:ext>
            </a:extLst>
          </p:cNvPr>
          <p:cNvSpPr txBox="1">
            <a:spLocks/>
          </p:cNvSpPr>
          <p:nvPr/>
        </p:nvSpPr>
        <p:spPr>
          <a:xfrm>
            <a:off x="1046220" y="7246932"/>
            <a:ext cx="223641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Empfehlung Umsetzungsvariante</a:t>
            </a:r>
            <a:endParaRPr lang="de-DE" sz="800" dirty="0"/>
          </a:p>
        </p:txBody>
      </p:sp>
      <p:sp>
        <p:nvSpPr>
          <p:cNvPr id="46" name="Rectangle">
            <a:extLst>
              <a:ext uri="{FF2B5EF4-FFF2-40B4-BE49-F238E27FC236}">
                <a16:creationId xmlns:a16="http://schemas.microsoft.com/office/drawing/2014/main" id="{808AB7FC-6ACA-4536-8B7A-37F040609E09}"/>
              </a:ext>
            </a:extLst>
          </p:cNvPr>
          <p:cNvSpPr txBox="1">
            <a:spLocks/>
          </p:cNvSpPr>
          <p:nvPr>
            <p:custDataLst>
              <p:tags r:id="rId7"/>
            </p:custDataLst>
          </p:nvPr>
        </p:nvSpPr>
        <p:spPr bwMode="gray">
          <a:xfrm>
            <a:off x="3836107" y="7064112"/>
            <a:ext cx="918061" cy="515777"/>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endParaRPr lang="de-DE" sz="800" dirty="0">
              <a:solidFill>
                <a:schemeClr val="bg1"/>
              </a:solidFill>
            </a:endParaRPr>
          </a:p>
        </p:txBody>
      </p:sp>
      <p:sp>
        <p:nvSpPr>
          <p:cNvPr id="49" name="TextBox 64">
            <a:extLst>
              <a:ext uri="{FF2B5EF4-FFF2-40B4-BE49-F238E27FC236}">
                <a16:creationId xmlns:a16="http://schemas.microsoft.com/office/drawing/2014/main" id="{20ACEC75-890E-441D-A356-DC8B17EDECF1}"/>
              </a:ext>
            </a:extLst>
          </p:cNvPr>
          <p:cNvSpPr txBox="1">
            <a:spLocks/>
          </p:cNvSpPr>
          <p:nvPr>
            <p:custDataLst>
              <p:tags r:id="rId8"/>
            </p:custDataLst>
          </p:nvPr>
        </p:nvSpPr>
        <p:spPr>
          <a:xfrm>
            <a:off x="373875" y="872184"/>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Standards</a:t>
            </a:r>
            <a:endParaRPr lang="de-DE" sz="800" dirty="0">
              <a:solidFill>
                <a:schemeClr val="accent4"/>
              </a:solidFill>
            </a:endParaRPr>
          </a:p>
        </p:txBody>
      </p:sp>
      <p:sp>
        <p:nvSpPr>
          <p:cNvPr id="50" name="Rectangle">
            <a:extLst>
              <a:ext uri="{FF2B5EF4-FFF2-40B4-BE49-F238E27FC236}">
                <a16:creationId xmlns:a16="http://schemas.microsoft.com/office/drawing/2014/main" id="{E91AAD2E-470E-475B-A2CC-96CDFEFED398}"/>
              </a:ext>
            </a:extLst>
          </p:cNvPr>
          <p:cNvSpPr txBox="1">
            <a:spLocks/>
          </p:cNvSpPr>
          <p:nvPr>
            <p:custDataLst>
              <p:tags r:id="rId9"/>
            </p:custDataLst>
          </p:nvPr>
        </p:nvSpPr>
        <p:spPr bwMode="gray">
          <a:xfrm>
            <a:off x="385733" y="2089567"/>
            <a:ext cx="6115824" cy="192987"/>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Umsetzungsplanung</a:t>
            </a:r>
          </a:p>
        </p:txBody>
      </p:sp>
      <p:sp>
        <p:nvSpPr>
          <p:cNvPr id="48" name="TextBox 90">
            <a:extLst>
              <a:ext uri="{FF2B5EF4-FFF2-40B4-BE49-F238E27FC236}">
                <a16:creationId xmlns:a16="http://schemas.microsoft.com/office/drawing/2014/main" id="{004E2460-3E2B-49C3-B4DC-65937358445C}"/>
              </a:ext>
            </a:extLst>
          </p:cNvPr>
          <p:cNvSpPr txBox="1">
            <a:spLocks/>
          </p:cNvSpPr>
          <p:nvPr/>
        </p:nvSpPr>
        <p:spPr>
          <a:xfrm>
            <a:off x="4848964" y="7973303"/>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38" name="TextBox 37">
            <a:extLst>
              <a:ext uri="{FF2B5EF4-FFF2-40B4-BE49-F238E27FC236}">
                <a16:creationId xmlns:a16="http://schemas.microsoft.com/office/drawing/2014/main" id="{58180A07-DC45-42DC-9D65-EA8A00C93BA0}"/>
              </a:ext>
            </a:extLst>
          </p:cNvPr>
          <p:cNvSpPr txBox="1">
            <a:spLocks/>
          </p:cNvSpPr>
          <p:nvPr>
            <p:custDataLst>
              <p:tags r:id="rId10"/>
            </p:custDataLst>
          </p:nvPr>
        </p:nvSpPr>
        <p:spPr>
          <a:xfrm>
            <a:off x="373876" y="2336745"/>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Kategorisierung Umsetzungsplanung</a:t>
            </a:r>
            <a:endParaRPr lang="de-DE" sz="800" dirty="0">
              <a:solidFill>
                <a:schemeClr val="accent4"/>
              </a:solidFill>
            </a:endParaRPr>
          </a:p>
        </p:txBody>
      </p:sp>
      <p:sp>
        <p:nvSpPr>
          <p:cNvPr id="51" name="TextBox 50">
            <a:extLst>
              <a:ext uri="{FF2B5EF4-FFF2-40B4-BE49-F238E27FC236}">
                <a16:creationId xmlns:a16="http://schemas.microsoft.com/office/drawing/2014/main" id="{B5B36975-067D-4D1C-B6DA-D898287D9748}"/>
              </a:ext>
            </a:extLst>
          </p:cNvPr>
          <p:cNvSpPr txBox="1">
            <a:spLocks/>
          </p:cNvSpPr>
          <p:nvPr/>
        </p:nvSpPr>
        <p:spPr>
          <a:xfrm>
            <a:off x="371078" y="2618923"/>
            <a:ext cx="19080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a:solidFill>
                  <a:schemeClr val="accent4"/>
                </a:solidFill>
              </a:rPr>
              <a:t>Bundesweite nutzerfreundliche </a:t>
            </a:r>
            <a:br>
              <a:rPr lang="de-DE" sz="800" b="1">
                <a:solidFill>
                  <a:schemeClr val="accent4"/>
                </a:solidFill>
              </a:rPr>
            </a:br>
            <a:r>
              <a:rPr lang="de-DE" sz="800" b="1">
                <a:solidFill>
                  <a:schemeClr val="accent4"/>
                </a:solidFill>
              </a:rPr>
              <a:t>Verfügbarkeit?</a:t>
            </a:r>
            <a:endParaRPr lang="de-DE" sz="800" b="1" dirty="0">
              <a:solidFill>
                <a:schemeClr val="accent4"/>
              </a:solidFill>
            </a:endParaRPr>
          </a:p>
        </p:txBody>
      </p:sp>
      <p:sp>
        <p:nvSpPr>
          <p:cNvPr id="52" name="TextBox 51">
            <a:extLst>
              <a:ext uri="{FF2B5EF4-FFF2-40B4-BE49-F238E27FC236}">
                <a16:creationId xmlns:a16="http://schemas.microsoft.com/office/drawing/2014/main" id="{7A0369D1-C2BA-4175-ACD3-020DC53FB934}"/>
              </a:ext>
            </a:extLst>
          </p:cNvPr>
          <p:cNvSpPr txBox="1">
            <a:spLocks/>
          </p:cNvSpPr>
          <p:nvPr/>
        </p:nvSpPr>
        <p:spPr>
          <a:xfrm>
            <a:off x="2497860" y="2618923"/>
            <a:ext cx="1908000" cy="3693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a:solidFill>
                  <a:schemeClr val="accent4"/>
                </a:solidFill>
              </a:rPr>
              <a:t>Länderübergreifende nutzerfreundliche Verfügbarkeit einer Lösung?</a:t>
            </a:r>
          </a:p>
          <a:p>
            <a:endParaRPr lang="de-DE" sz="800" dirty="0"/>
          </a:p>
        </p:txBody>
      </p:sp>
      <p:sp>
        <p:nvSpPr>
          <p:cNvPr id="53" name="TextBox 52">
            <a:extLst>
              <a:ext uri="{FF2B5EF4-FFF2-40B4-BE49-F238E27FC236}">
                <a16:creationId xmlns:a16="http://schemas.microsoft.com/office/drawing/2014/main" id="{CBF4741A-B995-4D15-8BC0-7F85B24CBF96}"/>
              </a:ext>
            </a:extLst>
          </p:cNvPr>
          <p:cNvSpPr txBox="1">
            <a:spLocks/>
          </p:cNvSpPr>
          <p:nvPr/>
        </p:nvSpPr>
        <p:spPr>
          <a:xfrm>
            <a:off x="4582011" y="2618923"/>
            <a:ext cx="19080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a:solidFill>
                  <a:schemeClr val="accent4"/>
                </a:solidFill>
              </a:rPr>
              <a:t>Nutzerfreundliche Verfügbarkeit nur in einzelnen Bundesländern?</a:t>
            </a:r>
            <a:endParaRPr lang="de-DE" sz="800" b="1" dirty="0">
              <a:solidFill>
                <a:schemeClr val="accent4"/>
              </a:solidFill>
            </a:endParaRPr>
          </a:p>
        </p:txBody>
      </p:sp>
      <p:sp>
        <p:nvSpPr>
          <p:cNvPr id="54" name="TextBox 53">
            <a:extLst>
              <a:ext uri="{FF2B5EF4-FFF2-40B4-BE49-F238E27FC236}">
                <a16:creationId xmlns:a16="http://schemas.microsoft.com/office/drawing/2014/main" id="{D64626F5-805B-4AEF-888B-69B90A4B64A3}"/>
              </a:ext>
            </a:extLst>
          </p:cNvPr>
          <p:cNvSpPr txBox="1">
            <a:spLocks/>
          </p:cNvSpPr>
          <p:nvPr/>
        </p:nvSpPr>
        <p:spPr>
          <a:xfrm>
            <a:off x="370492" y="3213781"/>
            <a:ext cx="6262127"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Beschreibung etwaiger Projekte in Planung oder anderer nachnutzbarer Lösungen:</a:t>
            </a:r>
          </a:p>
        </p:txBody>
      </p:sp>
      <p:sp>
        <p:nvSpPr>
          <p:cNvPr id="63" name="TextBox 62">
            <a:extLst>
              <a:ext uri="{FF2B5EF4-FFF2-40B4-BE49-F238E27FC236}">
                <a16:creationId xmlns:a16="http://schemas.microsoft.com/office/drawing/2014/main" id="{FEED4BA7-6DE5-4FD9-ABED-3D0978A9F958}"/>
              </a:ext>
            </a:extLst>
          </p:cNvPr>
          <p:cNvSpPr txBox="1">
            <a:spLocks/>
          </p:cNvSpPr>
          <p:nvPr/>
        </p:nvSpPr>
        <p:spPr>
          <a:xfrm>
            <a:off x="385733" y="8824772"/>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64" name="TextBox 63">
            <a:extLst>
              <a:ext uri="{FF2B5EF4-FFF2-40B4-BE49-F238E27FC236}">
                <a16:creationId xmlns:a16="http://schemas.microsoft.com/office/drawing/2014/main" id="{345ACA1E-C633-4694-A310-83F194FE5BED}"/>
              </a:ext>
            </a:extLst>
          </p:cNvPr>
          <p:cNvSpPr txBox="1">
            <a:spLocks/>
          </p:cNvSpPr>
          <p:nvPr/>
        </p:nvSpPr>
        <p:spPr>
          <a:xfrm>
            <a:off x="1873477" y="8824772"/>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66" name="TextBox 65">
            <a:extLst>
              <a:ext uri="{FF2B5EF4-FFF2-40B4-BE49-F238E27FC236}">
                <a16:creationId xmlns:a16="http://schemas.microsoft.com/office/drawing/2014/main" id="{238D7466-B10B-4AA5-9F4B-D211B46AB0E4}"/>
              </a:ext>
            </a:extLst>
          </p:cNvPr>
          <p:cNvSpPr txBox="1">
            <a:spLocks/>
          </p:cNvSpPr>
          <p:nvPr/>
        </p:nvSpPr>
        <p:spPr>
          <a:xfrm>
            <a:off x="3361221" y="8824772"/>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sp>
        <p:nvSpPr>
          <p:cNvPr id="69" name="TextBox 90">
            <a:extLst>
              <a:ext uri="{FF2B5EF4-FFF2-40B4-BE49-F238E27FC236}">
                <a16:creationId xmlns:a16="http://schemas.microsoft.com/office/drawing/2014/main" id="{6E272EDE-0B6D-42BF-8774-630D3946716E}"/>
              </a:ext>
            </a:extLst>
          </p:cNvPr>
          <p:cNvSpPr txBox="1">
            <a:spLocks/>
          </p:cNvSpPr>
          <p:nvPr/>
        </p:nvSpPr>
        <p:spPr>
          <a:xfrm>
            <a:off x="4848964" y="8824772"/>
            <a:ext cx="1620000" cy="7386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[Name]</a:t>
            </a:r>
            <a:br>
              <a:rPr lang="de-DE" sz="800" dirty="0"/>
            </a:br>
            <a:r>
              <a:rPr lang="de-DE" sz="800" dirty="0"/>
              <a:t>[Institution]</a:t>
            </a:r>
          </a:p>
          <a:p>
            <a:pPr algn="ctr"/>
            <a:r>
              <a:rPr lang="de-DE" sz="800" dirty="0"/>
              <a:t>[Rolle]</a:t>
            </a:r>
            <a:br>
              <a:rPr lang="de-DE" sz="800" dirty="0"/>
            </a:br>
            <a:r>
              <a:rPr lang="de-DE" sz="800" dirty="0"/>
              <a:t>[Adresse]</a:t>
            </a:r>
            <a:br>
              <a:rPr lang="de-DE" sz="800" dirty="0"/>
            </a:br>
            <a:r>
              <a:rPr lang="de-DE" sz="800" dirty="0"/>
              <a:t>[Adresse 2]</a:t>
            </a:r>
          </a:p>
          <a:p>
            <a:pPr algn="ctr"/>
            <a:r>
              <a:rPr lang="de-DE" sz="800" dirty="0"/>
              <a:t>[E-Mail Adresse]</a:t>
            </a:r>
          </a:p>
        </p:txBody>
      </p:sp>
      <p:grpSp>
        <p:nvGrpSpPr>
          <p:cNvPr id="62" name="Group 61">
            <a:extLst>
              <a:ext uri="{FF2B5EF4-FFF2-40B4-BE49-F238E27FC236}">
                <a16:creationId xmlns:a16="http://schemas.microsoft.com/office/drawing/2014/main" id="{23E9B796-D20F-450C-843D-E8BC9C168453}"/>
              </a:ext>
            </a:extLst>
          </p:cNvPr>
          <p:cNvGrpSpPr/>
          <p:nvPr/>
        </p:nvGrpSpPr>
        <p:grpSpPr bwMode="gray">
          <a:xfrm>
            <a:off x="3323662" y="3542603"/>
            <a:ext cx="239966" cy="297783"/>
            <a:chOff x="5652963" y="3128379"/>
            <a:chExt cx="239966" cy="297783"/>
          </a:xfrm>
        </p:grpSpPr>
        <p:sp>
          <p:nvSpPr>
            <p:cNvPr id="70" name="Rectangle 69">
              <a:extLst>
                <a:ext uri="{FF2B5EF4-FFF2-40B4-BE49-F238E27FC236}">
                  <a16:creationId xmlns:a16="http://schemas.microsoft.com/office/drawing/2014/main" id="{19618D00-EE20-44FD-A494-9D2BE411BB17}"/>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71" name="Freeform 134">
              <a:extLst>
                <a:ext uri="{FF2B5EF4-FFF2-40B4-BE49-F238E27FC236}">
                  <a16:creationId xmlns:a16="http://schemas.microsoft.com/office/drawing/2014/main" id="{6CD8065A-9B1D-433C-9AE5-E278E19F9596}"/>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sp>
          <p:nvSpPr>
            <p:cNvPr id="72" name="Freeform 135">
              <a:extLst>
                <a:ext uri="{FF2B5EF4-FFF2-40B4-BE49-F238E27FC236}">
                  <a16:creationId xmlns:a16="http://schemas.microsoft.com/office/drawing/2014/main" id="{900FE3F1-273A-4842-9DCB-F8FF7EC3D9D5}"/>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grpSp>
      <p:sp>
        <p:nvSpPr>
          <p:cNvPr id="73" name="TextBox 72">
            <a:extLst>
              <a:ext uri="{FF2B5EF4-FFF2-40B4-BE49-F238E27FC236}">
                <a16:creationId xmlns:a16="http://schemas.microsoft.com/office/drawing/2014/main" id="{15E463D7-38A8-4DA2-8D3F-7529BABCA9AD}"/>
              </a:ext>
            </a:extLst>
          </p:cNvPr>
          <p:cNvSpPr txBox="1">
            <a:spLocks/>
          </p:cNvSpPr>
          <p:nvPr/>
        </p:nvSpPr>
        <p:spPr bwMode="gray">
          <a:xfrm>
            <a:off x="1046220" y="3629939"/>
            <a:ext cx="1616772"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Kategorisierung insgesamt</a:t>
            </a:r>
            <a:endParaRPr lang="de-DE" sz="800" dirty="0"/>
          </a:p>
        </p:txBody>
      </p:sp>
      <p:sp>
        <p:nvSpPr>
          <p:cNvPr id="81" name="Rectangle">
            <a:extLst>
              <a:ext uri="{FF2B5EF4-FFF2-40B4-BE49-F238E27FC236}">
                <a16:creationId xmlns:a16="http://schemas.microsoft.com/office/drawing/2014/main" id="{722CC4C7-B04B-4BAA-AB70-93AA2B048E95}"/>
              </a:ext>
            </a:extLst>
          </p:cNvPr>
          <p:cNvSpPr txBox="1">
            <a:spLocks/>
          </p:cNvSpPr>
          <p:nvPr>
            <p:custDataLst>
              <p:tags r:id="rId11"/>
            </p:custDataLst>
          </p:nvPr>
        </p:nvSpPr>
        <p:spPr bwMode="gray">
          <a:xfrm>
            <a:off x="3836107" y="3432763"/>
            <a:ext cx="918061" cy="414342"/>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endParaRPr lang="de-DE" sz="800" dirty="0">
              <a:solidFill>
                <a:schemeClr val="bg1"/>
              </a:solidFill>
            </a:endParaRPr>
          </a:p>
        </p:txBody>
      </p:sp>
    </p:spTree>
    <p:extLst>
      <p:ext uri="{BB962C8B-B14F-4D97-AF65-F5344CB8AC3E}">
        <p14:creationId xmlns:p14="http://schemas.microsoft.com/office/powerpoint/2010/main" val="365110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8234808-A796-4B6E-B4FE-9D8FF931405E}"/>
              </a:ext>
            </a:extLst>
          </p:cNvPr>
          <p:cNvGraphicFramePr>
            <a:graphicFrameLocks noChangeAspect="1"/>
          </p:cNvGraphicFramePr>
          <p:nvPr>
            <p:custDataLst>
              <p:tags r:id="rId1"/>
            </p:custDataLst>
            <p:extLst>
              <p:ext uri="{D42A27DB-BD31-4B8C-83A1-F6EECF244321}">
                <p14:modId xmlns:p14="http://schemas.microsoft.com/office/powerpoint/2010/main" val="38098877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3" name="Object 2" hidden="1">
                        <a:extLst>
                          <a:ext uri="{FF2B5EF4-FFF2-40B4-BE49-F238E27FC236}">
                            <a16:creationId xmlns:a16="http://schemas.microsoft.com/office/drawing/2014/main" id="{C8234808-A796-4B6E-B4FE-9D8FF931405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BD21580-0FC7-415B-BC4B-419F0543B67C}"/>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200" b="1" dirty="0" err="1">
              <a:solidFill>
                <a:schemeClr val="tx1"/>
              </a:solidFill>
              <a:latin typeface="BundesSerif Office" panose="02050002050300000203"/>
              <a:ea typeface="ＭＳ Ｐゴシック" panose="020B0600070205080204" pitchFamily="34" charset="-128"/>
              <a:cs typeface="+mj-cs"/>
              <a:sym typeface="BundesSerif Office" panose="02050002050300000203"/>
            </a:endParaRPr>
          </a:p>
        </p:txBody>
      </p:sp>
      <p:sp>
        <p:nvSpPr>
          <p:cNvPr id="67" name="Title 1">
            <a:extLst>
              <a:ext uri="{FF2B5EF4-FFF2-40B4-BE49-F238E27FC236}">
                <a16:creationId xmlns:a16="http://schemas.microsoft.com/office/drawing/2014/main" id="{962DFC38-D5A1-4BDC-A749-3B666DEC11A7}"/>
              </a:ext>
            </a:extLst>
          </p:cNvPr>
          <p:cNvSpPr>
            <a:spLocks noGrp="1"/>
          </p:cNvSpPr>
          <p:nvPr>
            <p:ph type="title"/>
          </p:nvPr>
        </p:nvSpPr>
        <p:spPr>
          <a:xfrm>
            <a:off x="366712" y="363634"/>
            <a:ext cx="5673869" cy="592330"/>
          </a:xfrm>
        </p:spPr>
        <p:txBody>
          <a:bodyPr/>
          <a:lstStyle/>
          <a:p>
            <a:r>
              <a:rPr lang="de-DE" sz="1200" b="1" dirty="0"/>
              <a:t>Anhang: Beispiel eines ausgefüllten Steckbriefes anhand der Leistung „Grundsicherung im Alter“</a:t>
            </a:r>
            <a:endParaRPr lang="de-DE" sz="1200" dirty="0"/>
          </a:p>
        </p:txBody>
      </p:sp>
    </p:spTree>
    <p:extLst>
      <p:ext uri="{BB962C8B-B14F-4D97-AF65-F5344CB8AC3E}">
        <p14:creationId xmlns:p14="http://schemas.microsoft.com/office/powerpoint/2010/main" val="47534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3F5704E-A63B-4FFD-8F1B-CE3E97419526}"/>
              </a:ext>
            </a:extLst>
          </p:cNvPr>
          <p:cNvGraphicFramePr>
            <a:graphicFrameLocks noChangeAspect="1"/>
          </p:cNvGraphicFramePr>
          <p:nvPr>
            <p:custDataLst>
              <p:tags r:id="rId1"/>
            </p:custDataLst>
          </p:nvPr>
        </p:nvGraphicFramePr>
        <p:xfrm>
          <a:off x="644658" y="1721"/>
          <a:ext cx="1720" cy="1720"/>
        </p:xfrm>
        <a:graphic>
          <a:graphicData uri="http://schemas.openxmlformats.org/presentationml/2006/ole">
            <mc:AlternateContent xmlns:mc="http://schemas.openxmlformats.org/markup-compatibility/2006">
              <mc:Choice xmlns:v="urn:schemas-microsoft-com:vml" Requires="v">
                <p:oleObj name="think-cell Slide" r:id="rId15" imgW="592" imgH="591" progId="TCLayout.ActiveDocument.1">
                  <p:embed/>
                </p:oleObj>
              </mc:Choice>
              <mc:Fallback>
                <p:oleObj name="think-cell Slide" r:id="rId15" imgW="592" imgH="591" progId="TCLayout.ActiveDocument.1">
                  <p:embed/>
                  <p:pic>
                    <p:nvPicPr>
                      <p:cNvPr id="3" name="Object 2" hidden="1">
                        <a:extLst>
                          <a:ext uri="{FF2B5EF4-FFF2-40B4-BE49-F238E27FC236}">
                            <a16:creationId xmlns:a16="http://schemas.microsoft.com/office/drawing/2014/main" id="{93F5704E-A63B-4FFD-8F1B-CE3E97419526}"/>
                          </a:ext>
                        </a:extLst>
                      </p:cNvPr>
                      <p:cNvPicPr/>
                      <p:nvPr/>
                    </p:nvPicPr>
                    <p:blipFill>
                      <a:blip r:embed="rId16"/>
                      <a:stretch>
                        <a:fillRect/>
                      </a:stretch>
                    </p:blipFill>
                    <p:spPr>
                      <a:xfrm>
                        <a:off x="644658" y="1721"/>
                        <a:ext cx="1720" cy="1720"/>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9A536462-F536-49F5-97A2-06A4839B585E}"/>
              </a:ext>
            </a:extLst>
          </p:cNvPr>
          <p:cNvSpPr/>
          <p:nvPr>
            <p:custDataLst>
              <p:tags r:id="rId2"/>
            </p:custDataLst>
          </p:nvPr>
        </p:nvSpPr>
        <p:spPr>
          <a:xfrm>
            <a:off x="642938" y="0"/>
            <a:ext cx="171979" cy="171979"/>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de-DE" sz="100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63" name="TextBox 62">
            <a:extLst>
              <a:ext uri="{FF2B5EF4-FFF2-40B4-BE49-F238E27FC236}">
                <a16:creationId xmlns:a16="http://schemas.microsoft.com/office/drawing/2014/main" id="{C7652C23-5138-4AA3-8791-96B0F1390455}"/>
              </a:ext>
            </a:extLst>
          </p:cNvPr>
          <p:cNvSpPr txBox="1">
            <a:spLocks/>
          </p:cNvSpPr>
          <p:nvPr/>
        </p:nvSpPr>
        <p:spPr bwMode="gray">
          <a:xfrm>
            <a:off x="361134" y="3974656"/>
            <a:ext cx="6122987" cy="211354"/>
          </a:xfrm>
          <a:prstGeom prst="rect">
            <a:avLst/>
          </a:prstGeom>
          <a:solidFill>
            <a:schemeClr val="accent4"/>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425"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dirty="0"/>
              <a:t>Zusammenfassung Leistungsanalyse &amp; Empfehlung</a:t>
            </a:r>
          </a:p>
        </p:txBody>
      </p:sp>
      <p:sp>
        <p:nvSpPr>
          <p:cNvPr id="51" name="TextBox 50">
            <a:extLst>
              <a:ext uri="{FF2B5EF4-FFF2-40B4-BE49-F238E27FC236}">
                <a16:creationId xmlns:a16="http://schemas.microsoft.com/office/drawing/2014/main" id="{B164D62B-A97F-4CDD-AC7A-58F28D2DCF94}"/>
              </a:ext>
            </a:extLst>
          </p:cNvPr>
          <p:cNvSpPr txBox="1">
            <a:spLocks/>
          </p:cNvSpPr>
          <p:nvPr>
            <p:custDataLst>
              <p:tags r:id="rId3"/>
            </p:custDataLst>
          </p:nvPr>
        </p:nvSpPr>
        <p:spPr>
          <a:xfrm>
            <a:off x="3636970" y="1179075"/>
            <a:ext cx="2847154" cy="210826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800"/>
              </a:spcBef>
              <a:buNone/>
            </a:pPr>
            <a:r>
              <a:rPr lang="de-DE" sz="900" dirty="0"/>
              <a:t>Grundsicherung ist eine Sozialhilfeleistung, die im Alter und bei Erwerbsminderung gewährt werden kann. </a:t>
            </a:r>
          </a:p>
          <a:p>
            <a:pPr marL="0" lvl="1" indent="0">
              <a:spcBef>
                <a:spcPts val="800"/>
              </a:spcBef>
              <a:buNone/>
            </a:pPr>
            <a:r>
              <a:rPr lang="de-DE" sz="900" dirty="0"/>
              <a:t>Voraussetzung für den individuellen Zuspruch einer Grundsicherung ist der Nachweis, dass eine Arbeitstätigkeit durch Erreichen der Altersgrenze oder einer vollen dauerhaften Erwerbsminderung aufgrund Krankheit oder Behinderung nicht möglich ist. Der Umfang der Grundsicherung unterscheidet sich je nach individuellem Bedarf sowie dem Einkommens- sowie Vermögenseinsatz. </a:t>
            </a:r>
          </a:p>
          <a:p>
            <a:pPr marL="0" lvl="1" indent="0">
              <a:spcBef>
                <a:spcPts val="800"/>
              </a:spcBef>
              <a:buNone/>
            </a:pPr>
            <a:r>
              <a:rPr lang="de-DE" sz="900" dirty="0"/>
              <a:t>Der Anspruch auf Grundsicherung wird durch die jeweils zuständigen Sozialhilfeträger geprüft.</a:t>
            </a:r>
          </a:p>
          <a:p>
            <a:pPr marL="0" lvl="1" indent="0">
              <a:spcBef>
                <a:spcPts val="800"/>
              </a:spcBef>
              <a:buNone/>
            </a:pPr>
            <a:r>
              <a:rPr lang="de-DE" sz="900" dirty="0"/>
              <a:t>Der individuelle Bedarf umfasst die nach den §§42 SGB XII dargestellten Bedarfe.</a:t>
            </a:r>
          </a:p>
        </p:txBody>
      </p:sp>
      <p:sp>
        <p:nvSpPr>
          <p:cNvPr id="27" name="TextBox 26">
            <a:extLst>
              <a:ext uri="{FF2B5EF4-FFF2-40B4-BE49-F238E27FC236}">
                <a16:creationId xmlns:a16="http://schemas.microsoft.com/office/drawing/2014/main" id="{B75C1A37-A22F-4EFE-B36E-EE98AFEE1274}"/>
              </a:ext>
            </a:extLst>
          </p:cNvPr>
          <p:cNvSpPr txBox="1">
            <a:spLocks/>
          </p:cNvSpPr>
          <p:nvPr>
            <p:custDataLst>
              <p:tags r:id="rId4"/>
            </p:custDataLst>
          </p:nvPr>
        </p:nvSpPr>
        <p:spPr>
          <a:xfrm>
            <a:off x="3636970" y="916664"/>
            <a:ext cx="2847154"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193"/>
              </a:spcBef>
              <a:buNone/>
            </a:pPr>
            <a:r>
              <a:rPr lang="de-DE" sz="900" b="1" dirty="0"/>
              <a:t>Beschreibung OZG-Leistung:</a:t>
            </a:r>
          </a:p>
        </p:txBody>
      </p:sp>
      <p:sp>
        <p:nvSpPr>
          <p:cNvPr id="61" name="Rectangle">
            <a:extLst>
              <a:ext uri="{FF2B5EF4-FFF2-40B4-BE49-F238E27FC236}">
                <a16:creationId xmlns:a16="http://schemas.microsoft.com/office/drawing/2014/main" id="{6812E1D9-6AD1-4234-831A-E13625461D12}"/>
              </a:ext>
            </a:extLst>
          </p:cNvPr>
          <p:cNvSpPr txBox="1">
            <a:spLocks/>
          </p:cNvSpPr>
          <p:nvPr>
            <p:custDataLst>
              <p:tags r:id="rId5"/>
            </p:custDataLst>
          </p:nvPr>
        </p:nvSpPr>
        <p:spPr bwMode="gray">
          <a:xfrm>
            <a:off x="361134" y="623375"/>
            <a:ext cx="6122987" cy="211354"/>
          </a:xfrm>
          <a:prstGeom prst="rect">
            <a:avLst/>
          </a:prstGeom>
          <a:solidFill>
            <a:schemeClr val="accent4"/>
          </a:solidFill>
          <a:ln w="9525">
            <a:noFill/>
            <a:miter lim="800000"/>
            <a:headEnd/>
            <a:tailEnd/>
          </a:ln>
          <a:effectLst/>
        </p:spPr>
        <p:txBody>
          <a:bodyPr vert="horz" wrap="square" lIns="25425" tIns="25425" rIns="25425" bIns="25425"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b="1" dirty="0">
                <a:solidFill>
                  <a:schemeClr val="bg1"/>
                </a:solidFill>
              </a:rPr>
              <a:t>Leistungsüberblick</a:t>
            </a:r>
          </a:p>
        </p:txBody>
      </p:sp>
      <p:cxnSp>
        <p:nvCxnSpPr>
          <p:cNvPr id="26" name="Straight Connector 25">
            <a:extLst>
              <a:ext uri="{FF2B5EF4-FFF2-40B4-BE49-F238E27FC236}">
                <a16:creationId xmlns:a16="http://schemas.microsoft.com/office/drawing/2014/main" id="{4C4F594B-1128-4162-8457-DAD1DDF4BA21}"/>
              </a:ext>
            </a:extLst>
          </p:cNvPr>
          <p:cNvCxnSpPr>
            <a:cxnSpLocks/>
          </p:cNvCxnSpPr>
          <p:nvPr/>
        </p:nvCxnSpPr>
        <p:spPr>
          <a:xfrm>
            <a:off x="3490916" y="992337"/>
            <a:ext cx="0" cy="2844000"/>
          </a:xfrm>
          <a:prstGeom prst="line">
            <a:avLst/>
          </a:prstGeom>
          <a:ln w="3175">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52" name="Title 1">
            <a:extLst>
              <a:ext uri="{FF2B5EF4-FFF2-40B4-BE49-F238E27FC236}">
                <a16:creationId xmlns:a16="http://schemas.microsoft.com/office/drawing/2014/main" id="{F4453163-2E44-4AA3-BA73-9E48DE27E142}"/>
              </a:ext>
            </a:extLst>
          </p:cNvPr>
          <p:cNvSpPr txBox="1">
            <a:spLocks/>
          </p:cNvSpPr>
          <p:nvPr/>
        </p:nvSpPr>
        <p:spPr bwMode="gray">
          <a:xfrm>
            <a:off x="366713" y="363634"/>
            <a:ext cx="507521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1000" b="1" kern="0" dirty="0"/>
              <a:t>Zusammenfassung: </a:t>
            </a:r>
            <a:r>
              <a:rPr lang="de-DE" sz="1000" kern="0" dirty="0"/>
              <a:t>Grundsicherung im Alter und bei Erwerbsminderung</a:t>
            </a:r>
          </a:p>
        </p:txBody>
      </p:sp>
      <p:sp>
        <p:nvSpPr>
          <p:cNvPr id="84" name="TextBox 83">
            <a:extLst>
              <a:ext uri="{FF2B5EF4-FFF2-40B4-BE49-F238E27FC236}">
                <a16:creationId xmlns:a16="http://schemas.microsoft.com/office/drawing/2014/main" id="{459BE89A-0291-400C-B5CB-D595E83FF744}"/>
              </a:ext>
            </a:extLst>
          </p:cNvPr>
          <p:cNvSpPr txBox="1">
            <a:spLocks/>
          </p:cNvSpPr>
          <p:nvPr>
            <p:custDataLst>
              <p:tags r:id="rId6"/>
            </p:custDataLst>
          </p:nvPr>
        </p:nvSpPr>
        <p:spPr>
          <a:xfrm>
            <a:off x="1665923" y="4266291"/>
            <a:ext cx="4818197" cy="83099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ct val="50000"/>
              </a:spcBef>
              <a:spcAft>
                <a:spcPts val="0"/>
              </a:spcAft>
              <a:buNone/>
            </a:pPr>
            <a:r>
              <a:rPr lang="de-DE" sz="900" dirty="0"/>
              <a:t>Leistungen der "Grundsicherung im Alter und bei Erwerbsminderung" werden von </a:t>
            </a:r>
            <a:r>
              <a:rPr lang="de-DE" sz="900" dirty="0">
                <a:solidFill>
                  <a:schemeClr val="accent4"/>
                </a:solidFill>
              </a:rPr>
              <a:t>1,1 Millionen Bürgern </a:t>
            </a:r>
            <a:r>
              <a:rPr lang="de-DE" sz="900" dirty="0"/>
              <a:t>bezogen und besitzen als Leistungen zur Förderung von einkommensschwachen oder weniger privilegierten Mitbürgern </a:t>
            </a:r>
            <a:r>
              <a:rPr lang="de-DE" sz="900" dirty="0">
                <a:solidFill>
                  <a:schemeClr val="accent4"/>
                </a:solidFill>
              </a:rPr>
              <a:t>höhere Relevanz</a:t>
            </a:r>
            <a:r>
              <a:rPr lang="de-DE" sz="900" dirty="0"/>
              <a:t>. Als Geldleistung sind sie mit </a:t>
            </a:r>
            <a:r>
              <a:rPr lang="de-DE" sz="900" dirty="0">
                <a:solidFill>
                  <a:schemeClr val="accent4"/>
                </a:solidFill>
              </a:rPr>
              <a:t>hoher Komplexität</a:t>
            </a:r>
            <a:r>
              <a:rPr lang="de-DE" sz="900" dirty="0"/>
              <a:t> (getrieben u.a. durch den Nutzeraufwand) verbunden und bieten daher </a:t>
            </a:r>
            <a:r>
              <a:rPr lang="de-DE" sz="900" dirty="0">
                <a:solidFill>
                  <a:schemeClr val="accent4"/>
                </a:solidFill>
              </a:rPr>
              <a:t>hohes Vereinfachungs-/</a:t>
            </a:r>
            <a:br>
              <a:rPr lang="de-DE" sz="900" dirty="0">
                <a:solidFill>
                  <a:schemeClr val="accent4"/>
                </a:solidFill>
              </a:rPr>
            </a:br>
            <a:r>
              <a:rPr lang="de-DE" sz="900" dirty="0">
                <a:solidFill>
                  <a:schemeClr val="accent4"/>
                </a:solidFill>
              </a:rPr>
              <a:t>Digitalisierungspotenzial. </a:t>
            </a:r>
          </a:p>
        </p:txBody>
      </p:sp>
      <p:sp>
        <p:nvSpPr>
          <p:cNvPr id="54" name="TextBox 53">
            <a:extLst>
              <a:ext uri="{FF2B5EF4-FFF2-40B4-BE49-F238E27FC236}">
                <a16:creationId xmlns:a16="http://schemas.microsoft.com/office/drawing/2014/main" id="{C38E19B5-B895-4402-A743-43D21FD9C6F5}"/>
              </a:ext>
            </a:extLst>
          </p:cNvPr>
          <p:cNvSpPr txBox="1">
            <a:spLocks/>
          </p:cNvSpPr>
          <p:nvPr/>
        </p:nvSpPr>
        <p:spPr bwMode="gray">
          <a:xfrm>
            <a:off x="366713" y="4266291"/>
            <a:ext cx="1239837" cy="830997"/>
          </a:xfrm>
          <a:prstGeom prst="rect">
            <a:avLst/>
          </a:prstGeom>
          <a:noFill/>
          <a:ln w="9525">
            <a:solidFill>
              <a:schemeClr val="accent2"/>
            </a:solidFill>
            <a:miter lim="800000"/>
            <a:headEnd/>
            <a:tailEnd/>
          </a:ln>
          <a:effectLst/>
        </p:spPr>
        <p:txBody>
          <a:bodyPr vert="horz" wrap="square" lIns="91440"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dirty="0">
                <a:solidFill>
                  <a:schemeClr val="accent4"/>
                </a:solidFill>
              </a:rPr>
              <a:t>Priorisierung</a:t>
            </a:r>
          </a:p>
        </p:txBody>
      </p:sp>
      <p:grpSp>
        <p:nvGrpSpPr>
          <p:cNvPr id="11" name="Group 10">
            <a:extLst>
              <a:ext uri="{FF2B5EF4-FFF2-40B4-BE49-F238E27FC236}">
                <a16:creationId xmlns:a16="http://schemas.microsoft.com/office/drawing/2014/main" id="{EBC5B485-A83A-445B-8E77-4FA6A786E311}"/>
              </a:ext>
            </a:extLst>
          </p:cNvPr>
          <p:cNvGrpSpPr/>
          <p:nvPr/>
        </p:nvGrpSpPr>
        <p:grpSpPr>
          <a:xfrm>
            <a:off x="366711" y="5239367"/>
            <a:ext cx="6117409" cy="969497"/>
            <a:chOff x="366711" y="5221083"/>
            <a:chExt cx="6117409" cy="969497"/>
          </a:xfrm>
        </p:grpSpPr>
        <p:sp>
          <p:nvSpPr>
            <p:cNvPr id="57" name="TextBox 56">
              <a:extLst>
                <a:ext uri="{FF2B5EF4-FFF2-40B4-BE49-F238E27FC236}">
                  <a16:creationId xmlns:a16="http://schemas.microsoft.com/office/drawing/2014/main" id="{A82326B4-1157-448E-8098-C6A8FC41C44D}"/>
                </a:ext>
              </a:extLst>
            </p:cNvPr>
            <p:cNvSpPr txBox="1">
              <a:spLocks/>
            </p:cNvSpPr>
            <p:nvPr/>
          </p:nvSpPr>
          <p:spPr bwMode="gray">
            <a:xfrm>
              <a:off x="366711" y="5221083"/>
              <a:ext cx="1239837" cy="969496"/>
            </a:xfrm>
            <a:prstGeom prst="rect">
              <a:avLst/>
            </a:prstGeom>
            <a:noFill/>
            <a:ln w="9525">
              <a:solidFill>
                <a:schemeClr val="accent2"/>
              </a:solidFill>
              <a:miter lim="800000"/>
              <a:headEnd/>
              <a:tailEnd/>
            </a:ln>
            <a:effectLst/>
          </p:spPr>
          <p:txBody>
            <a:bodyPr vert="horz" wrap="square" lIns="91440"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dirty="0">
                  <a:solidFill>
                    <a:schemeClr val="accent4"/>
                  </a:solidFill>
                </a:rPr>
                <a:t>"Empfehlung Konzeptionsvorgehen" oder "Empfehlung zur Mit- und Nachnutzung"</a:t>
              </a:r>
              <a:r>
                <a:rPr lang="de-DE" sz="900" baseline="30000" dirty="0">
                  <a:solidFill>
                    <a:schemeClr val="accent4"/>
                  </a:solidFill>
                </a:rPr>
                <a:t>2</a:t>
              </a:r>
              <a:endParaRPr lang="de-DE" sz="900" dirty="0">
                <a:solidFill>
                  <a:schemeClr val="accent4"/>
                </a:solidFill>
              </a:endParaRPr>
            </a:p>
          </p:txBody>
        </p:sp>
        <p:sp>
          <p:nvSpPr>
            <p:cNvPr id="71" name="TextBox 70">
              <a:extLst>
                <a:ext uri="{FF2B5EF4-FFF2-40B4-BE49-F238E27FC236}">
                  <a16:creationId xmlns:a16="http://schemas.microsoft.com/office/drawing/2014/main" id="{B37B5428-B08E-4420-AF0C-F26BACFDCAD5}"/>
                </a:ext>
              </a:extLst>
            </p:cNvPr>
            <p:cNvSpPr txBox="1">
              <a:spLocks/>
            </p:cNvSpPr>
            <p:nvPr>
              <p:custDataLst>
                <p:tags r:id="rId12"/>
              </p:custDataLst>
            </p:nvPr>
          </p:nvSpPr>
          <p:spPr>
            <a:xfrm>
              <a:off x="1665923" y="5221084"/>
              <a:ext cx="4818197" cy="969496"/>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ct val="50000"/>
                </a:spcBef>
                <a:spcAft>
                  <a:spcPts val="0"/>
                </a:spcAft>
                <a:buNone/>
              </a:pPr>
              <a:r>
                <a:rPr lang="de-DE" sz="900" dirty="0"/>
                <a:t>Im Konzeptionsvorgehen ist eine </a:t>
              </a:r>
              <a:r>
                <a:rPr lang="de-DE" sz="900" dirty="0">
                  <a:solidFill>
                    <a:schemeClr val="accent4"/>
                  </a:solidFill>
                </a:rPr>
                <a:t>breite Einbindung von Anspruchsgruppen zu empfehlen</a:t>
              </a:r>
              <a:r>
                <a:rPr lang="de-DE" sz="900" dirty="0"/>
                <a:t>. Im ersten Schritt sollten die </a:t>
              </a:r>
              <a:r>
                <a:rPr lang="de-DE" sz="900" dirty="0">
                  <a:solidFill>
                    <a:schemeClr val="accent4"/>
                  </a:solidFill>
                </a:rPr>
                <a:t>FIM-Artefakte aufbereitet werden</a:t>
              </a:r>
              <a:r>
                <a:rPr lang="de-DE" sz="900" dirty="0"/>
                <a:t>. Daran sollte sich </a:t>
              </a:r>
              <a:r>
                <a:rPr lang="de-DE" sz="900" dirty="0">
                  <a:solidFill>
                    <a:schemeClr val="accent4"/>
                  </a:solidFill>
                </a:rPr>
                <a:t>die Entwicklung eines Klick-Dummys und von Hilfetexten </a:t>
              </a:r>
              <a:r>
                <a:rPr lang="de-DE" sz="900" dirty="0"/>
                <a:t>anschließen (evt. kann der Klick-Dummy des Labors "Hilfe zum Lebensunterhalt" als Vorlage dienen). Ein </a:t>
              </a:r>
              <a:r>
                <a:rPr lang="de-DE" sz="900" dirty="0">
                  <a:solidFill>
                    <a:schemeClr val="accent4"/>
                  </a:solidFill>
                </a:rPr>
                <a:t>Minimalprodukt sollte</a:t>
              </a:r>
              <a:r>
                <a:rPr lang="de-DE" sz="900" dirty="0"/>
                <a:t> in zwei Dimensionen (geographisch/Nutzeranzahl sowie Umfang der Lösung) </a:t>
              </a:r>
              <a:r>
                <a:rPr lang="de-DE" sz="900" dirty="0">
                  <a:solidFill>
                    <a:schemeClr val="accent4"/>
                  </a:solidFill>
                </a:rPr>
                <a:t>entwickelt werden</a:t>
              </a:r>
              <a:r>
                <a:rPr lang="de-DE" sz="900" dirty="0"/>
                <a:t>. In der Konzeption sollte beachtet werden, dass auch bei einer digitalen Beantragung die </a:t>
              </a:r>
              <a:r>
                <a:rPr lang="de-DE" sz="900" dirty="0">
                  <a:solidFill>
                    <a:schemeClr val="accent4"/>
                  </a:solidFill>
                </a:rPr>
                <a:t>persönliche Vorsprache und Beratung </a:t>
              </a:r>
              <a:r>
                <a:rPr lang="de-DE" sz="900" dirty="0"/>
                <a:t>ein wichtiges </a:t>
              </a:r>
              <a:r>
                <a:rPr lang="de-DE" sz="900" dirty="0">
                  <a:solidFill>
                    <a:schemeClr val="accent4"/>
                  </a:solidFill>
                </a:rPr>
                <a:t>Element der Beantragung bleiben soll</a:t>
              </a:r>
              <a:r>
                <a:rPr lang="de-DE" sz="900" dirty="0"/>
                <a:t>.</a:t>
              </a:r>
            </a:p>
          </p:txBody>
        </p:sp>
      </p:grpSp>
      <p:grpSp>
        <p:nvGrpSpPr>
          <p:cNvPr id="2" name="Group 1">
            <a:extLst>
              <a:ext uri="{FF2B5EF4-FFF2-40B4-BE49-F238E27FC236}">
                <a16:creationId xmlns:a16="http://schemas.microsoft.com/office/drawing/2014/main" id="{4469EAB9-7763-4670-AB17-369C397D07DF}"/>
              </a:ext>
            </a:extLst>
          </p:cNvPr>
          <p:cNvGrpSpPr/>
          <p:nvPr/>
        </p:nvGrpSpPr>
        <p:grpSpPr>
          <a:xfrm>
            <a:off x="366712" y="6350944"/>
            <a:ext cx="6117408" cy="553998"/>
            <a:chOff x="366712" y="6175877"/>
            <a:chExt cx="6117408" cy="553998"/>
          </a:xfrm>
        </p:grpSpPr>
        <p:sp>
          <p:nvSpPr>
            <p:cNvPr id="58" name="TextBox 57">
              <a:extLst>
                <a:ext uri="{FF2B5EF4-FFF2-40B4-BE49-F238E27FC236}">
                  <a16:creationId xmlns:a16="http://schemas.microsoft.com/office/drawing/2014/main" id="{4411E75E-9377-4A50-A540-71DA01D84569}"/>
                </a:ext>
              </a:extLst>
            </p:cNvPr>
            <p:cNvSpPr txBox="1">
              <a:spLocks/>
            </p:cNvSpPr>
            <p:nvPr/>
          </p:nvSpPr>
          <p:spPr bwMode="gray">
            <a:xfrm>
              <a:off x="366712" y="6175877"/>
              <a:ext cx="1239837" cy="553998"/>
            </a:xfrm>
            <a:prstGeom prst="rect">
              <a:avLst/>
            </a:prstGeom>
            <a:noFill/>
            <a:ln w="9525">
              <a:solidFill>
                <a:schemeClr val="accent2"/>
              </a:solidFill>
              <a:miter lim="800000"/>
              <a:headEnd/>
              <a:tailEnd/>
            </a:ln>
            <a:effectLst/>
          </p:spPr>
          <p:txBody>
            <a:bodyPr vert="horz" wrap="square" lIns="91440"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dirty="0">
                  <a:solidFill>
                    <a:schemeClr val="accent4"/>
                  </a:solidFill>
                </a:rPr>
                <a:t>Umsetzungsvariante</a:t>
              </a:r>
              <a:r>
                <a:rPr lang="de-DE" sz="900" baseline="30000" dirty="0">
                  <a:solidFill>
                    <a:schemeClr val="accent4"/>
                  </a:solidFill>
                </a:rPr>
                <a:t>2</a:t>
              </a:r>
              <a:endParaRPr lang="de-DE" sz="900" dirty="0">
                <a:solidFill>
                  <a:schemeClr val="accent4"/>
                </a:solidFill>
              </a:endParaRPr>
            </a:p>
          </p:txBody>
        </p:sp>
        <p:sp>
          <p:nvSpPr>
            <p:cNvPr id="72" name="TextBox 71">
              <a:extLst>
                <a:ext uri="{FF2B5EF4-FFF2-40B4-BE49-F238E27FC236}">
                  <a16:creationId xmlns:a16="http://schemas.microsoft.com/office/drawing/2014/main" id="{DAB5D470-94E7-45F8-9BDE-1683BFC588B5}"/>
                </a:ext>
              </a:extLst>
            </p:cNvPr>
            <p:cNvSpPr txBox="1">
              <a:spLocks/>
            </p:cNvSpPr>
            <p:nvPr>
              <p:custDataLst>
                <p:tags r:id="rId11"/>
              </p:custDataLst>
            </p:nvPr>
          </p:nvSpPr>
          <p:spPr>
            <a:xfrm>
              <a:off x="1665923" y="6175877"/>
              <a:ext cx="4818197" cy="553998"/>
            </a:xfrm>
            <a:prstGeom prst="rect">
              <a:avLst/>
            </a:prstGeom>
            <a:no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ct val="50000"/>
                </a:spcBef>
                <a:spcAft>
                  <a:spcPts val="0"/>
                </a:spcAft>
                <a:buNone/>
              </a:pPr>
              <a:r>
                <a:rPr lang="de-DE" sz="900" dirty="0"/>
                <a:t>Als Umsetzungsvariante für die Leistung "Grundsicherung im Alter und bei Erwerbsminderung" ist die länderübergreifende Umsetzung im Modell „</a:t>
              </a:r>
              <a:r>
                <a:rPr lang="de-DE" sz="900" dirty="0">
                  <a:solidFill>
                    <a:schemeClr val="accent4"/>
                  </a:solidFill>
                </a:rPr>
                <a:t>Einer für alle</a:t>
              </a:r>
              <a:r>
                <a:rPr lang="de-DE" sz="900" dirty="0"/>
                <a:t>“ zu empfehlen. Die Empfehlung resultiert insbesondere aus der </a:t>
              </a:r>
              <a:r>
                <a:rPr lang="de-DE" sz="900" dirty="0">
                  <a:solidFill>
                    <a:schemeClr val="accent4"/>
                  </a:solidFill>
                </a:rPr>
                <a:t>bundeseinheitlichen Regelung </a:t>
              </a:r>
              <a:r>
                <a:rPr lang="de-DE" sz="900" dirty="0"/>
                <a:t>der Leistung und den damit einhergehenden geringen lokalen Anpassungsbedarfen.</a:t>
              </a:r>
            </a:p>
          </p:txBody>
        </p:sp>
      </p:grpSp>
      <p:sp>
        <p:nvSpPr>
          <p:cNvPr id="21" name="TextBox 20">
            <a:extLst>
              <a:ext uri="{FF2B5EF4-FFF2-40B4-BE49-F238E27FC236}">
                <a16:creationId xmlns:a16="http://schemas.microsoft.com/office/drawing/2014/main" id="{3EDDFDE9-8803-4286-A0D9-B91FEDB1CCC2}"/>
              </a:ext>
            </a:extLst>
          </p:cNvPr>
          <p:cNvSpPr txBox="1">
            <a:spLocks/>
          </p:cNvSpPr>
          <p:nvPr/>
        </p:nvSpPr>
        <p:spPr bwMode="gray">
          <a:xfrm>
            <a:off x="366715" y="7156533"/>
            <a:ext cx="2978146" cy="211354"/>
          </a:xfrm>
          <a:prstGeom prst="rect">
            <a:avLst/>
          </a:prstGeom>
          <a:solidFill>
            <a:schemeClr val="accent4"/>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425"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dirty="0"/>
              <a:t>Verantwortlichkeiten</a:t>
            </a:r>
          </a:p>
        </p:txBody>
      </p:sp>
      <p:sp>
        <p:nvSpPr>
          <p:cNvPr id="55" name="TextBox 54">
            <a:extLst>
              <a:ext uri="{FF2B5EF4-FFF2-40B4-BE49-F238E27FC236}">
                <a16:creationId xmlns:a16="http://schemas.microsoft.com/office/drawing/2014/main" id="{F3FA3716-819F-4879-A218-60C3108FD224}"/>
              </a:ext>
            </a:extLst>
          </p:cNvPr>
          <p:cNvSpPr txBox="1">
            <a:spLocks/>
          </p:cNvSpPr>
          <p:nvPr>
            <p:custDataLst>
              <p:tags r:id="rId7"/>
            </p:custDataLst>
          </p:nvPr>
        </p:nvSpPr>
        <p:spPr>
          <a:xfrm>
            <a:off x="366714" y="7441917"/>
            <a:ext cx="2978146" cy="179393"/>
          </a:xfrm>
          <a:prstGeom prst="rect">
            <a:avLst/>
          </a:prstGeom>
          <a:noFill/>
          <a:ln w="9525">
            <a:noFill/>
            <a:miter lim="800000"/>
            <a:headEnd/>
            <a:tailEnd/>
          </a:ln>
          <a:effec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193"/>
              </a:spcBef>
              <a:buNone/>
            </a:pPr>
            <a:r>
              <a:rPr lang="de-DE" sz="900" b="1" dirty="0"/>
              <a:t>Umsetzungsverantwortliche/r:</a:t>
            </a:r>
          </a:p>
        </p:txBody>
      </p:sp>
      <p:sp>
        <p:nvSpPr>
          <p:cNvPr id="49" name="TextBox 48">
            <a:extLst>
              <a:ext uri="{FF2B5EF4-FFF2-40B4-BE49-F238E27FC236}">
                <a16:creationId xmlns:a16="http://schemas.microsoft.com/office/drawing/2014/main" id="{BD2C4CBF-602D-47FD-B45C-2841C05F3E6A}"/>
              </a:ext>
            </a:extLst>
          </p:cNvPr>
          <p:cNvSpPr txBox="1">
            <a:spLocks/>
          </p:cNvSpPr>
          <p:nvPr/>
        </p:nvSpPr>
        <p:spPr bwMode="gray">
          <a:xfrm>
            <a:off x="3511554" y="7156533"/>
            <a:ext cx="2978146" cy="211354"/>
          </a:xfrm>
          <a:prstGeom prst="rect">
            <a:avLst/>
          </a:prstGeom>
          <a:solidFill>
            <a:schemeClr val="accent4"/>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425" tIns="25425" rIns="25425" bIns="25425" numCol="1" anchor="ctr" anchorCtr="0" compatLnSpc="1">
            <a:prstTxWarp prst="textNoShape">
              <a:avLst/>
            </a:prstTxWarp>
            <a:noAutofit/>
          </a:bodyPr>
          <a:lstStyle>
            <a:defPPr>
              <a:defRPr lang="en-US"/>
            </a:defPPr>
            <a:lvl1pPr marL="0" lvl="0" indent="0" defTabSz="895350" eaLnBrk="1" hangingPunct="1">
              <a:buClr>
                <a:schemeClr val="tx2"/>
              </a:buClr>
              <a:defRPr sz="1200" b="1" baseline="0">
                <a:solidFill>
                  <a:schemeClr val="bg1"/>
                </a:solidFill>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900" dirty="0"/>
              <a:t>Nächste Schritte</a:t>
            </a:r>
          </a:p>
        </p:txBody>
      </p:sp>
      <p:sp>
        <p:nvSpPr>
          <p:cNvPr id="60" name="TextBox 59">
            <a:extLst>
              <a:ext uri="{FF2B5EF4-FFF2-40B4-BE49-F238E27FC236}">
                <a16:creationId xmlns:a16="http://schemas.microsoft.com/office/drawing/2014/main" id="{E06BF76D-5F6F-475D-857A-02030CC3D644}"/>
              </a:ext>
            </a:extLst>
          </p:cNvPr>
          <p:cNvSpPr txBox="1">
            <a:spLocks/>
          </p:cNvSpPr>
          <p:nvPr>
            <p:custDataLst>
              <p:tags r:id="rId8"/>
            </p:custDataLst>
          </p:nvPr>
        </p:nvSpPr>
        <p:spPr>
          <a:xfrm>
            <a:off x="3511554" y="7441917"/>
            <a:ext cx="2978146" cy="70788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lvl="1">
              <a:spcBef>
                <a:spcPts val="1200"/>
              </a:spcBef>
              <a:buFont typeface="Arial" panose="020B0604020202020204" pitchFamily="34" charset="0"/>
              <a:buChar char="•"/>
            </a:pPr>
            <a:r>
              <a:rPr lang="de-DE" sz="900" b="1" dirty="0">
                <a:solidFill>
                  <a:schemeClr val="accent4"/>
                </a:solidFill>
              </a:rPr>
              <a:t>Top 1: </a:t>
            </a:r>
            <a:r>
              <a:rPr lang="de-DE" sz="900" dirty="0"/>
              <a:t>Umsetzungsteam definieren</a:t>
            </a:r>
          </a:p>
          <a:p>
            <a:pPr lvl="1">
              <a:spcBef>
                <a:spcPts val="1200"/>
              </a:spcBef>
              <a:buFont typeface="Arial" panose="020B0604020202020204" pitchFamily="34" charset="0"/>
              <a:buChar char="•"/>
            </a:pPr>
            <a:r>
              <a:rPr lang="de-DE" sz="900" b="1" dirty="0">
                <a:solidFill>
                  <a:schemeClr val="accent4"/>
                </a:solidFill>
              </a:rPr>
              <a:t>Top 2: </a:t>
            </a:r>
            <a:r>
              <a:rPr lang="de-DE" sz="900" dirty="0"/>
              <a:t>FIM-Stamminformationen erarbeiten/prüfen (hierbei kann ggf. auf Laborergebnisse des Labors "Hilfe zum Lebensunterhalt" zurückgegriffen werden)</a:t>
            </a:r>
          </a:p>
        </p:txBody>
      </p:sp>
      <p:sp>
        <p:nvSpPr>
          <p:cNvPr id="73" name="TextBox 72">
            <a:extLst>
              <a:ext uri="{FF2B5EF4-FFF2-40B4-BE49-F238E27FC236}">
                <a16:creationId xmlns:a16="http://schemas.microsoft.com/office/drawing/2014/main" id="{6BE7448F-386F-4368-9653-D99403EB5EB7}"/>
              </a:ext>
            </a:extLst>
          </p:cNvPr>
          <p:cNvSpPr txBox="1">
            <a:spLocks/>
          </p:cNvSpPr>
          <p:nvPr>
            <p:custDataLst>
              <p:tags r:id="rId9"/>
            </p:custDataLst>
          </p:nvPr>
        </p:nvSpPr>
        <p:spPr>
          <a:xfrm>
            <a:off x="366714" y="8262798"/>
            <a:ext cx="2978146" cy="179393"/>
          </a:xfrm>
          <a:prstGeom prst="rect">
            <a:avLst/>
          </a:prstGeom>
          <a:noFill/>
          <a:ln w="9525">
            <a:noFill/>
            <a:miter lim="800000"/>
            <a:headEnd/>
            <a:tailEnd/>
          </a:ln>
          <a:effec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0" lvl="1" indent="0">
              <a:spcBef>
                <a:spcPts val="193"/>
              </a:spcBef>
              <a:buNone/>
            </a:pPr>
            <a:r>
              <a:rPr lang="de-DE" sz="900" b="1" dirty="0"/>
              <a:t>Leistungsverantwortliche/r:</a:t>
            </a:r>
          </a:p>
        </p:txBody>
      </p:sp>
      <p:grpSp>
        <p:nvGrpSpPr>
          <p:cNvPr id="24" name="Group 23">
            <a:extLst>
              <a:ext uri="{FF2B5EF4-FFF2-40B4-BE49-F238E27FC236}">
                <a16:creationId xmlns:a16="http://schemas.microsoft.com/office/drawing/2014/main" id="{817CDED5-9807-4794-8B07-B84793D3E99F}"/>
              </a:ext>
            </a:extLst>
          </p:cNvPr>
          <p:cNvGrpSpPr/>
          <p:nvPr/>
        </p:nvGrpSpPr>
        <p:grpSpPr>
          <a:xfrm>
            <a:off x="364721" y="3169040"/>
            <a:ext cx="2121276" cy="138499"/>
            <a:chOff x="364721" y="3069908"/>
            <a:chExt cx="2121276" cy="138499"/>
          </a:xfrm>
        </p:grpSpPr>
        <p:sp>
          <p:nvSpPr>
            <p:cNvPr id="16" name="TextBox 15">
              <a:extLst>
                <a:ext uri="{FF2B5EF4-FFF2-40B4-BE49-F238E27FC236}">
                  <a16:creationId xmlns:a16="http://schemas.microsoft.com/office/drawing/2014/main" id="{66483D70-AF9C-4EAC-9CC4-24FF4E0A4985}"/>
                </a:ext>
              </a:extLst>
            </p:cNvPr>
            <p:cNvSpPr txBox="1">
              <a:spLocks/>
            </p:cNvSpPr>
            <p:nvPr/>
          </p:nvSpPr>
          <p:spPr>
            <a:xfrm>
              <a:off x="1665924" y="3069908"/>
              <a:ext cx="820073"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dirty="0">
                  <a:solidFill>
                    <a:srgbClr val="000000"/>
                  </a:solidFill>
                  <a:ea typeface="ＭＳ Ｐゴシック" panose="020B0600070205080204" pitchFamily="34" charset="-128"/>
                  <a:sym typeface="BundesSans Regular" panose="020B0002030500000203" pitchFamily="34" charset="0"/>
                </a:rPr>
                <a:t>Laborkandidat</a:t>
              </a:r>
            </a:p>
          </p:txBody>
        </p:sp>
        <p:sp>
          <p:nvSpPr>
            <p:cNvPr id="7" name="TextBox 6">
              <a:extLst>
                <a:ext uri="{FF2B5EF4-FFF2-40B4-BE49-F238E27FC236}">
                  <a16:creationId xmlns:a16="http://schemas.microsoft.com/office/drawing/2014/main" id="{15CC477A-2B77-41E3-9443-8979C29FAA7D}"/>
                </a:ext>
              </a:extLst>
            </p:cNvPr>
            <p:cNvSpPr txBox="1">
              <a:spLocks/>
            </p:cNvSpPr>
            <p:nvPr/>
          </p:nvSpPr>
          <p:spPr>
            <a:xfrm>
              <a:off x="364721" y="3069908"/>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Priorisierungskategorie:</a:t>
              </a:r>
            </a:p>
          </p:txBody>
        </p:sp>
      </p:grpSp>
      <p:grpSp>
        <p:nvGrpSpPr>
          <p:cNvPr id="29" name="Group 28">
            <a:extLst>
              <a:ext uri="{FF2B5EF4-FFF2-40B4-BE49-F238E27FC236}">
                <a16:creationId xmlns:a16="http://schemas.microsoft.com/office/drawing/2014/main" id="{DA504CDD-146F-49BB-AB59-28488A188A0A}"/>
              </a:ext>
            </a:extLst>
          </p:cNvPr>
          <p:cNvGrpSpPr/>
          <p:nvPr/>
        </p:nvGrpSpPr>
        <p:grpSpPr>
          <a:xfrm>
            <a:off x="364721" y="2381807"/>
            <a:ext cx="2944056" cy="138499"/>
            <a:chOff x="364721" y="2358044"/>
            <a:chExt cx="2944056" cy="138499"/>
          </a:xfrm>
        </p:grpSpPr>
        <p:sp>
          <p:nvSpPr>
            <p:cNvPr id="38" name="TextBox 37">
              <a:extLst>
                <a:ext uri="{FF2B5EF4-FFF2-40B4-BE49-F238E27FC236}">
                  <a16:creationId xmlns:a16="http://schemas.microsoft.com/office/drawing/2014/main" id="{82605128-92D6-4073-A28D-0A9FDFDC4F66}"/>
                </a:ext>
              </a:extLst>
            </p:cNvPr>
            <p:cNvSpPr txBox="1">
              <a:spLocks/>
            </p:cNvSpPr>
            <p:nvPr/>
          </p:nvSpPr>
          <p:spPr>
            <a:xfrm>
              <a:off x="1665924" y="2358044"/>
              <a:ext cx="1642853"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dirty="0">
                  <a:solidFill>
                    <a:srgbClr val="000000"/>
                  </a:solidFill>
                  <a:ea typeface="ＭＳ Ｐゴシック" panose="020B0600070205080204" pitchFamily="34" charset="-128"/>
                  <a:sym typeface="BundesSans Regular" panose="020B0002030500000203" pitchFamily="34" charset="0"/>
                </a:rPr>
                <a:t>Typ 2/3</a:t>
              </a:r>
            </a:p>
          </p:txBody>
        </p:sp>
        <p:sp>
          <p:nvSpPr>
            <p:cNvPr id="9" name="TextBox 8">
              <a:extLst>
                <a:ext uri="{FF2B5EF4-FFF2-40B4-BE49-F238E27FC236}">
                  <a16:creationId xmlns:a16="http://schemas.microsoft.com/office/drawing/2014/main" id="{5B42F594-D5F2-434B-861E-E2C149E0CE66}"/>
                </a:ext>
              </a:extLst>
            </p:cNvPr>
            <p:cNvSpPr txBox="1">
              <a:spLocks/>
            </p:cNvSpPr>
            <p:nvPr/>
          </p:nvSpPr>
          <p:spPr>
            <a:xfrm>
              <a:off x="364721" y="2358044"/>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err="1">
                  <a:solidFill>
                    <a:srgbClr val="000000"/>
                  </a:solidFill>
                  <a:ea typeface="ＭＳ Ｐゴシック" panose="020B0600070205080204" pitchFamily="34" charset="-128"/>
                  <a:sym typeface="BundesSans Regular" panose="020B0002030500000203" pitchFamily="34" charset="0"/>
                </a:rPr>
                <a:t>Leika</a:t>
              </a:r>
              <a:r>
                <a:rPr lang="de-DE" sz="900" b="1" dirty="0">
                  <a:solidFill>
                    <a:srgbClr val="000000"/>
                  </a:solidFill>
                  <a:ea typeface="ＭＳ Ｐゴシック" panose="020B0600070205080204" pitchFamily="34" charset="-128"/>
                  <a:sym typeface="BundesSans Regular" panose="020B0002030500000203" pitchFamily="34" charset="0"/>
                </a:rPr>
                <a:t>-Typ:</a:t>
              </a:r>
            </a:p>
          </p:txBody>
        </p:sp>
      </p:grpSp>
      <p:sp>
        <p:nvSpPr>
          <p:cNvPr id="10" name="TextBox 9">
            <a:extLst>
              <a:ext uri="{FF2B5EF4-FFF2-40B4-BE49-F238E27FC236}">
                <a16:creationId xmlns:a16="http://schemas.microsoft.com/office/drawing/2014/main" id="{86662704-5E2F-4AEB-807F-D5F34D2B7954}"/>
              </a:ext>
            </a:extLst>
          </p:cNvPr>
          <p:cNvSpPr txBox="1">
            <a:spLocks/>
          </p:cNvSpPr>
          <p:nvPr/>
        </p:nvSpPr>
        <p:spPr>
          <a:xfrm>
            <a:off x="1665924" y="916664"/>
            <a:ext cx="1719011"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Grundsicherung im Alter und bei Erwerbsminderung</a:t>
            </a:r>
          </a:p>
        </p:txBody>
      </p:sp>
      <p:sp>
        <p:nvSpPr>
          <p:cNvPr id="5" name="TextBox 4">
            <a:extLst>
              <a:ext uri="{FF2B5EF4-FFF2-40B4-BE49-F238E27FC236}">
                <a16:creationId xmlns:a16="http://schemas.microsoft.com/office/drawing/2014/main" id="{EAD02780-EA35-4FFC-B83B-571B644CCD63}"/>
              </a:ext>
            </a:extLst>
          </p:cNvPr>
          <p:cNvSpPr txBox="1">
            <a:spLocks/>
          </p:cNvSpPr>
          <p:nvPr/>
        </p:nvSpPr>
        <p:spPr>
          <a:xfrm>
            <a:off x="364721" y="916664"/>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OZG-Leistung:</a:t>
            </a:r>
          </a:p>
        </p:txBody>
      </p:sp>
      <p:grpSp>
        <p:nvGrpSpPr>
          <p:cNvPr id="31" name="Group 30">
            <a:extLst>
              <a:ext uri="{FF2B5EF4-FFF2-40B4-BE49-F238E27FC236}">
                <a16:creationId xmlns:a16="http://schemas.microsoft.com/office/drawing/2014/main" id="{57350663-0CD3-4EA3-9BF0-FA1531FCE3FE}"/>
              </a:ext>
            </a:extLst>
          </p:cNvPr>
          <p:cNvGrpSpPr/>
          <p:nvPr/>
        </p:nvGrpSpPr>
        <p:grpSpPr>
          <a:xfrm>
            <a:off x="364721" y="1579986"/>
            <a:ext cx="2332880" cy="138499"/>
            <a:chOff x="364721" y="1605183"/>
            <a:chExt cx="2332880" cy="138499"/>
          </a:xfrm>
        </p:grpSpPr>
        <p:sp>
          <p:nvSpPr>
            <p:cNvPr id="15" name="TextBox 14">
              <a:extLst>
                <a:ext uri="{FF2B5EF4-FFF2-40B4-BE49-F238E27FC236}">
                  <a16:creationId xmlns:a16="http://schemas.microsoft.com/office/drawing/2014/main" id="{BFFEA2B3-14FB-4807-8D01-541DC65B2D44}"/>
                </a:ext>
              </a:extLst>
            </p:cNvPr>
            <p:cNvSpPr txBox="1">
              <a:spLocks/>
            </p:cNvSpPr>
            <p:nvPr/>
          </p:nvSpPr>
          <p:spPr>
            <a:xfrm>
              <a:off x="1665924" y="1605183"/>
              <a:ext cx="1031677"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dirty="0">
                  <a:solidFill>
                    <a:srgbClr val="000000"/>
                  </a:solidFill>
                  <a:ea typeface="ＭＳ Ｐゴシック" panose="020B0600070205080204" pitchFamily="34" charset="-128"/>
                  <a:sym typeface="BundesSans Regular" panose="020B0002030500000203" pitchFamily="34" charset="0"/>
                </a:rPr>
                <a:t>Arbeit und Ruhestand</a:t>
              </a:r>
            </a:p>
          </p:txBody>
        </p:sp>
        <p:sp>
          <p:nvSpPr>
            <p:cNvPr id="6" name="TextBox 5">
              <a:extLst>
                <a:ext uri="{FF2B5EF4-FFF2-40B4-BE49-F238E27FC236}">
                  <a16:creationId xmlns:a16="http://schemas.microsoft.com/office/drawing/2014/main" id="{43989F67-E9E2-482D-935E-E2ADC4AF8643}"/>
                </a:ext>
              </a:extLst>
            </p:cNvPr>
            <p:cNvSpPr txBox="1">
              <a:spLocks/>
            </p:cNvSpPr>
            <p:nvPr/>
          </p:nvSpPr>
          <p:spPr>
            <a:xfrm>
              <a:off x="364721" y="1605183"/>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Themenfeld:</a:t>
              </a:r>
            </a:p>
          </p:txBody>
        </p:sp>
      </p:grpSp>
      <p:grpSp>
        <p:nvGrpSpPr>
          <p:cNvPr id="30" name="Group 29">
            <a:extLst>
              <a:ext uri="{FF2B5EF4-FFF2-40B4-BE49-F238E27FC236}">
                <a16:creationId xmlns:a16="http://schemas.microsoft.com/office/drawing/2014/main" id="{E2BC7206-62C4-4FC7-9E16-E86F1F3048EB}"/>
              </a:ext>
            </a:extLst>
          </p:cNvPr>
          <p:cNvGrpSpPr/>
          <p:nvPr/>
        </p:nvGrpSpPr>
        <p:grpSpPr>
          <a:xfrm>
            <a:off x="364721" y="1842397"/>
            <a:ext cx="2944056" cy="415498"/>
            <a:chOff x="364721" y="1920701"/>
            <a:chExt cx="2944056" cy="415498"/>
          </a:xfrm>
        </p:grpSpPr>
        <p:sp>
          <p:nvSpPr>
            <p:cNvPr id="19" name="TextBox 18">
              <a:extLst>
                <a:ext uri="{FF2B5EF4-FFF2-40B4-BE49-F238E27FC236}">
                  <a16:creationId xmlns:a16="http://schemas.microsoft.com/office/drawing/2014/main" id="{08766E3E-9AB1-4947-B074-D1BD978105E2}"/>
                </a:ext>
              </a:extLst>
            </p:cNvPr>
            <p:cNvSpPr txBox="1">
              <a:spLocks/>
            </p:cNvSpPr>
            <p:nvPr/>
          </p:nvSpPr>
          <p:spPr>
            <a:xfrm>
              <a:off x="1665924" y="1920701"/>
              <a:ext cx="1642853" cy="41549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dirty="0">
                  <a:solidFill>
                    <a:srgbClr val="000000"/>
                  </a:solidFill>
                  <a:ea typeface="ＭＳ Ｐゴシック" panose="020B0600070205080204" pitchFamily="34" charset="-128"/>
                  <a:sym typeface="BundesSans Regular" panose="020B0002030500000203" pitchFamily="34" charset="0"/>
                </a:rPr>
                <a:t>Finanzielle Existenzsicherung/Unterstützung bei finanziellen Problemen</a:t>
              </a:r>
            </a:p>
          </p:txBody>
        </p:sp>
        <p:sp>
          <p:nvSpPr>
            <p:cNvPr id="8" name="TextBox 7">
              <a:extLst>
                <a:ext uri="{FF2B5EF4-FFF2-40B4-BE49-F238E27FC236}">
                  <a16:creationId xmlns:a16="http://schemas.microsoft.com/office/drawing/2014/main" id="{CAEDE49C-89C9-4486-BF2A-07D160E221CA}"/>
                </a:ext>
              </a:extLst>
            </p:cNvPr>
            <p:cNvSpPr txBox="1">
              <a:spLocks/>
            </p:cNvSpPr>
            <p:nvPr/>
          </p:nvSpPr>
          <p:spPr>
            <a:xfrm>
              <a:off x="364721" y="1920701"/>
              <a:ext cx="1239835"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Lebens- bzw. Geschäftslage:</a:t>
              </a:r>
            </a:p>
          </p:txBody>
        </p:sp>
      </p:grpSp>
      <p:grpSp>
        <p:nvGrpSpPr>
          <p:cNvPr id="25" name="Group 24">
            <a:extLst>
              <a:ext uri="{FF2B5EF4-FFF2-40B4-BE49-F238E27FC236}">
                <a16:creationId xmlns:a16="http://schemas.microsoft.com/office/drawing/2014/main" id="{18CD15A8-6C84-49DC-9CE0-64670B9CB3CF}"/>
              </a:ext>
            </a:extLst>
          </p:cNvPr>
          <p:cNvGrpSpPr/>
          <p:nvPr/>
        </p:nvGrpSpPr>
        <p:grpSpPr>
          <a:xfrm>
            <a:off x="364721" y="2906629"/>
            <a:ext cx="2944056" cy="138499"/>
            <a:chOff x="364721" y="2832620"/>
            <a:chExt cx="2944056" cy="138499"/>
          </a:xfrm>
        </p:grpSpPr>
        <p:sp>
          <p:nvSpPr>
            <p:cNvPr id="82" name="TextBox 81">
              <a:extLst>
                <a:ext uri="{FF2B5EF4-FFF2-40B4-BE49-F238E27FC236}">
                  <a16:creationId xmlns:a16="http://schemas.microsoft.com/office/drawing/2014/main" id="{1EC166DD-79AA-4D60-9639-E7747E06C2BE}"/>
                </a:ext>
              </a:extLst>
            </p:cNvPr>
            <p:cNvSpPr txBox="1">
              <a:spLocks/>
            </p:cNvSpPr>
            <p:nvPr/>
          </p:nvSpPr>
          <p:spPr>
            <a:xfrm>
              <a:off x="1665924" y="2832620"/>
              <a:ext cx="1642853"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dirty="0">
                  <a:solidFill>
                    <a:srgbClr val="000000"/>
                  </a:solidFill>
                  <a:ea typeface="ＭＳ Ｐゴシック" panose="020B0600070205080204" pitchFamily="34" charset="-128"/>
                  <a:sym typeface="BundesSans Regular" panose="020B0002030500000203" pitchFamily="34" charset="0"/>
                </a:rPr>
                <a:t>Komplexer Antrag</a:t>
              </a:r>
            </a:p>
          </p:txBody>
        </p:sp>
        <p:sp>
          <p:nvSpPr>
            <p:cNvPr id="81" name="TextBox 80">
              <a:extLst>
                <a:ext uri="{FF2B5EF4-FFF2-40B4-BE49-F238E27FC236}">
                  <a16:creationId xmlns:a16="http://schemas.microsoft.com/office/drawing/2014/main" id="{DE4EA526-7026-4514-AC46-FD06ECFCD8A4}"/>
                </a:ext>
              </a:extLst>
            </p:cNvPr>
            <p:cNvSpPr txBox="1">
              <a:spLocks/>
            </p:cNvSpPr>
            <p:nvPr/>
          </p:nvSpPr>
          <p:spPr>
            <a:xfrm>
              <a:off x="364721" y="2832620"/>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Leistungsarchetyp</a:t>
              </a:r>
              <a:r>
                <a:rPr lang="de-DE" sz="900" b="1" baseline="30000" dirty="0">
                  <a:solidFill>
                    <a:srgbClr val="000000"/>
                  </a:solidFill>
                  <a:ea typeface="ＭＳ Ｐゴシック" panose="020B0600070205080204" pitchFamily="34" charset="-128"/>
                  <a:sym typeface="BundesSans Regular" panose="020B0002030500000203" pitchFamily="34" charset="0"/>
                </a:rPr>
                <a:t>1</a:t>
              </a:r>
              <a:r>
                <a:rPr lang="de-DE" sz="900" b="1" dirty="0">
                  <a:solidFill>
                    <a:srgbClr val="000000"/>
                  </a:solidFill>
                  <a:ea typeface="ＭＳ Ｐゴシック" panose="020B0600070205080204" pitchFamily="34" charset="-128"/>
                  <a:sym typeface="BundesSans Regular" panose="020B0002030500000203" pitchFamily="34" charset="0"/>
                </a:rPr>
                <a:t>: </a:t>
              </a:r>
            </a:p>
          </p:txBody>
        </p:sp>
      </p:grpSp>
      <p:grpSp>
        <p:nvGrpSpPr>
          <p:cNvPr id="23" name="Group 22">
            <a:extLst>
              <a:ext uri="{FF2B5EF4-FFF2-40B4-BE49-F238E27FC236}">
                <a16:creationId xmlns:a16="http://schemas.microsoft.com/office/drawing/2014/main" id="{4D3F72B4-1909-446A-B85F-1013AE716B4B}"/>
              </a:ext>
            </a:extLst>
          </p:cNvPr>
          <p:cNvGrpSpPr/>
          <p:nvPr/>
        </p:nvGrpSpPr>
        <p:grpSpPr>
          <a:xfrm>
            <a:off x="364721" y="3431451"/>
            <a:ext cx="3038654" cy="276999"/>
            <a:chOff x="364721" y="3431451"/>
            <a:chExt cx="3038654" cy="276999"/>
          </a:xfrm>
        </p:grpSpPr>
        <p:sp>
          <p:nvSpPr>
            <p:cNvPr id="45" name="TextBox 44">
              <a:extLst>
                <a:ext uri="{FF2B5EF4-FFF2-40B4-BE49-F238E27FC236}">
                  <a16:creationId xmlns:a16="http://schemas.microsoft.com/office/drawing/2014/main" id="{0B281DE4-4E15-4DE2-8507-C003B3FABA92}"/>
                </a:ext>
              </a:extLst>
            </p:cNvPr>
            <p:cNvSpPr txBox="1">
              <a:spLocks/>
            </p:cNvSpPr>
            <p:nvPr/>
          </p:nvSpPr>
          <p:spPr>
            <a:xfrm>
              <a:off x="1665924" y="3431451"/>
              <a:ext cx="1737451"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dirty="0">
                  <a:ea typeface="ＭＳ Ｐゴシック" panose="020B0600070205080204" pitchFamily="34" charset="-128"/>
                  <a:sym typeface="BundesSans Regular" panose="020B0002030500000203" pitchFamily="34" charset="0"/>
                </a:rPr>
                <a:t>Einer für alle</a:t>
              </a:r>
            </a:p>
          </p:txBody>
        </p:sp>
        <p:sp>
          <p:nvSpPr>
            <p:cNvPr id="44" name="TextBox 43">
              <a:extLst>
                <a:ext uri="{FF2B5EF4-FFF2-40B4-BE49-F238E27FC236}">
                  <a16:creationId xmlns:a16="http://schemas.microsoft.com/office/drawing/2014/main" id="{07F6DE31-009B-425E-B45A-EBA175B77388}"/>
                </a:ext>
              </a:extLst>
            </p:cNvPr>
            <p:cNvSpPr txBox="1">
              <a:spLocks/>
            </p:cNvSpPr>
            <p:nvPr/>
          </p:nvSpPr>
          <p:spPr>
            <a:xfrm>
              <a:off x="364721" y="3431451"/>
              <a:ext cx="1239835"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Empfohlene Umsetzungsvariante</a:t>
              </a:r>
              <a:r>
                <a:rPr lang="de-DE" sz="900" b="1" baseline="30000" dirty="0">
                  <a:solidFill>
                    <a:srgbClr val="000000"/>
                  </a:solidFill>
                  <a:ea typeface="ＭＳ Ｐゴシック" panose="020B0600070205080204" pitchFamily="34" charset="-128"/>
                  <a:sym typeface="BundesSans Regular" panose="020B0002030500000203" pitchFamily="34" charset="0"/>
                </a:rPr>
                <a:t>2</a:t>
              </a:r>
              <a:r>
                <a:rPr lang="de-DE" sz="900" b="1" dirty="0">
                  <a:solidFill>
                    <a:srgbClr val="000000"/>
                  </a:solidFill>
                  <a:ea typeface="ＭＳ Ｐゴシック" panose="020B0600070205080204" pitchFamily="34" charset="-128"/>
                  <a:sym typeface="BundesSans Regular" panose="020B0002030500000203" pitchFamily="34" charset="0"/>
                </a:rPr>
                <a:t>:</a:t>
              </a:r>
            </a:p>
          </p:txBody>
        </p:sp>
      </p:grpSp>
      <p:grpSp>
        <p:nvGrpSpPr>
          <p:cNvPr id="28" name="Group 27">
            <a:extLst>
              <a:ext uri="{FF2B5EF4-FFF2-40B4-BE49-F238E27FC236}">
                <a16:creationId xmlns:a16="http://schemas.microsoft.com/office/drawing/2014/main" id="{3D912DEC-5766-4043-9DF3-0C8C67808600}"/>
              </a:ext>
            </a:extLst>
          </p:cNvPr>
          <p:cNvGrpSpPr/>
          <p:nvPr/>
        </p:nvGrpSpPr>
        <p:grpSpPr>
          <a:xfrm>
            <a:off x="364721" y="2644218"/>
            <a:ext cx="2413688" cy="138499"/>
            <a:chOff x="364721" y="2595332"/>
            <a:chExt cx="2413688" cy="138499"/>
          </a:xfrm>
        </p:grpSpPr>
        <p:sp>
          <p:nvSpPr>
            <p:cNvPr id="66" name="TextBox 37">
              <a:extLst>
                <a:ext uri="{FF2B5EF4-FFF2-40B4-BE49-F238E27FC236}">
                  <a16:creationId xmlns:a16="http://schemas.microsoft.com/office/drawing/2014/main" id="{82605128-92D6-4073-A28D-0A9FDFDC4F66}"/>
                </a:ext>
              </a:extLst>
            </p:cNvPr>
            <p:cNvSpPr txBox="1">
              <a:spLocks/>
            </p:cNvSpPr>
            <p:nvPr/>
          </p:nvSpPr>
          <p:spPr>
            <a:xfrm>
              <a:off x="1665924" y="2595332"/>
              <a:ext cx="1112485" cy="1384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i="1" dirty="0">
                  <a:solidFill>
                    <a:srgbClr val="000000"/>
                  </a:solidFill>
                  <a:ea typeface="ＭＳ Ｐゴシック" panose="020B0600070205080204" pitchFamily="34" charset="-128"/>
                  <a:sym typeface="BundesSans Regular" panose="020B0002030500000203" pitchFamily="34" charset="0"/>
                </a:rPr>
                <a:t>Noch abzustimmen</a:t>
              </a:r>
            </a:p>
          </p:txBody>
        </p:sp>
        <p:sp>
          <p:nvSpPr>
            <p:cNvPr id="65" name="TextBox 8">
              <a:extLst>
                <a:ext uri="{FF2B5EF4-FFF2-40B4-BE49-F238E27FC236}">
                  <a16:creationId xmlns:a16="http://schemas.microsoft.com/office/drawing/2014/main" id="{5B42F594-D5F2-434B-861E-E2C149E0CE66}"/>
                </a:ext>
              </a:extLst>
            </p:cNvPr>
            <p:cNvSpPr txBox="1">
              <a:spLocks/>
            </p:cNvSpPr>
            <p:nvPr/>
          </p:nvSpPr>
          <p:spPr>
            <a:xfrm>
              <a:off x="364721" y="2595332"/>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Anzahl </a:t>
              </a:r>
              <a:r>
                <a:rPr lang="de-DE" sz="900" b="1" dirty="0" err="1">
                  <a:solidFill>
                    <a:srgbClr val="000000"/>
                  </a:solidFill>
                  <a:ea typeface="ＭＳ Ｐゴシック" panose="020B0600070205080204" pitchFamily="34" charset="-128"/>
                  <a:sym typeface="BundesSans Regular" panose="020B0002030500000203" pitchFamily="34" charset="0"/>
                </a:rPr>
                <a:t>Leika</a:t>
              </a:r>
              <a:r>
                <a:rPr lang="de-DE" sz="900" b="1" dirty="0">
                  <a:solidFill>
                    <a:srgbClr val="000000"/>
                  </a:solidFill>
                  <a:ea typeface="ＭＳ Ｐゴシック" panose="020B0600070205080204" pitchFamily="34" charset="-128"/>
                  <a:sym typeface="BundesSans Regular" panose="020B0002030500000203" pitchFamily="34" charset="0"/>
                </a:rPr>
                <a:t>-Einträge:</a:t>
              </a:r>
            </a:p>
          </p:txBody>
        </p:sp>
      </p:grpSp>
      <p:grpSp>
        <p:nvGrpSpPr>
          <p:cNvPr id="32" name="Group 31">
            <a:extLst>
              <a:ext uri="{FF2B5EF4-FFF2-40B4-BE49-F238E27FC236}">
                <a16:creationId xmlns:a16="http://schemas.microsoft.com/office/drawing/2014/main" id="{08625A0D-1EE7-474D-A18A-89AFB976397A}"/>
              </a:ext>
            </a:extLst>
          </p:cNvPr>
          <p:cNvGrpSpPr/>
          <p:nvPr/>
        </p:nvGrpSpPr>
        <p:grpSpPr>
          <a:xfrm>
            <a:off x="364721" y="1317575"/>
            <a:ext cx="2416932" cy="138499"/>
            <a:chOff x="364721" y="1313598"/>
            <a:chExt cx="2416932" cy="138499"/>
          </a:xfrm>
        </p:grpSpPr>
        <p:sp>
          <p:nvSpPr>
            <p:cNvPr id="77" name="TextBox 76">
              <a:extLst>
                <a:ext uri="{FF2B5EF4-FFF2-40B4-BE49-F238E27FC236}">
                  <a16:creationId xmlns:a16="http://schemas.microsoft.com/office/drawing/2014/main" id="{BD5A1DCD-1B0B-4753-8A6B-72EC85A6F9F6}"/>
                </a:ext>
              </a:extLst>
            </p:cNvPr>
            <p:cNvSpPr txBox="1">
              <a:spLocks/>
            </p:cNvSpPr>
            <p:nvPr/>
          </p:nvSpPr>
          <p:spPr>
            <a:xfrm>
              <a:off x="364721" y="1313598"/>
              <a:ext cx="1239835" cy="1384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b="1" dirty="0">
                  <a:solidFill>
                    <a:srgbClr val="000000"/>
                  </a:solidFill>
                  <a:ea typeface="ＭＳ Ｐゴシック" panose="020B0600070205080204" pitchFamily="34" charset="-128"/>
                  <a:sym typeface="BundesSans Regular" panose="020B0002030500000203" pitchFamily="34" charset="0"/>
                </a:rPr>
                <a:t>Ziffer:</a:t>
              </a:r>
            </a:p>
          </p:txBody>
        </p:sp>
        <p:sp>
          <p:nvSpPr>
            <p:cNvPr id="78" name="TextBox 77">
              <a:extLst>
                <a:ext uri="{FF2B5EF4-FFF2-40B4-BE49-F238E27FC236}">
                  <a16:creationId xmlns:a16="http://schemas.microsoft.com/office/drawing/2014/main" id="{46740CB7-3E3D-42AF-AA51-69E45995710E}"/>
                </a:ext>
              </a:extLst>
            </p:cNvPr>
            <p:cNvSpPr txBox="1">
              <a:spLocks/>
            </p:cNvSpPr>
            <p:nvPr/>
          </p:nvSpPr>
          <p:spPr>
            <a:xfrm>
              <a:off x="1665924" y="1313598"/>
              <a:ext cx="1115729" cy="1384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1293228" eaLnBrk="1" hangingPunct="1">
                <a:buClr>
                  <a:schemeClr val="tx2"/>
                </a:buClr>
                <a:defRPr sz="3081" baseline="0">
                  <a:latin typeface="+mn-lt"/>
                </a:defRPr>
              </a:lvl1pPr>
              <a:lvl2pPr marL="346660" lvl="1" indent="-346660" defTabSz="1293228" eaLnBrk="1" hangingPunct="1">
                <a:buClr>
                  <a:schemeClr val="tx2"/>
                </a:buClr>
                <a:buSzPct val="100000"/>
                <a:buFont typeface="Calibri" panose="020F0502020204030204" pitchFamily="34" charset="0"/>
                <a:buChar char="–"/>
                <a:defRPr sz="3081" baseline="0">
                  <a:latin typeface="+mn-lt"/>
                </a:defRPr>
              </a:lvl2pPr>
              <a:lvl3pPr marL="693321" lvl="2" indent="-346660" defTabSz="1293228" eaLnBrk="1" hangingPunct="1">
                <a:buClr>
                  <a:schemeClr val="tx2"/>
                </a:buClr>
                <a:buSzPct val="100000"/>
                <a:buFont typeface="Arial" panose="020B0604020202020204" pitchFamily="34" charset="0"/>
                <a:buChar char="•"/>
                <a:defRPr sz="3081" baseline="0">
                  <a:latin typeface="+mn-lt"/>
                </a:defRPr>
              </a:lvl3pPr>
              <a:lvl4pPr marL="1039981" lvl="3" indent="-346660" defTabSz="1293228" eaLnBrk="1" hangingPunct="1">
                <a:buClr>
                  <a:schemeClr val="tx2"/>
                </a:buClr>
                <a:buSzPct val="100000"/>
                <a:buFont typeface="Calibri" panose="020F0502020204030204" pitchFamily="34" charset="0"/>
                <a:buChar char="–"/>
                <a:defRPr sz="3081" baseline="0">
                  <a:latin typeface="+mn-lt"/>
                </a:defRPr>
              </a:lvl4pPr>
              <a:lvl5pPr marL="1386641" lvl="4" indent="-346660" defTabSz="1293228" eaLnBrk="1" hangingPunct="1">
                <a:buClr>
                  <a:schemeClr val="tx2"/>
                </a:buClr>
                <a:buSzPct val="100000"/>
                <a:buFont typeface="Calibri" panose="020F0502020204030204" pitchFamily="34" charset="0"/>
                <a:buChar char="»"/>
                <a:defRPr sz="3081" baseline="0">
                  <a:latin typeface="+mn-lt"/>
                </a:defRPr>
              </a:lvl5pPr>
              <a:lvl6pPr marL="1083010" indent="-188021" defTabSz="1293228" fontAlgn="base">
                <a:spcBef>
                  <a:spcPct val="0"/>
                </a:spcBef>
                <a:spcAft>
                  <a:spcPct val="0"/>
                </a:spcAft>
                <a:buClr>
                  <a:schemeClr val="tx2"/>
                </a:buClr>
                <a:buSzPct val="89000"/>
                <a:buFont typeface="Arial" charset="0"/>
                <a:buChar char="-"/>
                <a:defRPr sz="2311" baseline="0">
                  <a:latin typeface="+mn-lt"/>
                </a:defRPr>
              </a:lvl6pPr>
              <a:lvl7pPr marL="1083010" indent="-188021" defTabSz="1293228" fontAlgn="base">
                <a:spcBef>
                  <a:spcPct val="0"/>
                </a:spcBef>
                <a:spcAft>
                  <a:spcPct val="0"/>
                </a:spcAft>
                <a:buClr>
                  <a:schemeClr val="tx2"/>
                </a:buClr>
                <a:buSzPct val="89000"/>
                <a:buFont typeface="Arial" charset="0"/>
                <a:buChar char="-"/>
                <a:defRPr sz="2311" baseline="0">
                  <a:latin typeface="+mn-lt"/>
                </a:defRPr>
              </a:lvl7pPr>
              <a:lvl8pPr marL="1083010" indent="-188021" defTabSz="1293228" fontAlgn="base">
                <a:spcBef>
                  <a:spcPct val="0"/>
                </a:spcBef>
                <a:spcAft>
                  <a:spcPct val="0"/>
                </a:spcAft>
                <a:buClr>
                  <a:schemeClr val="tx2"/>
                </a:buClr>
                <a:buSzPct val="89000"/>
                <a:buFont typeface="Arial" charset="0"/>
                <a:buChar char="-"/>
                <a:defRPr sz="2311" baseline="0">
                  <a:latin typeface="+mn-lt"/>
                </a:defRPr>
              </a:lvl8pPr>
              <a:lvl9pPr marL="1083010" indent="-188021" defTabSz="1293228" fontAlgn="base">
                <a:spcBef>
                  <a:spcPct val="0"/>
                </a:spcBef>
                <a:spcAft>
                  <a:spcPct val="0"/>
                </a:spcAft>
                <a:buClr>
                  <a:schemeClr val="tx2"/>
                </a:buClr>
                <a:buSzPct val="89000"/>
                <a:buFont typeface="Arial" charset="0"/>
                <a:buChar char="-"/>
                <a:defRPr sz="2311" baseline="0">
                  <a:latin typeface="+mn-lt"/>
                </a:defRPr>
              </a:lvl9pPr>
            </a:lstStyle>
            <a:p>
              <a:r>
                <a:rPr lang="de-DE" sz="900" i="1" dirty="0">
                  <a:solidFill>
                    <a:srgbClr val="000000"/>
                  </a:solidFill>
                  <a:ea typeface="ＭＳ Ｐゴシック" panose="020B0600070205080204" pitchFamily="34" charset="-128"/>
                  <a:sym typeface="BundesSans Regular" panose="020B0002030500000203" pitchFamily="34" charset="0"/>
                </a:rPr>
                <a:t>10084</a:t>
              </a:r>
            </a:p>
          </p:txBody>
        </p:sp>
      </p:grpSp>
      <p:grpSp>
        <p:nvGrpSpPr>
          <p:cNvPr id="67" name="Group 66">
            <a:extLst>
              <a:ext uri="{FF2B5EF4-FFF2-40B4-BE49-F238E27FC236}">
                <a16:creationId xmlns:a16="http://schemas.microsoft.com/office/drawing/2014/main" id="{7FE98C17-5B94-424F-8DA0-646B3DD41B20}"/>
              </a:ext>
            </a:extLst>
          </p:cNvPr>
          <p:cNvGrpSpPr>
            <a:grpSpLocks/>
          </p:cNvGrpSpPr>
          <p:nvPr/>
        </p:nvGrpSpPr>
        <p:grpSpPr>
          <a:xfrm>
            <a:off x="2842501" y="2984086"/>
            <a:ext cx="502360" cy="502360"/>
            <a:chOff x="4044578" y="1129319"/>
            <a:chExt cx="1214120" cy="1214120"/>
          </a:xfrm>
        </p:grpSpPr>
        <p:sp>
          <p:nvSpPr>
            <p:cNvPr id="68" name="Oval 67">
              <a:extLst>
                <a:ext uri="{FF2B5EF4-FFF2-40B4-BE49-F238E27FC236}">
                  <a16:creationId xmlns:a16="http://schemas.microsoft.com/office/drawing/2014/main" id="{FD9EACE6-FD8F-43AF-9F52-D80EE28192C6}"/>
                </a:ext>
              </a:extLst>
            </p:cNvPr>
            <p:cNvSpPr/>
            <p:nvPr/>
          </p:nvSpPr>
          <p:spPr>
            <a:xfrm>
              <a:off x="4044578" y="1129319"/>
              <a:ext cx="1214120" cy="1214120"/>
            </a:xfrm>
            <a:prstGeom prst="ellipse">
              <a:avLst/>
            </a:prstGeom>
            <a:solidFill>
              <a:schemeClr val="accent2"/>
            </a:solidFill>
            <a:ln w="9525">
              <a:solidFill>
                <a:schemeClr val="bg1"/>
              </a:solidFill>
            </a:ln>
            <a:effectLst>
              <a:glow rad="63500">
                <a:schemeClr val="accent2">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de-DE" sz="900" b="0" i="0" u="none" strike="noStrike" kern="1200" cap="none" spc="0" normalizeH="0" baseline="0" noProof="0" dirty="0" err="1">
                <a:ln>
                  <a:noFill/>
                </a:ln>
                <a:solidFill>
                  <a:srgbClr val="000000"/>
                </a:solidFill>
                <a:effectLst/>
                <a:uLnTx/>
                <a:uFillTx/>
                <a:latin typeface="BundesSans Regular"/>
                <a:ea typeface="ＭＳ Ｐゴシック"/>
                <a:cs typeface="+mn-cs"/>
              </a:endParaRPr>
            </a:p>
          </p:txBody>
        </p:sp>
        <p:grpSp>
          <p:nvGrpSpPr>
            <p:cNvPr id="69" name="CustomIcon">
              <a:extLst>
                <a:ext uri="{FF2B5EF4-FFF2-40B4-BE49-F238E27FC236}">
                  <a16:creationId xmlns:a16="http://schemas.microsoft.com/office/drawing/2014/main" id="{1745CE01-E238-4292-B311-DEE10A1BF68C}"/>
                </a:ext>
              </a:extLst>
            </p:cNvPr>
            <p:cNvGrpSpPr>
              <a:grpSpLocks noChangeAspect="1"/>
            </p:cNvGrpSpPr>
            <p:nvPr>
              <p:custDataLst>
                <p:tags r:id="rId10"/>
              </p:custDataLst>
            </p:nvPr>
          </p:nvGrpSpPr>
          <p:grpSpPr>
            <a:xfrm>
              <a:off x="4381152" y="1499702"/>
              <a:ext cx="540972" cy="473354"/>
              <a:chOff x="0" y="0"/>
              <a:chExt cx="5880101" cy="5145088"/>
            </a:xfrm>
            <a:solidFill>
              <a:schemeClr val="bg1"/>
            </a:solidFill>
          </p:grpSpPr>
          <p:sp>
            <p:nvSpPr>
              <p:cNvPr id="70" name="Freeform 58">
                <a:extLst>
                  <a:ext uri="{FF2B5EF4-FFF2-40B4-BE49-F238E27FC236}">
                    <a16:creationId xmlns:a16="http://schemas.microsoft.com/office/drawing/2014/main" id="{9782CC66-5D6B-42D5-BF53-764492E77ED7}"/>
                  </a:ext>
                </a:extLst>
              </p:cNvPr>
              <p:cNvSpPr>
                <a:spLocks noEditPoints="1"/>
              </p:cNvSpPr>
              <p:nvPr/>
            </p:nvSpPr>
            <p:spPr bwMode="auto">
              <a:xfrm>
                <a:off x="1055688" y="0"/>
                <a:ext cx="3059113" cy="3044825"/>
              </a:xfrm>
              <a:custGeom>
                <a:avLst/>
                <a:gdLst>
                  <a:gd name="T0" fmla="*/ 0 w 1652"/>
                  <a:gd name="T1" fmla="*/ 826 h 1652"/>
                  <a:gd name="T2" fmla="*/ 242 w 1652"/>
                  <a:gd name="T3" fmla="*/ 1410 h 1652"/>
                  <a:gd name="T4" fmla="*/ 826 w 1652"/>
                  <a:gd name="T5" fmla="*/ 1652 h 1652"/>
                  <a:gd name="T6" fmla="*/ 1410 w 1652"/>
                  <a:gd name="T7" fmla="*/ 1410 h 1652"/>
                  <a:gd name="T8" fmla="*/ 1652 w 1652"/>
                  <a:gd name="T9" fmla="*/ 826 h 1652"/>
                  <a:gd name="T10" fmla="*/ 1410 w 1652"/>
                  <a:gd name="T11" fmla="*/ 242 h 1652"/>
                  <a:gd name="T12" fmla="*/ 826 w 1652"/>
                  <a:gd name="T13" fmla="*/ 0 h 1652"/>
                  <a:gd name="T14" fmla="*/ 242 w 1652"/>
                  <a:gd name="T15" fmla="*/ 242 h 1652"/>
                  <a:gd name="T16" fmla="*/ 0 w 1652"/>
                  <a:gd name="T17" fmla="*/ 826 h 1652"/>
                  <a:gd name="T18" fmla="*/ 1519 w 1652"/>
                  <a:gd name="T19" fmla="*/ 826 h 1652"/>
                  <a:gd name="T20" fmla="*/ 826 w 1652"/>
                  <a:gd name="T21" fmla="*/ 1519 h 1652"/>
                  <a:gd name="T22" fmla="*/ 132 w 1652"/>
                  <a:gd name="T23" fmla="*/ 826 h 1652"/>
                  <a:gd name="T24" fmla="*/ 826 w 1652"/>
                  <a:gd name="T25" fmla="*/ 132 h 1652"/>
                  <a:gd name="T26" fmla="*/ 1519 w 1652"/>
                  <a:gd name="T27" fmla="*/ 826 h 1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2" h="1652">
                    <a:moveTo>
                      <a:pt x="0" y="826"/>
                    </a:moveTo>
                    <a:cubicBezTo>
                      <a:pt x="0" y="1046"/>
                      <a:pt x="86" y="1254"/>
                      <a:pt x="242" y="1410"/>
                    </a:cubicBezTo>
                    <a:cubicBezTo>
                      <a:pt x="398" y="1566"/>
                      <a:pt x="605" y="1652"/>
                      <a:pt x="826" y="1652"/>
                    </a:cubicBezTo>
                    <a:cubicBezTo>
                      <a:pt x="1046" y="1652"/>
                      <a:pt x="1254" y="1566"/>
                      <a:pt x="1410" y="1410"/>
                    </a:cubicBezTo>
                    <a:cubicBezTo>
                      <a:pt x="1566" y="1254"/>
                      <a:pt x="1652" y="1046"/>
                      <a:pt x="1652" y="826"/>
                    </a:cubicBezTo>
                    <a:cubicBezTo>
                      <a:pt x="1652" y="605"/>
                      <a:pt x="1566" y="398"/>
                      <a:pt x="1410" y="242"/>
                    </a:cubicBezTo>
                    <a:cubicBezTo>
                      <a:pt x="1254" y="86"/>
                      <a:pt x="1046" y="0"/>
                      <a:pt x="826" y="0"/>
                    </a:cubicBezTo>
                    <a:cubicBezTo>
                      <a:pt x="605" y="0"/>
                      <a:pt x="398" y="86"/>
                      <a:pt x="242" y="242"/>
                    </a:cubicBezTo>
                    <a:cubicBezTo>
                      <a:pt x="86" y="398"/>
                      <a:pt x="0" y="605"/>
                      <a:pt x="0" y="826"/>
                    </a:cubicBezTo>
                    <a:close/>
                    <a:moveTo>
                      <a:pt x="1519" y="826"/>
                    </a:moveTo>
                    <a:cubicBezTo>
                      <a:pt x="1519" y="1208"/>
                      <a:pt x="1208" y="1519"/>
                      <a:pt x="826" y="1519"/>
                    </a:cubicBezTo>
                    <a:cubicBezTo>
                      <a:pt x="443" y="1519"/>
                      <a:pt x="132" y="1208"/>
                      <a:pt x="132" y="826"/>
                    </a:cubicBezTo>
                    <a:cubicBezTo>
                      <a:pt x="132" y="443"/>
                      <a:pt x="443" y="132"/>
                      <a:pt x="826" y="132"/>
                    </a:cubicBezTo>
                    <a:cubicBezTo>
                      <a:pt x="1208" y="132"/>
                      <a:pt x="1519" y="443"/>
                      <a:pt x="1519" y="826"/>
                    </a:cubicBezTo>
                    <a:close/>
                  </a:path>
                </a:pathLst>
              </a:custGeom>
              <a:grpFill/>
              <a:ln>
                <a:noFill/>
              </a:ln>
              <a:extLst>
                <a:ext uri="{91240B29-F687-4F45-9708-019B960494DF}">
                  <a14:hiddenLine xmlns:a14="http://schemas.microsoft.com/office/drawing/2010/main" w="0" cap="flat" cmpd="sng" algn="ctr">
                    <a:solidFill>
                      <a:srgbClr val="FFFFFF">
                        <a:alpha val="0"/>
                      </a:srgbClr>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9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74" name="Freeform 59">
                <a:extLst>
                  <a:ext uri="{FF2B5EF4-FFF2-40B4-BE49-F238E27FC236}">
                    <a16:creationId xmlns:a16="http://schemas.microsoft.com/office/drawing/2014/main" id="{51CC2E14-74E2-4E1C-8101-819A9A7C7CA5}"/>
                  </a:ext>
                </a:extLst>
              </p:cNvPr>
              <p:cNvSpPr>
                <a:spLocks noEditPoints="1"/>
              </p:cNvSpPr>
              <p:nvPr/>
            </p:nvSpPr>
            <p:spPr bwMode="auto">
              <a:xfrm>
                <a:off x="0" y="2546350"/>
                <a:ext cx="5880101" cy="2598738"/>
              </a:xfrm>
              <a:custGeom>
                <a:avLst/>
                <a:gdLst>
                  <a:gd name="T0" fmla="*/ 2791 w 3175"/>
                  <a:gd name="T1" fmla="*/ 382 h 1410"/>
                  <a:gd name="T2" fmla="*/ 2791 w 3175"/>
                  <a:gd name="T3" fmla="*/ 133 h 1410"/>
                  <a:gd name="T4" fmla="*/ 2822 w 3175"/>
                  <a:gd name="T5" fmla="*/ 133 h 1410"/>
                  <a:gd name="T6" fmla="*/ 2888 w 3175"/>
                  <a:gd name="T7" fmla="*/ 66 h 1410"/>
                  <a:gd name="T8" fmla="*/ 2822 w 3175"/>
                  <a:gd name="T9" fmla="*/ 0 h 1410"/>
                  <a:gd name="T10" fmla="*/ 2725 w 3175"/>
                  <a:gd name="T11" fmla="*/ 0 h 1410"/>
                  <a:gd name="T12" fmla="*/ 2725 w 3175"/>
                  <a:gd name="T13" fmla="*/ 0 h 1410"/>
                  <a:gd name="T14" fmla="*/ 2725 w 3175"/>
                  <a:gd name="T15" fmla="*/ 0 h 1410"/>
                  <a:gd name="T16" fmla="*/ 2345 w 3175"/>
                  <a:gd name="T17" fmla="*/ 0 h 1410"/>
                  <a:gd name="T18" fmla="*/ 2345 w 3175"/>
                  <a:gd name="T19" fmla="*/ 0 h 1410"/>
                  <a:gd name="T20" fmla="*/ 2345 w 3175"/>
                  <a:gd name="T21" fmla="*/ 0 h 1410"/>
                  <a:gd name="T22" fmla="*/ 2249 w 3175"/>
                  <a:gd name="T23" fmla="*/ 0 h 1410"/>
                  <a:gd name="T24" fmla="*/ 2182 w 3175"/>
                  <a:gd name="T25" fmla="*/ 66 h 1410"/>
                  <a:gd name="T26" fmla="*/ 2249 w 3175"/>
                  <a:gd name="T27" fmla="*/ 133 h 1410"/>
                  <a:gd name="T28" fmla="*/ 2279 w 3175"/>
                  <a:gd name="T29" fmla="*/ 133 h 1410"/>
                  <a:gd name="T30" fmla="*/ 2279 w 3175"/>
                  <a:gd name="T31" fmla="*/ 382 h 1410"/>
                  <a:gd name="T32" fmla="*/ 2222 w 3175"/>
                  <a:gd name="T33" fmla="*/ 524 h 1410"/>
                  <a:gd name="T34" fmla="*/ 1755 w 3175"/>
                  <a:gd name="T35" fmla="*/ 362 h 1410"/>
                  <a:gd name="T36" fmla="*/ 1696 w 3175"/>
                  <a:gd name="T37" fmla="*/ 380 h 1410"/>
                  <a:gd name="T38" fmla="*/ 1396 w 3175"/>
                  <a:gd name="T39" fmla="*/ 680 h 1410"/>
                  <a:gd name="T40" fmla="*/ 1096 w 3175"/>
                  <a:gd name="T41" fmla="*/ 380 h 1410"/>
                  <a:gd name="T42" fmla="*/ 1036 w 3175"/>
                  <a:gd name="T43" fmla="*/ 362 h 1410"/>
                  <a:gd name="T44" fmla="*/ 300 w 3175"/>
                  <a:gd name="T45" fmla="*/ 713 h 1410"/>
                  <a:gd name="T46" fmla="*/ 81 w 3175"/>
                  <a:gd name="T47" fmla="*/ 1002 h 1410"/>
                  <a:gd name="T48" fmla="*/ 0 w 3175"/>
                  <a:gd name="T49" fmla="*/ 1344 h 1410"/>
                  <a:gd name="T50" fmla="*/ 66 w 3175"/>
                  <a:gd name="T51" fmla="*/ 1410 h 1410"/>
                  <a:gd name="T52" fmla="*/ 1965 w 3175"/>
                  <a:gd name="T53" fmla="*/ 1410 h 1410"/>
                  <a:gd name="T54" fmla="*/ 1965 w 3175"/>
                  <a:gd name="T55" fmla="*/ 1410 h 1410"/>
                  <a:gd name="T56" fmla="*/ 3105 w 3175"/>
                  <a:gd name="T57" fmla="*/ 1410 h 1410"/>
                  <a:gd name="T58" fmla="*/ 3160 w 3175"/>
                  <a:gd name="T59" fmla="*/ 1381 h 1410"/>
                  <a:gd name="T60" fmla="*/ 3167 w 3175"/>
                  <a:gd name="T61" fmla="*/ 1319 h 1410"/>
                  <a:gd name="T62" fmla="*/ 2791 w 3175"/>
                  <a:gd name="T63" fmla="*/ 382 h 1410"/>
                  <a:gd name="T64" fmla="*/ 1027 w 3175"/>
                  <a:gd name="T65" fmla="*/ 499 h 1410"/>
                  <a:gd name="T66" fmla="*/ 1349 w 3175"/>
                  <a:gd name="T67" fmla="*/ 821 h 1410"/>
                  <a:gd name="T68" fmla="*/ 1443 w 3175"/>
                  <a:gd name="T69" fmla="*/ 821 h 1410"/>
                  <a:gd name="T70" fmla="*/ 1764 w 3175"/>
                  <a:gd name="T71" fmla="*/ 499 h 1410"/>
                  <a:gd name="T72" fmla="*/ 2172 w 3175"/>
                  <a:gd name="T73" fmla="*/ 648 h 1410"/>
                  <a:gd name="T74" fmla="*/ 1921 w 3175"/>
                  <a:gd name="T75" fmla="*/ 1278 h 1410"/>
                  <a:gd name="T76" fmla="*/ 136 w 3175"/>
                  <a:gd name="T77" fmla="*/ 1278 h 1410"/>
                  <a:gd name="T78" fmla="*/ 1027 w 3175"/>
                  <a:gd name="T79" fmla="*/ 499 h 1410"/>
                  <a:gd name="T80" fmla="*/ 2063 w 3175"/>
                  <a:gd name="T81" fmla="*/ 1278 h 1410"/>
                  <a:gd name="T82" fmla="*/ 2407 w 3175"/>
                  <a:gd name="T83" fmla="*/ 419 h 1410"/>
                  <a:gd name="T84" fmla="*/ 2412 w 3175"/>
                  <a:gd name="T85" fmla="*/ 394 h 1410"/>
                  <a:gd name="T86" fmla="*/ 2412 w 3175"/>
                  <a:gd name="T87" fmla="*/ 133 h 1410"/>
                  <a:gd name="T88" fmla="*/ 2659 w 3175"/>
                  <a:gd name="T89" fmla="*/ 133 h 1410"/>
                  <a:gd name="T90" fmla="*/ 2659 w 3175"/>
                  <a:gd name="T91" fmla="*/ 394 h 1410"/>
                  <a:gd name="T92" fmla="*/ 2663 w 3175"/>
                  <a:gd name="T93" fmla="*/ 419 h 1410"/>
                  <a:gd name="T94" fmla="*/ 3007 w 3175"/>
                  <a:gd name="T95" fmla="*/ 1278 h 1410"/>
                  <a:gd name="T96" fmla="*/ 2063 w 3175"/>
                  <a:gd name="T97" fmla="*/ 1278 h 1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175" h="1410">
                    <a:moveTo>
                      <a:pt x="2791" y="382"/>
                    </a:moveTo>
                    <a:cubicBezTo>
                      <a:pt x="2791" y="133"/>
                      <a:pt x="2791" y="133"/>
                      <a:pt x="2791" y="133"/>
                    </a:cubicBezTo>
                    <a:cubicBezTo>
                      <a:pt x="2822" y="133"/>
                      <a:pt x="2822" y="133"/>
                      <a:pt x="2822" y="133"/>
                    </a:cubicBezTo>
                    <a:cubicBezTo>
                      <a:pt x="2858" y="133"/>
                      <a:pt x="2888" y="103"/>
                      <a:pt x="2888" y="66"/>
                    </a:cubicBezTo>
                    <a:cubicBezTo>
                      <a:pt x="2888" y="30"/>
                      <a:pt x="2858" y="0"/>
                      <a:pt x="2822" y="0"/>
                    </a:cubicBezTo>
                    <a:cubicBezTo>
                      <a:pt x="2725" y="0"/>
                      <a:pt x="2725" y="0"/>
                      <a:pt x="2725" y="0"/>
                    </a:cubicBezTo>
                    <a:cubicBezTo>
                      <a:pt x="2725" y="0"/>
                      <a:pt x="2725" y="0"/>
                      <a:pt x="2725" y="0"/>
                    </a:cubicBezTo>
                    <a:cubicBezTo>
                      <a:pt x="2725" y="0"/>
                      <a:pt x="2725" y="0"/>
                      <a:pt x="2725" y="0"/>
                    </a:cubicBezTo>
                    <a:cubicBezTo>
                      <a:pt x="2345" y="0"/>
                      <a:pt x="2345" y="0"/>
                      <a:pt x="2345" y="0"/>
                    </a:cubicBezTo>
                    <a:cubicBezTo>
                      <a:pt x="2345" y="0"/>
                      <a:pt x="2345" y="0"/>
                      <a:pt x="2345" y="0"/>
                    </a:cubicBezTo>
                    <a:cubicBezTo>
                      <a:pt x="2345" y="0"/>
                      <a:pt x="2345" y="0"/>
                      <a:pt x="2345" y="0"/>
                    </a:cubicBezTo>
                    <a:cubicBezTo>
                      <a:pt x="2249" y="0"/>
                      <a:pt x="2249" y="0"/>
                      <a:pt x="2249" y="0"/>
                    </a:cubicBezTo>
                    <a:cubicBezTo>
                      <a:pt x="2212" y="0"/>
                      <a:pt x="2182" y="30"/>
                      <a:pt x="2182" y="66"/>
                    </a:cubicBezTo>
                    <a:cubicBezTo>
                      <a:pt x="2182" y="103"/>
                      <a:pt x="2212" y="133"/>
                      <a:pt x="2249" y="133"/>
                    </a:cubicBezTo>
                    <a:cubicBezTo>
                      <a:pt x="2279" y="133"/>
                      <a:pt x="2279" y="133"/>
                      <a:pt x="2279" y="133"/>
                    </a:cubicBezTo>
                    <a:cubicBezTo>
                      <a:pt x="2279" y="382"/>
                      <a:pt x="2279" y="382"/>
                      <a:pt x="2279" y="382"/>
                    </a:cubicBezTo>
                    <a:cubicBezTo>
                      <a:pt x="2222" y="524"/>
                      <a:pt x="2222" y="524"/>
                      <a:pt x="2222" y="524"/>
                    </a:cubicBezTo>
                    <a:cubicBezTo>
                      <a:pt x="2081" y="449"/>
                      <a:pt x="1925" y="395"/>
                      <a:pt x="1755" y="362"/>
                    </a:cubicBezTo>
                    <a:cubicBezTo>
                      <a:pt x="1734" y="358"/>
                      <a:pt x="1711" y="365"/>
                      <a:pt x="1696" y="380"/>
                    </a:cubicBezTo>
                    <a:cubicBezTo>
                      <a:pt x="1396" y="680"/>
                      <a:pt x="1396" y="680"/>
                      <a:pt x="1396" y="680"/>
                    </a:cubicBezTo>
                    <a:cubicBezTo>
                      <a:pt x="1096" y="380"/>
                      <a:pt x="1096" y="380"/>
                      <a:pt x="1096" y="380"/>
                    </a:cubicBezTo>
                    <a:cubicBezTo>
                      <a:pt x="1080" y="365"/>
                      <a:pt x="1058" y="358"/>
                      <a:pt x="1036" y="362"/>
                    </a:cubicBezTo>
                    <a:cubicBezTo>
                      <a:pt x="747" y="418"/>
                      <a:pt x="486" y="542"/>
                      <a:pt x="300" y="713"/>
                    </a:cubicBezTo>
                    <a:cubicBezTo>
                      <a:pt x="206" y="800"/>
                      <a:pt x="132" y="897"/>
                      <a:pt x="81" y="1002"/>
                    </a:cubicBezTo>
                    <a:cubicBezTo>
                      <a:pt x="27" y="1111"/>
                      <a:pt x="0" y="1226"/>
                      <a:pt x="0" y="1344"/>
                    </a:cubicBezTo>
                    <a:cubicBezTo>
                      <a:pt x="0" y="1381"/>
                      <a:pt x="30" y="1410"/>
                      <a:pt x="66" y="1410"/>
                    </a:cubicBezTo>
                    <a:cubicBezTo>
                      <a:pt x="1965" y="1410"/>
                      <a:pt x="1965" y="1410"/>
                      <a:pt x="1965" y="1410"/>
                    </a:cubicBezTo>
                    <a:cubicBezTo>
                      <a:pt x="1965" y="1410"/>
                      <a:pt x="1965" y="1410"/>
                      <a:pt x="1965" y="1410"/>
                    </a:cubicBezTo>
                    <a:cubicBezTo>
                      <a:pt x="3105" y="1410"/>
                      <a:pt x="3105" y="1410"/>
                      <a:pt x="3105" y="1410"/>
                    </a:cubicBezTo>
                    <a:cubicBezTo>
                      <a:pt x="3127" y="1410"/>
                      <a:pt x="3148" y="1399"/>
                      <a:pt x="3160" y="1381"/>
                    </a:cubicBezTo>
                    <a:cubicBezTo>
                      <a:pt x="3172" y="1363"/>
                      <a:pt x="3175" y="1340"/>
                      <a:pt x="3167" y="1319"/>
                    </a:cubicBezTo>
                    <a:lnTo>
                      <a:pt x="2791" y="382"/>
                    </a:lnTo>
                    <a:close/>
                    <a:moveTo>
                      <a:pt x="1027" y="499"/>
                    </a:moveTo>
                    <a:cubicBezTo>
                      <a:pt x="1349" y="821"/>
                      <a:pt x="1349" y="821"/>
                      <a:pt x="1349" y="821"/>
                    </a:cubicBezTo>
                    <a:cubicBezTo>
                      <a:pt x="1375" y="847"/>
                      <a:pt x="1417" y="847"/>
                      <a:pt x="1443" y="821"/>
                    </a:cubicBezTo>
                    <a:cubicBezTo>
                      <a:pt x="1764" y="499"/>
                      <a:pt x="1764" y="499"/>
                      <a:pt x="1764" y="499"/>
                    </a:cubicBezTo>
                    <a:cubicBezTo>
                      <a:pt x="1911" y="531"/>
                      <a:pt x="2050" y="582"/>
                      <a:pt x="2172" y="648"/>
                    </a:cubicBezTo>
                    <a:cubicBezTo>
                      <a:pt x="1921" y="1278"/>
                      <a:pt x="1921" y="1278"/>
                      <a:pt x="1921" y="1278"/>
                    </a:cubicBezTo>
                    <a:cubicBezTo>
                      <a:pt x="136" y="1278"/>
                      <a:pt x="136" y="1278"/>
                      <a:pt x="136" y="1278"/>
                    </a:cubicBezTo>
                    <a:cubicBezTo>
                      <a:pt x="175" y="917"/>
                      <a:pt x="529" y="606"/>
                      <a:pt x="1027" y="499"/>
                    </a:cubicBezTo>
                    <a:close/>
                    <a:moveTo>
                      <a:pt x="2063" y="1278"/>
                    </a:moveTo>
                    <a:cubicBezTo>
                      <a:pt x="2407" y="419"/>
                      <a:pt x="2407" y="419"/>
                      <a:pt x="2407" y="419"/>
                    </a:cubicBezTo>
                    <a:cubicBezTo>
                      <a:pt x="2410" y="411"/>
                      <a:pt x="2412" y="403"/>
                      <a:pt x="2412" y="394"/>
                    </a:cubicBezTo>
                    <a:cubicBezTo>
                      <a:pt x="2412" y="133"/>
                      <a:pt x="2412" y="133"/>
                      <a:pt x="2412" y="133"/>
                    </a:cubicBezTo>
                    <a:cubicBezTo>
                      <a:pt x="2659" y="133"/>
                      <a:pt x="2659" y="133"/>
                      <a:pt x="2659" y="133"/>
                    </a:cubicBezTo>
                    <a:cubicBezTo>
                      <a:pt x="2659" y="394"/>
                      <a:pt x="2659" y="394"/>
                      <a:pt x="2659" y="394"/>
                    </a:cubicBezTo>
                    <a:cubicBezTo>
                      <a:pt x="2659" y="403"/>
                      <a:pt x="2660" y="411"/>
                      <a:pt x="2663" y="419"/>
                    </a:cubicBezTo>
                    <a:cubicBezTo>
                      <a:pt x="3007" y="1278"/>
                      <a:pt x="3007" y="1278"/>
                      <a:pt x="3007" y="1278"/>
                    </a:cubicBezTo>
                    <a:lnTo>
                      <a:pt x="2063" y="1278"/>
                    </a:lnTo>
                    <a:close/>
                  </a:path>
                </a:pathLst>
              </a:custGeom>
              <a:grpFill/>
              <a:ln>
                <a:noFill/>
              </a:ln>
              <a:extLst>
                <a:ext uri="{91240B29-F687-4F45-9708-019B960494DF}">
                  <a14:hiddenLine xmlns:a14="http://schemas.microsoft.com/office/drawing/2010/main" w="0" cap="flat" cmpd="sng" algn="ctr">
                    <a:solidFill>
                      <a:srgbClr val="FFFFFF">
                        <a:alpha val="0"/>
                      </a:srgbClr>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900" b="0" i="0" u="none" strike="noStrike" kern="1200" cap="none" spc="0" normalizeH="0" baseline="0" noProof="0">
                  <a:ln>
                    <a:noFill/>
                  </a:ln>
                  <a:solidFill>
                    <a:srgbClr val="000000"/>
                  </a:solidFill>
                  <a:effectLst/>
                  <a:uLnTx/>
                  <a:uFillTx/>
                  <a:latin typeface="Arial" charset="0"/>
                  <a:ea typeface="ＭＳ Ｐゴシック"/>
                  <a:cs typeface="+mn-cs"/>
                </a:endParaRPr>
              </a:p>
            </p:txBody>
          </p:sp>
          <p:sp>
            <p:nvSpPr>
              <p:cNvPr id="75" name="Freeform 60">
                <a:extLst>
                  <a:ext uri="{FF2B5EF4-FFF2-40B4-BE49-F238E27FC236}">
                    <a16:creationId xmlns:a16="http://schemas.microsoft.com/office/drawing/2014/main" id="{D5489F78-467F-4411-AA25-D0668D5B08DF}"/>
                  </a:ext>
                </a:extLst>
              </p:cNvPr>
              <p:cNvSpPr>
                <a:spLocks/>
              </p:cNvSpPr>
              <p:nvPr/>
            </p:nvSpPr>
            <p:spPr bwMode="auto">
              <a:xfrm>
                <a:off x="1055688" y="4202113"/>
                <a:ext cx="947738" cy="242888"/>
              </a:xfrm>
              <a:custGeom>
                <a:avLst/>
                <a:gdLst>
                  <a:gd name="T0" fmla="*/ 446 w 512"/>
                  <a:gd name="T1" fmla="*/ 132 h 132"/>
                  <a:gd name="T2" fmla="*/ 512 w 512"/>
                  <a:gd name="T3" fmla="*/ 66 h 132"/>
                  <a:gd name="T4" fmla="*/ 446 w 512"/>
                  <a:gd name="T5" fmla="*/ 0 h 132"/>
                  <a:gd name="T6" fmla="*/ 66 w 512"/>
                  <a:gd name="T7" fmla="*/ 0 h 132"/>
                  <a:gd name="T8" fmla="*/ 0 w 512"/>
                  <a:gd name="T9" fmla="*/ 66 h 132"/>
                  <a:gd name="T10" fmla="*/ 66 w 512"/>
                  <a:gd name="T11" fmla="*/ 132 h 132"/>
                  <a:gd name="T12" fmla="*/ 446 w 512"/>
                  <a:gd name="T13" fmla="*/ 132 h 132"/>
                </a:gdLst>
                <a:ahLst/>
                <a:cxnLst>
                  <a:cxn ang="0">
                    <a:pos x="T0" y="T1"/>
                  </a:cxn>
                  <a:cxn ang="0">
                    <a:pos x="T2" y="T3"/>
                  </a:cxn>
                  <a:cxn ang="0">
                    <a:pos x="T4" y="T5"/>
                  </a:cxn>
                  <a:cxn ang="0">
                    <a:pos x="T6" y="T7"/>
                  </a:cxn>
                  <a:cxn ang="0">
                    <a:pos x="T8" y="T9"/>
                  </a:cxn>
                  <a:cxn ang="0">
                    <a:pos x="T10" y="T11"/>
                  </a:cxn>
                  <a:cxn ang="0">
                    <a:pos x="T12" y="T13"/>
                  </a:cxn>
                </a:cxnLst>
                <a:rect l="0" t="0" r="r" b="b"/>
                <a:pathLst>
                  <a:path w="512" h="132">
                    <a:moveTo>
                      <a:pt x="446" y="132"/>
                    </a:moveTo>
                    <a:cubicBezTo>
                      <a:pt x="483" y="132"/>
                      <a:pt x="512" y="103"/>
                      <a:pt x="512" y="66"/>
                    </a:cubicBezTo>
                    <a:cubicBezTo>
                      <a:pt x="512" y="29"/>
                      <a:pt x="483" y="0"/>
                      <a:pt x="446" y="0"/>
                    </a:cubicBezTo>
                    <a:cubicBezTo>
                      <a:pt x="66" y="0"/>
                      <a:pt x="66" y="0"/>
                      <a:pt x="66" y="0"/>
                    </a:cubicBezTo>
                    <a:cubicBezTo>
                      <a:pt x="29" y="0"/>
                      <a:pt x="0" y="29"/>
                      <a:pt x="0" y="66"/>
                    </a:cubicBezTo>
                    <a:cubicBezTo>
                      <a:pt x="0" y="103"/>
                      <a:pt x="29" y="132"/>
                      <a:pt x="66" y="132"/>
                    </a:cubicBezTo>
                    <a:lnTo>
                      <a:pt x="446" y="132"/>
                    </a:lnTo>
                    <a:close/>
                  </a:path>
                </a:pathLst>
              </a:custGeom>
              <a:grpFill/>
              <a:ln>
                <a:noFill/>
              </a:ln>
              <a:extLst>
                <a:ext uri="{91240B29-F687-4F45-9708-019B960494DF}">
                  <a14:hiddenLine xmlns:a14="http://schemas.microsoft.com/office/drawing/2010/main" w="0" cap="flat" cmpd="sng" algn="ctr">
                    <a:solidFill>
                      <a:srgbClr val="FFFFFF">
                        <a:alpha val="0"/>
                      </a:srgbClr>
                    </a:solidFill>
                    <a:prstDash val="solid"/>
                    <a:round/>
                    <a:headEnd type="none" w="med" len="med"/>
                    <a:tailEnd type="none" w="med" len="me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de-DE" sz="900" b="0" i="0" u="none" strike="noStrike" kern="1200" cap="none" spc="0" normalizeH="0" baseline="0" noProof="0">
                  <a:ln>
                    <a:noFill/>
                  </a:ln>
                  <a:solidFill>
                    <a:srgbClr val="000000"/>
                  </a:solidFill>
                  <a:effectLst/>
                  <a:uLnTx/>
                  <a:uFillTx/>
                  <a:latin typeface="Arial" charset="0"/>
                  <a:ea typeface="ＭＳ Ｐゴシック"/>
                  <a:cs typeface="+mn-cs"/>
                </a:endParaRPr>
              </a:p>
            </p:txBody>
          </p:sp>
        </p:grpSp>
      </p:grpSp>
      <p:grpSp>
        <p:nvGrpSpPr>
          <p:cNvPr id="76" name="Group 75">
            <a:extLst>
              <a:ext uri="{FF2B5EF4-FFF2-40B4-BE49-F238E27FC236}">
                <a16:creationId xmlns:a16="http://schemas.microsoft.com/office/drawing/2014/main" id="{E9BE685B-ABCD-4E6E-BEC0-81564B39EBEA}"/>
              </a:ext>
            </a:extLst>
          </p:cNvPr>
          <p:cNvGrpSpPr/>
          <p:nvPr/>
        </p:nvGrpSpPr>
        <p:grpSpPr>
          <a:xfrm>
            <a:off x="2883342" y="1164668"/>
            <a:ext cx="529200" cy="530213"/>
            <a:chOff x="2815661" y="1259604"/>
            <a:chExt cx="529200" cy="530213"/>
          </a:xfrm>
        </p:grpSpPr>
        <p:sp>
          <p:nvSpPr>
            <p:cNvPr id="79" name="Oval 78">
              <a:extLst>
                <a:ext uri="{FF2B5EF4-FFF2-40B4-BE49-F238E27FC236}">
                  <a16:creationId xmlns:a16="http://schemas.microsoft.com/office/drawing/2014/main" id="{01CF4481-FBAA-4852-B3BE-FAFD60C67626}"/>
                </a:ext>
              </a:extLst>
            </p:cNvPr>
            <p:cNvSpPr/>
            <p:nvPr/>
          </p:nvSpPr>
          <p:spPr>
            <a:xfrm>
              <a:off x="2815661" y="1259604"/>
              <a:ext cx="529200" cy="530213"/>
            </a:xfrm>
            <a:prstGeom prst="ellipse">
              <a:avLst/>
            </a:prstGeom>
            <a:solidFill>
              <a:schemeClr val="accent4"/>
            </a:solidFill>
            <a:ln w="9525">
              <a:solidFill>
                <a:schemeClr val="bg1"/>
              </a:solidFill>
            </a:ln>
            <a:effectLst>
              <a:glow rad="63500">
                <a:schemeClr val="accent2">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800">
                <a:defRPr/>
              </a:pPr>
              <a:endParaRPr lang="de-DE" sz="900" dirty="0">
                <a:solidFill>
                  <a:srgbClr val="000000"/>
                </a:solidFill>
                <a:ea typeface="ＭＳ Ｐゴシック"/>
              </a:endParaRPr>
            </a:p>
          </p:txBody>
        </p:sp>
        <p:grpSp>
          <p:nvGrpSpPr>
            <p:cNvPr id="80" name="Group 79">
              <a:extLst>
                <a:ext uri="{FF2B5EF4-FFF2-40B4-BE49-F238E27FC236}">
                  <a16:creationId xmlns:a16="http://schemas.microsoft.com/office/drawing/2014/main" id="{ADD2F1B1-A21C-4800-9EC2-0672EE15BBAF}"/>
                </a:ext>
              </a:extLst>
            </p:cNvPr>
            <p:cNvGrpSpPr/>
            <p:nvPr/>
          </p:nvGrpSpPr>
          <p:grpSpPr>
            <a:xfrm>
              <a:off x="2896331" y="1415759"/>
              <a:ext cx="367861" cy="217902"/>
              <a:chOff x="2896331" y="1415759"/>
              <a:chExt cx="367861" cy="217902"/>
            </a:xfrm>
          </p:grpSpPr>
          <p:grpSp>
            <p:nvGrpSpPr>
              <p:cNvPr id="83" name="Group 82">
                <a:extLst>
                  <a:ext uri="{FF2B5EF4-FFF2-40B4-BE49-F238E27FC236}">
                    <a16:creationId xmlns:a16="http://schemas.microsoft.com/office/drawing/2014/main" id="{472655B0-FF0F-43E3-80FD-F42BAEA2D21C}"/>
                  </a:ext>
                </a:extLst>
              </p:cNvPr>
              <p:cNvGrpSpPr/>
              <p:nvPr/>
            </p:nvGrpSpPr>
            <p:grpSpPr>
              <a:xfrm>
                <a:off x="3073535" y="1415759"/>
                <a:ext cx="190657" cy="143728"/>
                <a:chOff x="-2714626" y="2251075"/>
                <a:chExt cx="2263776" cy="1706563"/>
              </a:xfrm>
              <a:solidFill>
                <a:schemeClr val="bg1"/>
              </a:solidFill>
            </p:grpSpPr>
            <p:sp>
              <p:nvSpPr>
                <p:cNvPr id="99" name="Freeform 5">
                  <a:extLst>
                    <a:ext uri="{FF2B5EF4-FFF2-40B4-BE49-F238E27FC236}">
                      <a16:creationId xmlns:a16="http://schemas.microsoft.com/office/drawing/2014/main" id="{3408C9F4-1AD7-4E50-A525-F9D975988B24}"/>
                    </a:ext>
                  </a:extLst>
                </p:cNvPr>
                <p:cNvSpPr>
                  <a:spLocks noEditPoints="1"/>
                </p:cNvSpPr>
                <p:nvPr/>
              </p:nvSpPr>
              <p:spPr bwMode="auto">
                <a:xfrm>
                  <a:off x="-1881188" y="2251075"/>
                  <a:ext cx="766763" cy="388938"/>
                </a:xfrm>
                <a:custGeom>
                  <a:avLst/>
                  <a:gdLst>
                    <a:gd name="T0" fmla="*/ 24 w 368"/>
                    <a:gd name="T1" fmla="*/ 146 h 187"/>
                    <a:gd name="T2" fmla="*/ 206 w 368"/>
                    <a:gd name="T3" fmla="*/ 186 h 187"/>
                    <a:gd name="T4" fmla="*/ 348 w 368"/>
                    <a:gd name="T5" fmla="*/ 140 h 187"/>
                    <a:gd name="T6" fmla="*/ 353 w 368"/>
                    <a:gd name="T7" fmla="*/ 68 h 187"/>
                    <a:gd name="T8" fmla="*/ 13 w 368"/>
                    <a:gd name="T9" fmla="*/ 69 h 187"/>
                    <a:gd name="T10" fmla="*/ 24 w 368"/>
                    <a:gd name="T11" fmla="*/ 146 h 187"/>
                    <a:gd name="T12" fmla="*/ 62 w 368"/>
                    <a:gd name="T13" fmla="*/ 56 h 187"/>
                    <a:gd name="T14" fmla="*/ 311 w 368"/>
                    <a:gd name="T15" fmla="*/ 58 h 187"/>
                    <a:gd name="T16" fmla="*/ 332 w 368"/>
                    <a:gd name="T17" fmla="*/ 85 h 187"/>
                    <a:gd name="T18" fmla="*/ 205 w 368"/>
                    <a:gd name="T19" fmla="*/ 134 h 187"/>
                    <a:gd name="T20" fmla="*/ 54 w 368"/>
                    <a:gd name="T21" fmla="*/ 105 h 187"/>
                    <a:gd name="T22" fmla="*/ 62 w 368"/>
                    <a:gd name="T23" fmla="*/ 5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68" h="187">
                      <a:moveTo>
                        <a:pt x="24" y="146"/>
                      </a:moveTo>
                      <a:cubicBezTo>
                        <a:pt x="76" y="186"/>
                        <a:pt x="144" y="187"/>
                        <a:pt x="206" y="186"/>
                      </a:cubicBezTo>
                      <a:cubicBezTo>
                        <a:pt x="256" y="184"/>
                        <a:pt x="310" y="176"/>
                        <a:pt x="348" y="140"/>
                      </a:cubicBezTo>
                      <a:cubicBezTo>
                        <a:pt x="368" y="121"/>
                        <a:pt x="357" y="91"/>
                        <a:pt x="353" y="68"/>
                      </a:cubicBezTo>
                      <a:cubicBezTo>
                        <a:pt x="254" y="0"/>
                        <a:pt x="111" y="2"/>
                        <a:pt x="13" y="69"/>
                      </a:cubicBezTo>
                      <a:cubicBezTo>
                        <a:pt x="14" y="94"/>
                        <a:pt x="0" y="128"/>
                        <a:pt x="24" y="146"/>
                      </a:cubicBezTo>
                      <a:close/>
                      <a:moveTo>
                        <a:pt x="62" y="56"/>
                      </a:moveTo>
                      <a:cubicBezTo>
                        <a:pt x="141" y="22"/>
                        <a:pt x="233" y="24"/>
                        <a:pt x="311" y="58"/>
                      </a:cubicBezTo>
                      <a:cubicBezTo>
                        <a:pt x="316" y="64"/>
                        <a:pt x="327" y="78"/>
                        <a:pt x="332" y="85"/>
                      </a:cubicBezTo>
                      <a:cubicBezTo>
                        <a:pt x="302" y="124"/>
                        <a:pt x="251" y="132"/>
                        <a:pt x="205" y="134"/>
                      </a:cubicBezTo>
                      <a:cubicBezTo>
                        <a:pt x="154" y="137"/>
                        <a:pt x="98" y="134"/>
                        <a:pt x="54" y="105"/>
                      </a:cubicBezTo>
                      <a:cubicBezTo>
                        <a:pt x="35" y="93"/>
                        <a:pt x="42" y="62"/>
                        <a:pt x="62" y="5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0" name="Freeform 6">
                  <a:extLst>
                    <a:ext uri="{FF2B5EF4-FFF2-40B4-BE49-F238E27FC236}">
                      <a16:creationId xmlns:a16="http://schemas.microsoft.com/office/drawing/2014/main" id="{09BA25C5-39AF-48B4-A5D9-55D7A50D9607}"/>
                    </a:ext>
                  </a:extLst>
                </p:cNvPr>
                <p:cNvSpPr>
                  <a:spLocks/>
                </p:cNvSpPr>
                <p:nvPr/>
              </p:nvSpPr>
              <p:spPr bwMode="auto">
                <a:xfrm>
                  <a:off x="-1858963" y="2590800"/>
                  <a:ext cx="738188" cy="242888"/>
                </a:xfrm>
                <a:custGeom>
                  <a:avLst/>
                  <a:gdLst>
                    <a:gd name="T0" fmla="*/ 342 w 354"/>
                    <a:gd name="T1" fmla="*/ 15 h 117"/>
                    <a:gd name="T2" fmla="*/ 103 w 354"/>
                    <a:gd name="T3" fmla="*/ 55 h 117"/>
                    <a:gd name="T4" fmla="*/ 1 w 354"/>
                    <a:gd name="T5" fmla="*/ 5 h 117"/>
                    <a:gd name="T6" fmla="*/ 0 w 354"/>
                    <a:gd name="T7" fmla="*/ 62 h 117"/>
                    <a:gd name="T8" fmla="*/ 138 w 354"/>
                    <a:gd name="T9" fmla="*/ 113 h 117"/>
                    <a:gd name="T10" fmla="*/ 330 w 354"/>
                    <a:gd name="T11" fmla="*/ 74 h 117"/>
                    <a:gd name="T12" fmla="*/ 349 w 354"/>
                    <a:gd name="T13" fmla="*/ 0 h 117"/>
                    <a:gd name="T14" fmla="*/ 342 w 354"/>
                    <a:gd name="T15" fmla="*/ 15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117">
                      <a:moveTo>
                        <a:pt x="342" y="15"/>
                      </a:moveTo>
                      <a:cubicBezTo>
                        <a:pt x="271" y="60"/>
                        <a:pt x="184" y="72"/>
                        <a:pt x="103" y="55"/>
                      </a:cubicBezTo>
                      <a:cubicBezTo>
                        <a:pt x="66" y="48"/>
                        <a:pt x="28" y="34"/>
                        <a:pt x="1" y="5"/>
                      </a:cubicBezTo>
                      <a:cubicBezTo>
                        <a:pt x="1" y="20"/>
                        <a:pt x="1" y="48"/>
                        <a:pt x="0" y="62"/>
                      </a:cubicBezTo>
                      <a:cubicBezTo>
                        <a:pt x="40" y="92"/>
                        <a:pt x="87" y="112"/>
                        <a:pt x="138" y="113"/>
                      </a:cubicBezTo>
                      <a:cubicBezTo>
                        <a:pt x="203" y="117"/>
                        <a:pt x="274" y="113"/>
                        <a:pt x="330" y="74"/>
                      </a:cubicBezTo>
                      <a:cubicBezTo>
                        <a:pt x="354" y="57"/>
                        <a:pt x="348" y="25"/>
                        <a:pt x="349" y="0"/>
                      </a:cubicBezTo>
                      <a:cubicBezTo>
                        <a:pt x="348" y="3"/>
                        <a:pt x="344" y="12"/>
                        <a:pt x="342" y="1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1" name="Freeform 7">
                  <a:extLst>
                    <a:ext uri="{FF2B5EF4-FFF2-40B4-BE49-F238E27FC236}">
                      <a16:creationId xmlns:a16="http://schemas.microsoft.com/office/drawing/2014/main" id="{C4EB7EC5-B482-4C13-9706-0451933353A9}"/>
                    </a:ext>
                  </a:extLst>
                </p:cNvPr>
                <p:cNvSpPr>
                  <a:spLocks noEditPoints="1"/>
                </p:cNvSpPr>
                <p:nvPr/>
              </p:nvSpPr>
              <p:spPr bwMode="auto">
                <a:xfrm>
                  <a:off x="-2714626" y="2640013"/>
                  <a:ext cx="733425" cy="422275"/>
                </a:xfrm>
                <a:custGeom>
                  <a:avLst/>
                  <a:gdLst>
                    <a:gd name="T0" fmla="*/ 351 w 352"/>
                    <a:gd name="T1" fmla="*/ 128 h 202"/>
                    <a:gd name="T2" fmla="*/ 352 w 352"/>
                    <a:gd name="T3" fmla="*/ 67 h 202"/>
                    <a:gd name="T4" fmla="*/ 242 w 352"/>
                    <a:gd name="T5" fmla="*/ 16 h 202"/>
                    <a:gd name="T6" fmla="*/ 0 w 352"/>
                    <a:gd name="T7" fmla="*/ 66 h 202"/>
                    <a:gd name="T8" fmla="*/ 2 w 352"/>
                    <a:gd name="T9" fmla="*/ 128 h 202"/>
                    <a:gd name="T10" fmla="*/ 351 w 352"/>
                    <a:gd name="T11" fmla="*/ 128 h 202"/>
                    <a:gd name="T12" fmla="*/ 88 w 352"/>
                    <a:gd name="T13" fmla="*/ 32 h 202"/>
                    <a:gd name="T14" fmla="*/ 265 w 352"/>
                    <a:gd name="T15" fmla="*/ 33 h 202"/>
                    <a:gd name="T16" fmla="*/ 313 w 352"/>
                    <a:gd name="T17" fmla="*/ 93 h 202"/>
                    <a:gd name="T18" fmla="*/ 159 w 352"/>
                    <a:gd name="T19" fmla="*/ 125 h 202"/>
                    <a:gd name="T20" fmla="*/ 35 w 352"/>
                    <a:gd name="T21" fmla="*/ 88 h 202"/>
                    <a:gd name="T22" fmla="*/ 88 w 352"/>
                    <a:gd name="T23" fmla="*/ 32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52" h="202">
                      <a:moveTo>
                        <a:pt x="351" y="128"/>
                      </a:moveTo>
                      <a:cubicBezTo>
                        <a:pt x="351" y="108"/>
                        <a:pt x="352" y="88"/>
                        <a:pt x="352" y="67"/>
                      </a:cubicBezTo>
                      <a:cubicBezTo>
                        <a:pt x="321" y="39"/>
                        <a:pt x="283" y="21"/>
                        <a:pt x="242" y="16"/>
                      </a:cubicBezTo>
                      <a:cubicBezTo>
                        <a:pt x="160" y="0"/>
                        <a:pt x="65" y="9"/>
                        <a:pt x="0" y="66"/>
                      </a:cubicBezTo>
                      <a:cubicBezTo>
                        <a:pt x="1" y="87"/>
                        <a:pt x="2" y="108"/>
                        <a:pt x="2" y="128"/>
                      </a:cubicBezTo>
                      <a:cubicBezTo>
                        <a:pt x="101" y="201"/>
                        <a:pt x="252" y="202"/>
                        <a:pt x="351" y="128"/>
                      </a:cubicBezTo>
                      <a:close/>
                      <a:moveTo>
                        <a:pt x="88" y="32"/>
                      </a:moveTo>
                      <a:cubicBezTo>
                        <a:pt x="146" y="21"/>
                        <a:pt x="207" y="21"/>
                        <a:pt x="265" y="33"/>
                      </a:cubicBezTo>
                      <a:cubicBezTo>
                        <a:pt x="291" y="41"/>
                        <a:pt x="334" y="59"/>
                        <a:pt x="313" y="93"/>
                      </a:cubicBezTo>
                      <a:cubicBezTo>
                        <a:pt x="269" y="126"/>
                        <a:pt x="211" y="126"/>
                        <a:pt x="159" y="125"/>
                      </a:cubicBezTo>
                      <a:cubicBezTo>
                        <a:pt x="116" y="124"/>
                        <a:pt x="67" y="119"/>
                        <a:pt x="35" y="88"/>
                      </a:cubicBezTo>
                      <a:cubicBezTo>
                        <a:pt x="23" y="55"/>
                        <a:pt x="64" y="41"/>
                        <a:pt x="88"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2" name="Freeform 8">
                  <a:extLst>
                    <a:ext uri="{FF2B5EF4-FFF2-40B4-BE49-F238E27FC236}">
                      <a16:creationId xmlns:a16="http://schemas.microsoft.com/office/drawing/2014/main" id="{2F6E98AE-E8DD-464D-A73A-FEB48D582354}"/>
                    </a:ext>
                  </a:extLst>
                </p:cNvPr>
                <p:cNvSpPr>
                  <a:spLocks/>
                </p:cNvSpPr>
                <p:nvPr/>
              </p:nvSpPr>
              <p:spPr bwMode="auto">
                <a:xfrm>
                  <a:off x="-1881188" y="2800350"/>
                  <a:ext cx="757238" cy="230188"/>
                </a:xfrm>
                <a:custGeom>
                  <a:avLst/>
                  <a:gdLst>
                    <a:gd name="T0" fmla="*/ 28 w 363"/>
                    <a:gd name="T1" fmla="*/ 65 h 110"/>
                    <a:gd name="T2" fmla="*/ 168 w 363"/>
                    <a:gd name="T3" fmla="*/ 94 h 110"/>
                    <a:gd name="T4" fmla="*/ 352 w 363"/>
                    <a:gd name="T5" fmla="*/ 58 h 110"/>
                    <a:gd name="T6" fmla="*/ 363 w 363"/>
                    <a:gd name="T7" fmla="*/ 32 h 110"/>
                    <a:gd name="T8" fmla="*/ 362 w 363"/>
                    <a:gd name="T9" fmla="*/ 0 h 110"/>
                    <a:gd name="T10" fmla="*/ 62 w 363"/>
                    <a:gd name="T11" fmla="*/ 33 h 110"/>
                    <a:gd name="T12" fmla="*/ 9 w 363"/>
                    <a:gd name="T13" fmla="*/ 0 h 110"/>
                    <a:gd name="T14" fmla="*/ 28 w 363"/>
                    <a:gd name="T15" fmla="*/ 65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3" h="110">
                      <a:moveTo>
                        <a:pt x="28" y="65"/>
                      </a:moveTo>
                      <a:cubicBezTo>
                        <a:pt x="70" y="86"/>
                        <a:pt x="119" y="110"/>
                        <a:pt x="168" y="94"/>
                      </a:cubicBezTo>
                      <a:cubicBezTo>
                        <a:pt x="229" y="78"/>
                        <a:pt x="293" y="77"/>
                        <a:pt x="352" y="58"/>
                      </a:cubicBezTo>
                      <a:cubicBezTo>
                        <a:pt x="355" y="52"/>
                        <a:pt x="360" y="39"/>
                        <a:pt x="363" y="32"/>
                      </a:cubicBezTo>
                      <a:cubicBezTo>
                        <a:pt x="362" y="22"/>
                        <a:pt x="362" y="11"/>
                        <a:pt x="362" y="0"/>
                      </a:cubicBezTo>
                      <a:cubicBezTo>
                        <a:pt x="278" y="63"/>
                        <a:pt x="160" y="60"/>
                        <a:pt x="62" y="33"/>
                      </a:cubicBezTo>
                      <a:cubicBezTo>
                        <a:pt x="43" y="23"/>
                        <a:pt x="26" y="12"/>
                        <a:pt x="9" y="0"/>
                      </a:cubicBezTo>
                      <a:cubicBezTo>
                        <a:pt x="12" y="22"/>
                        <a:pt x="0" y="53"/>
                        <a:pt x="28" y="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3" name="Freeform 9">
                  <a:extLst>
                    <a:ext uri="{FF2B5EF4-FFF2-40B4-BE49-F238E27FC236}">
                      <a16:creationId xmlns:a16="http://schemas.microsoft.com/office/drawing/2014/main" id="{C7FCDEBE-F5A1-482B-870A-10B767170894}"/>
                    </a:ext>
                  </a:extLst>
                </p:cNvPr>
                <p:cNvSpPr>
                  <a:spLocks/>
                </p:cNvSpPr>
                <p:nvPr/>
              </p:nvSpPr>
              <p:spPr bwMode="auto">
                <a:xfrm>
                  <a:off x="-1865313" y="2979738"/>
                  <a:ext cx="100013" cy="100013"/>
                </a:xfrm>
                <a:custGeom>
                  <a:avLst/>
                  <a:gdLst>
                    <a:gd name="T0" fmla="*/ 3 w 48"/>
                    <a:gd name="T1" fmla="*/ 0 h 48"/>
                    <a:gd name="T2" fmla="*/ 0 w 48"/>
                    <a:gd name="T3" fmla="*/ 48 h 48"/>
                    <a:gd name="T4" fmla="*/ 48 w 48"/>
                    <a:gd name="T5" fmla="*/ 41 h 48"/>
                    <a:gd name="T6" fmla="*/ 3 w 48"/>
                    <a:gd name="T7" fmla="*/ 0 h 48"/>
                  </a:gdLst>
                  <a:ahLst/>
                  <a:cxnLst>
                    <a:cxn ang="0">
                      <a:pos x="T0" y="T1"/>
                    </a:cxn>
                    <a:cxn ang="0">
                      <a:pos x="T2" y="T3"/>
                    </a:cxn>
                    <a:cxn ang="0">
                      <a:pos x="T4" y="T5"/>
                    </a:cxn>
                    <a:cxn ang="0">
                      <a:pos x="T6" y="T7"/>
                    </a:cxn>
                  </a:cxnLst>
                  <a:rect l="0" t="0" r="r" b="b"/>
                  <a:pathLst>
                    <a:path w="48" h="48">
                      <a:moveTo>
                        <a:pt x="3" y="0"/>
                      </a:moveTo>
                      <a:cubicBezTo>
                        <a:pt x="2" y="16"/>
                        <a:pt x="0" y="31"/>
                        <a:pt x="0" y="48"/>
                      </a:cubicBezTo>
                      <a:cubicBezTo>
                        <a:pt x="16" y="46"/>
                        <a:pt x="32" y="44"/>
                        <a:pt x="48" y="41"/>
                      </a:cubicBezTo>
                      <a:cubicBezTo>
                        <a:pt x="36" y="25"/>
                        <a:pt x="19" y="12"/>
                        <a:pt x="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4" name="Freeform 10">
                  <a:extLst>
                    <a:ext uri="{FF2B5EF4-FFF2-40B4-BE49-F238E27FC236}">
                      <a16:creationId xmlns:a16="http://schemas.microsoft.com/office/drawing/2014/main" id="{FB373DCA-1FC7-4B2A-9E68-FD5989A3A935}"/>
                    </a:ext>
                  </a:extLst>
                </p:cNvPr>
                <p:cNvSpPr>
                  <a:spLocks/>
                </p:cNvSpPr>
                <p:nvPr/>
              </p:nvSpPr>
              <p:spPr bwMode="auto">
                <a:xfrm>
                  <a:off x="-2714626" y="2986088"/>
                  <a:ext cx="733425" cy="233363"/>
                </a:xfrm>
                <a:custGeom>
                  <a:avLst/>
                  <a:gdLst>
                    <a:gd name="T0" fmla="*/ 169 w 352"/>
                    <a:gd name="T1" fmla="*/ 112 h 112"/>
                    <a:gd name="T2" fmla="*/ 348 w 352"/>
                    <a:gd name="T3" fmla="*/ 56 h 112"/>
                    <a:gd name="T4" fmla="*/ 351 w 352"/>
                    <a:gd name="T5" fmla="*/ 0 h 112"/>
                    <a:gd name="T6" fmla="*/ 241 w 352"/>
                    <a:gd name="T7" fmla="*/ 52 h 112"/>
                    <a:gd name="T8" fmla="*/ 0 w 352"/>
                    <a:gd name="T9" fmla="*/ 3 h 112"/>
                    <a:gd name="T10" fmla="*/ 3 w 352"/>
                    <a:gd name="T11" fmla="*/ 56 h 112"/>
                    <a:gd name="T12" fmla="*/ 169 w 352"/>
                    <a:gd name="T13" fmla="*/ 112 h 112"/>
                  </a:gdLst>
                  <a:ahLst/>
                  <a:cxnLst>
                    <a:cxn ang="0">
                      <a:pos x="T0" y="T1"/>
                    </a:cxn>
                    <a:cxn ang="0">
                      <a:pos x="T2" y="T3"/>
                    </a:cxn>
                    <a:cxn ang="0">
                      <a:pos x="T4" y="T5"/>
                    </a:cxn>
                    <a:cxn ang="0">
                      <a:pos x="T6" y="T7"/>
                    </a:cxn>
                    <a:cxn ang="0">
                      <a:pos x="T8" y="T9"/>
                    </a:cxn>
                    <a:cxn ang="0">
                      <a:pos x="T10" y="T11"/>
                    </a:cxn>
                    <a:cxn ang="0">
                      <a:pos x="T12" y="T13"/>
                    </a:cxn>
                  </a:cxnLst>
                  <a:rect l="0" t="0" r="r" b="b"/>
                  <a:pathLst>
                    <a:path w="352" h="112">
                      <a:moveTo>
                        <a:pt x="169" y="112"/>
                      </a:moveTo>
                      <a:cubicBezTo>
                        <a:pt x="232" y="112"/>
                        <a:pt x="301" y="101"/>
                        <a:pt x="348" y="56"/>
                      </a:cubicBezTo>
                      <a:cubicBezTo>
                        <a:pt x="350" y="38"/>
                        <a:pt x="352" y="19"/>
                        <a:pt x="351" y="0"/>
                      </a:cubicBezTo>
                      <a:cubicBezTo>
                        <a:pt x="321" y="29"/>
                        <a:pt x="282" y="47"/>
                        <a:pt x="241" y="52"/>
                      </a:cubicBezTo>
                      <a:cubicBezTo>
                        <a:pt x="158" y="61"/>
                        <a:pt x="67" y="60"/>
                        <a:pt x="0" y="3"/>
                      </a:cubicBezTo>
                      <a:cubicBezTo>
                        <a:pt x="0" y="21"/>
                        <a:pt x="2" y="38"/>
                        <a:pt x="3" y="56"/>
                      </a:cubicBezTo>
                      <a:cubicBezTo>
                        <a:pt x="48" y="98"/>
                        <a:pt x="111" y="110"/>
                        <a:pt x="169" y="1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5" name="Freeform 11">
                  <a:extLst>
                    <a:ext uri="{FF2B5EF4-FFF2-40B4-BE49-F238E27FC236}">
                      <a16:creationId xmlns:a16="http://schemas.microsoft.com/office/drawing/2014/main" id="{58C8581B-7071-4206-9E82-FA933EBF1222}"/>
                    </a:ext>
                  </a:extLst>
                </p:cNvPr>
                <p:cNvSpPr>
                  <a:spLocks/>
                </p:cNvSpPr>
                <p:nvPr/>
              </p:nvSpPr>
              <p:spPr bwMode="auto">
                <a:xfrm>
                  <a:off x="-2714626" y="3182938"/>
                  <a:ext cx="401638" cy="225425"/>
                </a:xfrm>
                <a:custGeom>
                  <a:avLst/>
                  <a:gdLst>
                    <a:gd name="T0" fmla="*/ 177 w 193"/>
                    <a:gd name="T1" fmla="*/ 52 h 108"/>
                    <a:gd name="T2" fmla="*/ 0 w 193"/>
                    <a:gd name="T3" fmla="*/ 0 h 108"/>
                    <a:gd name="T4" fmla="*/ 0 w 193"/>
                    <a:gd name="T5" fmla="*/ 50 h 108"/>
                    <a:gd name="T6" fmla="*/ 193 w 193"/>
                    <a:gd name="T7" fmla="*/ 108 h 108"/>
                    <a:gd name="T8" fmla="*/ 177 w 193"/>
                    <a:gd name="T9" fmla="*/ 52 h 108"/>
                  </a:gdLst>
                  <a:ahLst/>
                  <a:cxnLst>
                    <a:cxn ang="0">
                      <a:pos x="T0" y="T1"/>
                    </a:cxn>
                    <a:cxn ang="0">
                      <a:pos x="T2" y="T3"/>
                    </a:cxn>
                    <a:cxn ang="0">
                      <a:pos x="T4" y="T5"/>
                    </a:cxn>
                    <a:cxn ang="0">
                      <a:pos x="T6" y="T7"/>
                    </a:cxn>
                    <a:cxn ang="0">
                      <a:pos x="T8" y="T9"/>
                    </a:cxn>
                  </a:cxnLst>
                  <a:rect l="0" t="0" r="r" b="b"/>
                  <a:pathLst>
                    <a:path w="193" h="108">
                      <a:moveTo>
                        <a:pt x="177" y="52"/>
                      </a:moveTo>
                      <a:cubicBezTo>
                        <a:pt x="114" y="55"/>
                        <a:pt x="49" y="42"/>
                        <a:pt x="0" y="0"/>
                      </a:cubicBezTo>
                      <a:cubicBezTo>
                        <a:pt x="0" y="12"/>
                        <a:pt x="0" y="37"/>
                        <a:pt x="0" y="50"/>
                      </a:cubicBezTo>
                      <a:cubicBezTo>
                        <a:pt x="51" y="99"/>
                        <a:pt x="125" y="105"/>
                        <a:pt x="193" y="108"/>
                      </a:cubicBezTo>
                      <a:cubicBezTo>
                        <a:pt x="189" y="89"/>
                        <a:pt x="184" y="71"/>
                        <a:pt x="177" y="5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6" name="Freeform 12">
                  <a:extLst>
                    <a:ext uri="{FF2B5EF4-FFF2-40B4-BE49-F238E27FC236}">
                      <a16:creationId xmlns:a16="http://schemas.microsoft.com/office/drawing/2014/main" id="{6C0A0921-9827-4F2E-A431-567F03F7D220}"/>
                    </a:ext>
                  </a:extLst>
                </p:cNvPr>
                <p:cNvSpPr>
                  <a:spLocks/>
                </p:cNvSpPr>
                <p:nvPr/>
              </p:nvSpPr>
              <p:spPr bwMode="auto">
                <a:xfrm>
                  <a:off x="-1966913" y="3189288"/>
                  <a:ext cx="1516063" cy="768350"/>
                </a:xfrm>
                <a:custGeom>
                  <a:avLst/>
                  <a:gdLst>
                    <a:gd name="T0" fmla="*/ 690 w 727"/>
                    <a:gd name="T1" fmla="*/ 3 h 369"/>
                    <a:gd name="T2" fmla="*/ 614 w 727"/>
                    <a:gd name="T3" fmla="*/ 0 h 369"/>
                    <a:gd name="T4" fmla="*/ 660 w 727"/>
                    <a:gd name="T5" fmla="*/ 176 h 369"/>
                    <a:gd name="T6" fmla="*/ 0 w 727"/>
                    <a:gd name="T7" fmla="*/ 317 h 369"/>
                    <a:gd name="T8" fmla="*/ 2 w 727"/>
                    <a:gd name="T9" fmla="*/ 369 h 369"/>
                    <a:gd name="T10" fmla="*/ 188 w 727"/>
                    <a:gd name="T11" fmla="*/ 323 h 369"/>
                    <a:gd name="T12" fmla="*/ 727 w 727"/>
                    <a:gd name="T13" fmla="*/ 276 h 369"/>
                    <a:gd name="T14" fmla="*/ 690 w 727"/>
                    <a:gd name="T15" fmla="*/ 3 h 36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7" h="369">
                      <a:moveTo>
                        <a:pt x="690" y="3"/>
                      </a:moveTo>
                      <a:cubicBezTo>
                        <a:pt x="665" y="2"/>
                        <a:pt x="640" y="1"/>
                        <a:pt x="614" y="0"/>
                      </a:cubicBezTo>
                      <a:cubicBezTo>
                        <a:pt x="626" y="60"/>
                        <a:pt x="654" y="115"/>
                        <a:pt x="660" y="176"/>
                      </a:cubicBezTo>
                      <a:cubicBezTo>
                        <a:pt x="434" y="186"/>
                        <a:pt x="210" y="232"/>
                        <a:pt x="0" y="317"/>
                      </a:cubicBezTo>
                      <a:cubicBezTo>
                        <a:pt x="1" y="335"/>
                        <a:pt x="2" y="352"/>
                        <a:pt x="2" y="369"/>
                      </a:cubicBezTo>
                      <a:cubicBezTo>
                        <a:pt x="65" y="356"/>
                        <a:pt x="126" y="336"/>
                        <a:pt x="188" y="323"/>
                      </a:cubicBezTo>
                      <a:cubicBezTo>
                        <a:pt x="364" y="280"/>
                        <a:pt x="546" y="272"/>
                        <a:pt x="727" y="276"/>
                      </a:cubicBezTo>
                      <a:cubicBezTo>
                        <a:pt x="714" y="185"/>
                        <a:pt x="705" y="93"/>
                        <a:pt x="690"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7" name="Freeform 13">
                  <a:extLst>
                    <a:ext uri="{FF2B5EF4-FFF2-40B4-BE49-F238E27FC236}">
                      <a16:creationId xmlns:a16="http://schemas.microsoft.com/office/drawing/2014/main" id="{C50B0CA8-14EB-431D-BEF5-34E6F643FAD9}"/>
                    </a:ext>
                  </a:extLst>
                </p:cNvPr>
                <p:cNvSpPr>
                  <a:spLocks/>
                </p:cNvSpPr>
                <p:nvPr/>
              </p:nvSpPr>
              <p:spPr bwMode="auto">
                <a:xfrm>
                  <a:off x="-2714626" y="3379788"/>
                  <a:ext cx="452438" cy="215900"/>
                </a:xfrm>
                <a:custGeom>
                  <a:avLst/>
                  <a:gdLst>
                    <a:gd name="T0" fmla="*/ 0 w 217"/>
                    <a:gd name="T1" fmla="*/ 0 h 103"/>
                    <a:gd name="T2" fmla="*/ 2 w 217"/>
                    <a:gd name="T3" fmla="*/ 48 h 103"/>
                    <a:gd name="T4" fmla="*/ 217 w 217"/>
                    <a:gd name="T5" fmla="*/ 99 h 103"/>
                    <a:gd name="T6" fmla="*/ 210 w 217"/>
                    <a:gd name="T7" fmla="*/ 52 h 103"/>
                    <a:gd name="T8" fmla="*/ 0 w 217"/>
                    <a:gd name="T9" fmla="*/ 0 h 103"/>
                  </a:gdLst>
                  <a:ahLst/>
                  <a:cxnLst>
                    <a:cxn ang="0">
                      <a:pos x="T0" y="T1"/>
                    </a:cxn>
                    <a:cxn ang="0">
                      <a:pos x="T2" y="T3"/>
                    </a:cxn>
                    <a:cxn ang="0">
                      <a:pos x="T4" y="T5"/>
                    </a:cxn>
                    <a:cxn ang="0">
                      <a:pos x="T6" y="T7"/>
                    </a:cxn>
                    <a:cxn ang="0">
                      <a:pos x="T8" y="T9"/>
                    </a:cxn>
                  </a:cxnLst>
                  <a:rect l="0" t="0" r="r" b="b"/>
                  <a:pathLst>
                    <a:path w="217" h="103">
                      <a:moveTo>
                        <a:pt x="0" y="0"/>
                      </a:moveTo>
                      <a:cubicBezTo>
                        <a:pt x="1" y="16"/>
                        <a:pt x="2" y="31"/>
                        <a:pt x="2" y="48"/>
                      </a:cubicBezTo>
                      <a:cubicBezTo>
                        <a:pt x="60" y="98"/>
                        <a:pt x="143" y="103"/>
                        <a:pt x="217" y="99"/>
                      </a:cubicBezTo>
                      <a:cubicBezTo>
                        <a:pt x="215" y="84"/>
                        <a:pt x="213" y="68"/>
                        <a:pt x="210" y="52"/>
                      </a:cubicBezTo>
                      <a:cubicBezTo>
                        <a:pt x="137" y="52"/>
                        <a:pt x="61" y="41"/>
                        <a:pt x="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sp>
              <p:nvSpPr>
                <p:cNvPr id="108" name="Freeform 14">
                  <a:extLst>
                    <a:ext uri="{FF2B5EF4-FFF2-40B4-BE49-F238E27FC236}">
                      <a16:creationId xmlns:a16="http://schemas.microsoft.com/office/drawing/2014/main" id="{02C66389-A184-49BD-B0E5-37AFD55AA2D9}"/>
                    </a:ext>
                  </a:extLst>
                </p:cNvPr>
                <p:cNvSpPr>
                  <a:spLocks noEditPoints="1"/>
                </p:cNvSpPr>
                <p:nvPr/>
              </p:nvSpPr>
              <p:spPr bwMode="auto">
                <a:xfrm>
                  <a:off x="-2278063" y="2952750"/>
                  <a:ext cx="1628775" cy="911225"/>
                </a:xfrm>
                <a:custGeom>
                  <a:avLst/>
                  <a:gdLst>
                    <a:gd name="T0" fmla="*/ 781 w 781"/>
                    <a:gd name="T1" fmla="*/ 267 h 437"/>
                    <a:gd name="T2" fmla="*/ 705 w 781"/>
                    <a:gd name="T3" fmla="*/ 0 h 437"/>
                    <a:gd name="T4" fmla="*/ 324 w 781"/>
                    <a:gd name="T5" fmla="*/ 54 h 437"/>
                    <a:gd name="T6" fmla="*/ 0 w 781"/>
                    <a:gd name="T7" fmla="*/ 167 h 437"/>
                    <a:gd name="T8" fmla="*/ 76 w 781"/>
                    <a:gd name="T9" fmla="*/ 437 h 437"/>
                    <a:gd name="T10" fmla="*/ 574 w 781"/>
                    <a:gd name="T11" fmla="*/ 291 h 437"/>
                    <a:gd name="T12" fmla="*/ 781 w 781"/>
                    <a:gd name="T13" fmla="*/ 267 h 437"/>
                    <a:gd name="T14" fmla="*/ 167 w 781"/>
                    <a:gd name="T15" fmla="*/ 362 h 437"/>
                    <a:gd name="T16" fmla="*/ 90 w 781"/>
                    <a:gd name="T17" fmla="*/ 338 h 437"/>
                    <a:gd name="T18" fmla="*/ 62 w 781"/>
                    <a:gd name="T19" fmla="*/ 227 h 437"/>
                    <a:gd name="T20" fmla="*/ 111 w 781"/>
                    <a:gd name="T21" fmla="*/ 155 h 437"/>
                    <a:gd name="T22" fmla="*/ 302 w 781"/>
                    <a:gd name="T23" fmla="*/ 95 h 437"/>
                    <a:gd name="T24" fmla="*/ 266 w 781"/>
                    <a:gd name="T25" fmla="*/ 207 h 437"/>
                    <a:gd name="T26" fmla="*/ 355 w 781"/>
                    <a:gd name="T27" fmla="*/ 301 h 437"/>
                    <a:gd name="T28" fmla="*/ 167 w 781"/>
                    <a:gd name="T29" fmla="*/ 362 h 437"/>
                    <a:gd name="T30" fmla="*/ 421 w 781"/>
                    <a:gd name="T31" fmla="*/ 256 h 437"/>
                    <a:gd name="T32" fmla="*/ 365 w 781"/>
                    <a:gd name="T33" fmla="*/ 252 h 437"/>
                    <a:gd name="T34" fmla="*/ 336 w 781"/>
                    <a:gd name="T35" fmla="*/ 223 h 437"/>
                    <a:gd name="T36" fmla="*/ 321 w 781"/>
                    <a:gd name="T37" fmla="*/ 228 h 437"/>
                    <a:gd name="T38" fmla="*/ 319 w 781"/>
                    <a:gd name="T39" fmla="*/ 211 h 437"/>
                    <a:gd name="T40" fmla="*/ 329 w 781"/>
                    <a:gd name="T41" fmla="*/ 207 h 437"/>
                    <a:gd name="T42" fmla="*/ 327 w 781"/>
                    <a:gd name="T43" fmla="*/ 202 h 437"/>
                    <a:gd name="T44" fmla="*/ 325 w 781"/>
                    <a:gd name="T45" fmla="*/ 194 h 437"/>
                    <a:gd name="T46" fmla="*/ 311 w 781"/>
                    <a:gd name="T47" fmla="*/ 198 h 437"/>
                    <a:gd name="T48" fmla="*/ 309 w 781"/>
                    <a:gd name="T49" fmla="*/ 182 h 437"/>
                    <a:gd name="T50" fmla="*/ 322 w 781"/>
                    <a:gd name="T51" fmla="*/ 178 h 437"/>
                    <a:gd name="T52" fmla="*/ 327 w 781"/>
                    <a:gd name="T53" fmla="*/ 138 h 437"/>
                    <a:gd name="T54" fmla="*/ 371 w 781"/>
                    <a:gd name="T55" fmla="*/ 100 h 437"/>
                    <a:gd name="T56" fmla="*/ 403 w 781"/>
                    <a:gd name="T57" fmla="*/ 96 h 437"/>
                    <a:gd name="T58" fmla="*/ 407 w 781"/>
                    <a:gd name="T59" fmla="*/ 127 h 437"/>
                    <a:gd name="T60" fmla="*/ 378 w 781"/>
                    <a:gd name="T61" fmla="*/ 126 h 437"/>
                    <a:gd name="T62" fmla="*/ 355 w 781"/>
                    <a:gd name="T63" fmla="*/ 147 h 437"/>
                    <a:gd name="T64" fmla="*/ 353 w 781"/>
                    <a:gd name="T65" fmla="*/ 167 h 437"/>
                    <a:gd name="T66" fmla="*/ 409 w 781"/>
                    <a:gd name="T67" fmla="*/ 148 h 437"/>
                    <a:gd name="T68" fmla="*/ 411 w 781"/>
                    <a:gd name="T69" fmla="*/ 165 h 437"/>
                    <a:gd name="T70" fmla="*/ 356 w 781"/>
                    <a:gd name="T71" fmla="*/ 183 h 437"/>
                    <a:gd name="T72" fmla="*/ 357 w 781"/>
                    <a:gd name="T73" fmla="*/ 190 h 437"/>
                    <a:gd name="T74" fmla="*/ 360 w 781"/>
                    <a:gd name="T75" fmla="*/ 197 h 437"/>
                    <a:gd name="T76" fmla="*/ 413 w 781"/>
                    <a:gd name="T77" fmla="*/ 179 h 437"/>
                    <a:gd name="T78" fmla="*/ 414 w 781"/>
                    <a:gd name="T79" fmla="*/ 197 h 437"/>
                    <a:gd name="T80" fmla="*/ 368 w 781"/>
                    <a:gd name="T81" fmla="*/ 212 h 437"/>
                    <a:gd name="T82" fmla="*/ 382 w 781"/>
                    <a:gd name="T83" fmla="*/ 227 h 437"/>
                    <a:gd name="T84" fmla="*/ 412 w 781"/>
                    <a:gd name="T85" fmla="*/ 230 h 437"/>
                    <a:gd name="T86" fmla="*/ 439 w 781"/>
                    <a:gd name="T87" fmla="*/ 207 h 437"/>
                    <a:gd name="T88" fmla="*/ 450 w 781"/>
                    <a:gd name="T89" fmla="*/ 239 h 437"/>
                    <a:gd name="T90" fmla="*/ 421 w 781"/>
                    <a:gd name="T91" fmla="*/ 256 h 437"/>
                    <a:gd name="T92" fmla="*/ 504 w 781"/>
                    <a:gd name="T93" fmla="*/ 160 h 437"/>
                    <a:gd name="T94" fmla="*/ 419 w 781"/>
                    <a:gd name="T95" fmla="*/ 67 h 437"/>
                    <a:gd name="T96" fmla="*/ 445 w 781"/>
                    <a:gd name="T97" fmla="*/ 63 h 437"/>
                    <a:gd name="T98" fmla="*/ 603 w 781"/>
                    <a:gd name="T99" fmla="*/ 43 h 437"/>
                    <a:gd name="T100" fmla="*/ 680 w 781"/>
                    <a:gd name="T101" fmla="*/ 80 h 437"/>
                    <a:gd name="T102" fmla="*/ 713 w 781"/>
                    <a:gd name="T103" fmla="*/ 194 h 437"/>
                    <a:gd name="T104" fmla="*/ 663 w 781"/>
                    <a:gd name="T105" fmla="*/ 211 h 437"/>
                    <a:gd name="T106" fmla="*/ 662 w 781"/>
                    <a:gd name="T107" fmla="*/ 246 h 437"/>
                    <a:gd name="T108" fmla="*/ 468 w 781"/>
                    <a:gd name="T109" fmla="*/ 272 h 437"/>
                    <a:gd name="T110" fmla="*/ 504 w 781"/>
                    <a:gd name="T111" fmla="*/ 160 h 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81" h="437">
                      <a:moveTo>
                        <a:pt x="781" y="267"/>
                      </a:moveTo>
                      <a:cubicBezTo>
                        <a:pt x="755" y="178"/>
                        <a:pt x="729" y="89"/>
                        <a:pt x="705" y="0"/>
                      </a:cubicBezTo>
                      <a:cubicBezTo>
                        <a:pt x="577" y="11"/>
                        <a:pt x="449" y="23"/>
                        <a:pt x="324" y="54"/>
                      </a:cubicBezTo>
                      <a:cubicBezTo>
                        <a:pt x="212" y="80"/>
                        <a:pt x="106" y="126"/>
                        <a:pt x="0" y="167"/>
                      </a:cubicBezTo>
                      <a:cubicBezTo>
                        <a:pt x="20" y="258"/>
                        <a:pt x="50" y="346"/>
                        <a:pt x="76" y="437"/>
                      </a:cubicBezTo>
                      <a:cubicBezTo>
                        <a:pt x="237" y="374"/>
                        <a:pt x="402" y="315"/>
                        <a:pt x="574" y="291"/>
                      </a:cubicBezTo>
                      <a:cubicBezTo>
                        <a:pt x="643" y="282"/>
                        <a:pt x="712" y="274"/>
                        <a:pt x="781" y="267"/>
                      </a:cubicBezTo>
                      <a:close/>
                      <a:moveTo>
                        <a:pt x="167" y="362"/>
                      </a:moveTo>
                      <a:cubicBezTo>
                        <a:pt x="151" y="331"/>
                        <a:pt x="118" y="338"/>
                        <a:pt x="90" y="338"/>
                      </a:cubicBezTo>
                      <a:cubicBezTo>
                        <a:pt x="84" y="300"/>
                        <a:pt x="74" y="263"/>
                        <a:pt x="62" y="227"/>
                      </a:cubicBezTo>
                      <a:cubicBezTo>
                        <a:pt x="95" y="218"/>
                        <a:pt x="111" y="188"/>
                        <a:pt x="111" y="155"/>
                      </a:cubicBezTo>
                      <a:cubicBezTo>
                        <a:pt x="175" y="137"/>
                        <a:pt x="237" y="110"/>
                        <a:pt x="302" y="95"/>
                      </a:cubicBezTo>
                      <a:cubicBezTo>
                        <a:pt x="272" y="122"/>
                        <a:pt x="257" y="164"/>
                        <a:pt x="266" y="207"/>
                      </a:cubicBezTo>
                      <a:cubicBezTo>
                        <a:pt x="275" y="255"/>
                        <a:pt x="311" y="290"/>
                        <a:pt x="355" y="301"/>
                      </a:cubicBezTo>
                      <a:cubicBezTo>
                        <a:pt x="292" y="320"/>
                        <a:pt x="231" y="346"/>
                        <a:pt x="167" y="362"/>
                      </a:cubicBezTo>
                      <a:close/>
                      <a:moveTo>
                        <a:pt x="421" y="256"/>
                      </a:moveTo>
                      <a:cubicBezTo>
                        <a:pt x="401" y="262"/>
                        <a:pt x="382" y="261"/>
                        <a:pt x="365" y="252"/>
                      </a:cubicBezTo>
                      <a:cubicBezTo>
                        <a:pt x="353" y="245"/>
                        <a:pt x="344" y="236"/>
                        <a:pt x="336" y="223"/>
                      </a:cubicBezTo>
                      <a:cubicBezTo>
                        <a:pt x="321" y="228"/>
                        <a:pt x="321" y="228"/>
                        <a:pt x="321" y="228"/>
                      </a:cubicBezTo>
                      <a:cubicBezTo>
                        <a:pt x="319" y="211"/>
                        <a:pt x="319" y="211"/>
                        <a:pt x="319" y="211"/>
                      </a:cubicBezTo>
                      <a:cubicBezTo>
                        <a:pt x="329" y="207"/>
                        <a:pt x="329" y="207"/>
                        <a:pt x="329" y="207"/>
                      </a:cubicBezTo>
                      <a:cubicBezTo>
                        <a:pt x="328" y="206"/>
                        <a:pt x="328" y="204"/>
                        <a:pt x="327" y="202"/>
                      </a:cubicBezTo>
                      <a:cubicBezTo>
                        <a:pt x="326" y="199"/>
                        <a:pt x="325" y="196"/>
                        <a:pt x="325" y="194"/>
                      </a:cubicBezTo>
                      <a:cubicBezTo>
                        <a:pt x="311" y="198"/>
                        <a:pt x="311" y="198"/>
                        <a:pt x="311" y="198"/>
                      </a:cubicBezTo>
                      <a:cubicBezTo>
                        <a:pt x="309" y="182"/>
                        <a:pt x="309" y="182"/>
                        <a:pt x="309" y="182"/>
                      </a:cubicBezTo>
                      <a:cubicBezTo>
                        <a:pt x="322" y="178"/>
                        <a:pt x="322" y="178"/>
                        <a:pt x="322" y="178"/>
                      </a:cubicBezTo>
                      <a:cubicBezTo>
                        <a:pt x="320" y="163"/>
                        <a:pt x="322" y="150"/>
                        <a:pt x="327" y="138"/>
                      </a:cubicBezTo>
                      <a:cubicBezTo>
                        <a:pt x="335" y="120"/>
                        <a:pt x="350" y="107"/>
                        <a:pt x="371" y="100"/>
                      </a:cubicBezTo>
                      <a:cubicBezTo>
                        <a:pt x="383" y="96"/>
                        <a:pt x="393" y="95"/>
                        <a:pt x="403" y="96"/>
                      </a:cubicBezTo>
                      <a:cubicBezTo>
                        <a:pt x="407" y="127"/>
                        <a:pt x="407" y="127"/>
                        <a:pt x="407" y="127"/>
                      </a:cubicBezTo>
                      <a:cubicBezTo>
                        <a:pt x="399" y="123"/>
                        <a:pt x="389" y="123"/>
                        <a:pt x="378" y="126"/>
                      </a:cubicBezTo>
                      <a:cubicBezTo>
                        <a:pt x="367" y="130"/>
                        <a:pt x="359" y="137"/>
                        <a:pt x="355" y="147"/>
                      </a:cubicBezTo>
                      <a:cubicBezTo>
                        <a:pt x="352" y="153"/>
                        <a:pt x="352" y="160"/>
                        <a:pt x="353" y="167"/>
                      </a:cubicBezTo>
                      <a:cubicBezTo>
                        <a:pt x="409" y="148"/>
                        <a:pt x="409" y="148"/>
                        <a:pt x="409" y="148"/>
                      </a:cubicBezTo>
                      <a:cubicBezTo>
                        <a:pt x="411" y="165"/>
                        <a:pt x="411" y="165"/>
                        <a:pt x="411" y="165"/>
                      </a:cubicBezTo>
                      <a:cubicBezTo>
                        <a:pt x="356" y="183"/>
                        <a:pt x="356" y="183"/>
                        <a:pt x="356" y="183"/>
                      </a:cubicBezTo>
                      <a:cubicBezTo>
                        <a:pt x="356" y="186"/>
                        <a:pt x="357" y="188"/>
                        <a:pt x="357" y="190"/>
                      </a:cubicBezTo>
                      <a:cubicBezTo>
                        <a:pt x="358" y="192"/>
                        <a:pt x="359" y="195"/>
                        <a:pt x="360" y="197"/>
                      </a:cubicBezTo>
                      <a:cubicBezTo>
                        <a:pt x="413" y="179"/>
                        <a:pt x="413" y="179"/>
                        <a:pt x="413" y="179"/>
                      </a:cubicBezTo>
                      <a:cubicBezTo>
                        <a:pt x="414" y="197"/>
                        <a:pt x="414" y="197"/>
                        <a:pt x="414" y="197"/>
                      </a:cubicBezTo>
                      <a:cubicBezTo>
                        <a:pt x="368" y="212"/>
                        <a:pt x="368" y="212"/>
                        <a:pt x="368" y="212"/>
                      </a:cubicBezTo>
                      <a:cubicBezTo>
                        <a:pt x="372" y="219"/>
                        <a:pt x="377" y="224"/>
                        <a:pt x="382" y="227"/>
                      </a:cubicBezTo>
                      <a:cubicBezTo>
                        <a:pt x="391" y="232"/>
                        <a:pt x="401" y="233"/>
                        <a:pt x="412" y="230"/>
                      </a:cubicBezTo>
                      <a:cubicBezTo>
                        <a:pt x="425" y="225"/>
                        <a:pt x="434" y="218"/>
                        <a:pt x="439" y="207"/>
                      </a:cubicBezTo>
                      <a:cubicBezTo>
                        <a:pt x="450" y="239"/>
                        <a:pt x="450" y="239"/>
                        <a:pt x="450" y="239"/>
                      </a:cubicBezTo>
                      <a:cubicBezTo>
                        <a:pt x="443" y="246"/>
                        <a:pt x="433" y="252"/>
                        <a:pt x="421" y="256"/>
                      </a:cubicBezTo>
                      <a:close/>
                      <a:moveTo>
                        <a:pt x="504" y="160"/>
                      </a:moveTo>
                      <a:cubicBezTo>
                        <a:pt x="495" y="114"/>
                        <a:pt x="461" y="79"/>
                        <a:pt x="419" y="67"/>
                      </a:cubicBezTo>
                      <a:cubicBezTo>
                        <a:pt x="428" y="66"/>
                        <a:pt x="436" y="65"/>
                        <a:pt x="445" y="63"/>
                      </a:cubicBezTo>
                      <a:cubicBezTo>
                        <a:pt x="497" y="54"/>
                        <a:pt x="549" y="44"/>
                        <a:pt x="603" y="43"/>
                      </a:cubicBezTo>
                      <a:cubicBezTo>
                        <a:pt x="618" y="72"/>
                        <a:pt x="647" y="84"/>
                        <a:pt x="680" y="80"/>
                      </a:cubicBezTo>
                      <a:cubicBezTo>
                        <a:pt x="690" y="118"/>
                        <a:pt x="703" y="155"/>
                        <a:pt x="713" y="194"/>
                      </a:cubicBezTo>
                      <a:cubicBezTo>
                        <a:pt x="696" y="199"/>
                        <a:pt x="679" y="205"/>
                        <a:pt x="663" y="211"/>
                      </a:cubicBezTo>
                      <a:cubicBezTo>
                        <a:pt x="663" y="220"/>
                        <a:pt x="662" y="238"/>
                        <a:pt x="662" y="246"/>
                      </a:cubicBezTo>
                      <a:cubicBezTo>
                        <a:pt x="597" y="251"/>
                        <a:pt x="533" y="267"/>
                        <a:pt x="468" y="272"/>
                      </a:cubicBezTo>
                      <a:cubicBezTo>
                        <a:pt x="498" y="244"/>
                        <a:pt x="513" y="203"/>
                        <a:pt x="504" y="1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e-DE" sz="900"/>
                </a:p>
              </p:txBody>
            </p:sp>
          </p:grpSp>
          <p:sp>
            <p:nvSpPr>
              <p:cNvPr id="85" name="Isosceles Triangle 84">
                <a:extLst>
                  <a:ext uri="{FF2B5EF4-FFF2-40B4-BE49-F238E27FC236}">
                    <a16:creationId xmlns:a16="http://schemas.microsoft.com/office/drawing/2014/main" id="{8457F2BF-B359-49F6-ABB0-68D0A9DF9308}"/>
                  </a:ext>
                </a:extLst>
              </p:cNvPr>
              <p:cNvSpPr/>
              <p:nvPr/>
            </p:nvSpPr>
            <p:spPr>
              <a:xfrm>
                <a:off x="3023588" y="1556337"/>
                <a:ext cx="89696" cy="77324"/>
              </a:xfrm>
              <a:prstGeom prst="triangle">
                <a:avLst/>
              </a:prstGeom>
              <a:solidFill>
                <a:schemeClr val="accent4"/>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de-DE" sz="900" dirty="0" err="1">
                  <a:solidFill>
                    <a:schemeClr val="tx1"/>
                  </a:solidFill>
                </a:endParaRPr>
              </a:p>
            </p:txBody>
          </p:sp>
          <p:sp>
            <p:nvSpPr>
              <p:cNvPr id="97" name="Freeform 20">
                <a:extLst>
                  <a:ext uri="{FF2B5EF4-FFF2-40B4-BE49-F238E27FC236}">
                    <a16:creationId xmlns:a16="http://schemas.microsoft.com/office/drawing/2014/main" id="{C42850D5-E6E2-41FE-B709-D16E32632AC3}"/>
                  </a:ext>
                </a:extLst>
              </p:cNvPr>
              <p:cNvSpPr>
                <a:spLocks noEditPoints="1"/>
              </p:cNvSpPr>
              <p:nvPr/>
            </p:nvSpPr>
            <p:spPr bwMode="auto">
              <a:xfrm>
                <a:off x="2904441" y="1421394"/>
                <a:ext cx="153391" cy="104817"/>
              </a:xfrm>
              <a:custGeom>
                <a:avLst/>
                <a:gdLst>
                  <a:gd name="T0" fmla="*/ 138 w 142"/>
                  <a:gd name="T1" fmla="*/ 64 h 97"/>
                  <a:gd name="T2" fmla="*/ 117 w 142"/>
                  <a:gd name="T3" fmla="*/ 53 h 97"/>
                  <a:gd name="T4" fmla="*/ 107 w 142"/>
                  <a:gd name="T5" fmla="*/ 67 h 97"/>
                  <a:gd name="T6" fmla="*/ 97 w 142"/>
                  <a:gd name="T7" fmla="*/ 53 h 97"/>
                  <a:gd name="T8" fmla="*/ 86 w 142"/>
                  <a:gd name="T9" fmla="*/ 60 h 97"/>
                  <a:gd name="T10" fmla="*/ 104 w 142"/>
                  <a:gd name="T11" fmla="*/ 74 h 97"/>
                  <a:gd name="T12" fmla="*/ 106 w 142"/>
                  <a:gd name="T13" fmla="*/ 82 h 97"/>
                  <a:gd name="T14" fmla="*/ 93 w 142"/>
                  <a:gd name="T15" fmla="*/ 88 h 97"/>
                  <a:gd name="T16" fmla="*/ 142 w 142"/>
                  <a:gd name="T17" fmla="*/ 87 h 97"/>
                  <a:gd name="T18" fmla="*/ 138 w 142"/>
                  <a:gd name="T19" fmla="*/ 64 h 97"/>
                  <a:gd name="T20" fmla="*/ 109 w 142"/>
                  <a:gd name="T21" fmla="*/ 75 h 97"/>
                  <a:gd name="T22" fmla="*/ 119 w 142"/>
                  <a:gd name="T23" fmla="*/ 59 h 97"/>
                  <a:gd name="T24" fmla="*/ 136 w 142"/>
                  <a:gd name="T25" fmla="*/ 82 h 97"/>
                  <a:gd name="T26" fmla="*/ 84 w 142"/>
                  <a:gd name="T27" fmla="*/ 67 h 97"/>
                  <a:gd name="T28" fmla="*/ 31 w 142"/>
                  <a:gd name="T29" fmla="*/ 54 h 97"/>
                  <a:gd name="T30" fmla="*/ 5 w 142"/>
                  <a:gd name="T31" fmla="*/ 68 h 97"/>
                  <a:gd name="T32" fmla="*/ 0 w 142"/>
                  <a:gd name="T33" fmla="*/ 96 h 97"/>
                  <a:gd name="T34" fmla="*/ 86 w 142"/>
                  <a:gd name="T35" fmla="*/ 97 h 97"/>
                  <a:gd name="T36" fmla="*/ 89 w 142"/>
                  <a:gd name="T37" fmla="*/ 94 h 97"/>
                  <a:gd name="T38" fmla="*/ 84 w 142"/>
                  <a:gd name="T39" fmla="*/ 67 h 97"/>
                  <a:gd name="T40" fmla="*/ 63 w 142"/>
                  <a:gd name="T41" fmla="*/ 60 h 97"/>
                  <a:gd name="T42" fmla="*/ 49 w 142"/>
                  <a:gd name="T43" fmla="*/ 60 h 97"/>
                  <a:gd name="T44" fmla="*/ 25 w 142"/>
                  <a:gd name="T45" fmla="*/ 60 h 97"/>
                  <a:gd name="T46" fmla="*/ 39 w 142"/>
                  <a:gd name="T47" fmla="*/ 60 h 97"/>
                  <a:gd name="T48" fmla="*/ 25 w 142"/>
                  <a:gd name="T49" fmla="*/ 72 h 97"/>
                  <a:gd name="T50" fmla="*/ 36 w 142"/>
                  <a:gd name="T51" fmla="*/ 91 h 97"/>
                  <a:gd name="T52" fmla="*/ 11 w 142"/>
                  <a:gd name="T53" fmla="*/ 69 h 97"/>
                  <a:gd name="T54" fmla="*/ 22 w 142"/>
                  <a:gd name="T55" fmla="*/ 76 h 97"/>
                  <a:gd name="T56" fmla="*/ 25 w 142"/>
                  <a:gd name="T57" fmla="*/ 77 h 97"/>
                  <a:gd name="T58" fmla="*/ 41 w 142"/>
                  <a:gd name="T59" fmla="*/ 70 h 97"/>
                  <a:gd name="T60" fmla="*/ 52 w 142"/>
                  <a:gd name="T61" fmla="*/ 91 h 97"/>
                  <a:gd name="T62" fmla="*/ 52 w 142"/>
                  <a:gd name="T63" fmla="*/ 66 h 97"/>
                  <a:gd name="T64" fmla="*/ 65 w 142"/>
                  <a:gd name="T65" fmla="*/ 77 h 97"/>
                  <a:gd name="T66" fmla="*/ 66 w 142"/>
                  <a:gd name="T67" fmla="*/ 76 h 97"/>
                  <a:gd name="T68" fmla="*/ 78 w 142"/>
                  <a:gd name="T69" fmla="*/ 69 h 97"/>
                  <a:gd name="T70" fmla="*/ 52 w 142"/>
                  <a:gd name="T71" fmla="*/ 91 h 97"/>
                  <a:gd name="T72" fmla="*/ 128 w 142"/>
                  <a:gd name="T73" fmla="*/ 38 h 97"/>
                  <a:gd name="T74" fmla="*/ 123 w 142"/>
                  <a:gd name="T75" fmla="*/ 32 h 97"/>
                  <a:gd name="T76" fmla="*/ 123 w 142"/>
                  <a:gd name="T77" fmla="*/ 23 h 97"/>
                  <a:gd name="T78" fmla="*/ 91 w 142"/>
                  <a:gd name="T79" fmla="*/ 23 h 97"/>
                  <a:gd name="T80" fmla="*/ 91 w 142"/>
                  <a:gd name="T81" fmla="*/ 32 h 97"/>
                  <a:gd name="T82" fmla="*/ 89 w 142"/>
                  <a:gd name="T83" fmla="*/ 34 h 97"/>
                  <a:gd name="T84" fmla="*/ 107 w 142"/>
                  <a:gd name="T85" fmla="*/ 49 h 97"/>
                  <a:gd name="T86" fmla="*/ 97 w 142"/>
                  <a:gd name="T87" fmla="*/ 26 h 97"/>
                  <a:gd name="T88" fmla="*/ 107 w 142"/>
                  <a:gd name="T89" fmla="*/ 13 h 97"/>
                  <a:gd name="T90" fmla="*/ 117 w 142"/>
                  <a:gd name="T91" fmla="*/ 27 h 97"/>
                  <a:gd name="T92" fmla="*/ 120 w 142"/>
                  <a:gd name="T93" fmla="*/ 39 h 97"/>
                  <a:gd name="T94" fmla="*/ 94 w 142"/>
                  <a:gd name="T95" fmla="*/ 39 h 97"/>
                  <a:gd name="T96" fmla="*/ 44 w 142"/>
                  <a:gd name="T97" fmla="*/ 48 h 97"/>
                  <a:gd name="T98" fmla="*/ 64 w 142"/>
                  <a:gd name="T99" fmla="*/ 21 h 97"/>
                  <a:gd name="T100" fmla="*/ 44 w 142"/>
                  <a:gd name="T101" fmla="*/ 0 h 97"/>
                  <a:gd name="T102" fmla="*/ 25 w 142"/>
                  <a:gd name="T103" fmla="*/ 21 h 97"/>
                  <a:gd name="T104" fmla="*/ 44 w 142"/>
                  <a:gd name="T105" fmla="*/ 48 h 97"/>
                  <a:gd name="T106" fmla="*/ 31 w 142"/>
                  <a:gd name="T107" fmla="*/ 19 h 97"/>
                  <a:gd name="T108" fmla="*/ 58 w 142"/>
                  <a:gd name="T109" fmla="*/ 19 h 97"/>
                  <a:gd name="T110" fmla="*/ 54 w 142"/>
                  <a:gd name="T111" fmla="*/ 39 h 97"/>
                  <a:gd name="T112" fmla="*/ 35 w 142"/>
                  <a:gd name="T113" fmla="*/ 3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2" h="97">
                    <a:moveTo>
                      <a:pt x="138" y="64"/>
                    </a:moveTo>
                    <a:cubicBezTo>
                      <a:pt x="138" y="64"/>
                      <a:pt x="138" y="64"/>
                      <a:pt x="138" y="64"/>
                    </a:cubicBezTo>
                    <a:cubicBezTo>
                      <a:pt x="135" y="54"/>
                      <a:pt x="127" y="53"/>
                      <a:pt x="117" y="53"/>
                    </a:cubicBezTo>
                    <a:cubicBezTo>
                      <a:pt x="117" y="53"/>
                      <a:pt x="117" y="53"/>
                      <a:pt x="117" y="53"/>
                    </a:cubicBezTo>
                    <a:cubicBezTo>
                      <a:pt x="116" y="53"/>
                      <a:pt x="115" y="54"/>
                      <a:pt x="115" y="54"/>
                    </a:cubicBezTo>
                    <a:cubicBezTo>
                      <a:pt x="107" y="67"/>
                      <a:pt x="107" y="67"/>
                      <a:pt x="107" y="67"/>
                    </a:cubicBezTo>
                    <a:cubicBezTo>
                      <a:pt x="99" y="54"/>
                      <a:pt x="99" y="54"/>
                      <a:pt x="99" y="54"/>
                    </a:cubicBezTo>
                    <a:cubicBezTo>
                      <a:pt x="99" y="54"/>
                      <a:pt x="98" y="53"/>
                      <a:pt x="97" y="53"/>
                    </a:cubicBezTo>
                    <a:cubicBezTo>
                      <a:pt x="91" y="53"/>
                      <a:pt x="86" y="53"/>
                      <a:pt x="82" y="56"/>
                    </a:cubicBezTo>
                    <a:cubicBezTo>
                      <a:pt x="84" y="57"/>
                      <a:pt x="85" y="58"/>
                      <a:pt x="86" y="60"/>
                    </a:cubicBezTo>
                    <a:cubicBezTo>
                      <a:pt x="88" y="60"/>
                      <a:pt x="91" y="59"/>
                      <a:pt x="95" y="59"/>
                    </a:cubicBezTo>
                    <a:cubicBezTo>
                      <a:pt x="104" y="74"/>
                      <a:pt x="104" y="74"/>
                      <a:pt x="104" y="74"/>
                    </a:cubicBezTo>
                    <a:cubicBezTo>
                      <a:pt x="105" y="75"/>
                      <a:pt x="105" y="75"/>
                      <a:pt x="106" y="75"/>
                    </a:cubicBezTo>
                    <a:cubicBezTo>
                      <a:pt x="106" y="82"/>
                      <a:pt x="106" y="82"/>
                      <a:pt x="106" y="82"/>
                    </a:cubicBezTo>
                    <a:cubicBezTo>
                      <a:pt x="92" y="82"/>
                      <a:pt x="92" y="82"/>
                      <a:pt x="92" y="82"/>
                    </a:cubicBezTo>
                    <a:cubicBezTo>
                      <a:pt x="93" y="88"/>
                      <a:pt x="93" y="88"/>
                      <a:pt x="93" y="88"/>
                    </a:cubicBezTo>
                    <a:cubicBezTo>
                      <a:pt x="139" y="88"/>
                      <a:pt x="139" y="88"/>
                      <a:pt x="139" y="88"/>
                    </a:cubicBezTo>
                    <a:cubicBezTo>
                      <a:pt x="140" y="88"/>
                      <a:pt x="141" y="88"/>
                      <a:pt x="142" y="87"/>
                    </a:cubicBezTo>
                    <a:cubicBezTo>
                      <a:pt x="142" y="86"/>
                      <a:pt x="142" y="85"/>
                      <a:pt x="142" y="85"/>
                    </a:cubicBezTo>
                    <a:lnTo>
                      <a:pt x="138" y="64"/>
                    </a:lnTo>
                    <a:close/>
                    <a:moveTo>
                      <a:pt x="109" y="82"/>
                    </a:moveTo>
                    <a:cubicBezTo>
                      <a:pt x="109" y="75"/>
                      <a:pt x="109" y="75"/>
                      <a:pt x="109" y="75"/>
                    </a:cubicBezTo>
                    <a:cubicBezTo>
                      <a:pt x="109" y="75"/>
                      <a:pt x="109" y="75"/>
                      <a:pt x="110" y="74"/>
                    </a:cubicBezTo>
                    <a:cubicBezTo>
                      <a:pt x="119" y="59"/>
                      <a:pt x="119" y="59"/>
                      <a:pt x="119" y="59"/>
                    </a:cubicBezTo>
                    <a:cubicBezTo>
                      <a:pt x="128" y="59"/>
                      <a:pt x="131" y="61"/>
                      <a:pt x="133" y="66"/>
                    </a:cubicBezTo>
                    <a:cubicBezTo>
                      <a:pt x="136" y="82"/>
                      <a:pt x="136" y="82"/>
                      <a:pt x="136" y="82"/>
                    </a:cubicBezTo>
                    <a:lnTo>
                      <a:pt x="109" y="82"/>
                    </a:lnTo>
                    <a:close/>
                    <a:moveTo>
                      <a:pt x="84" y="67"/>
                    </a:moveTo>
                    <a:cubicBezTo>
                      <a:pt x="80" y="55"/>
                      <a:pt x="70" y="54"/>
                      <a:pt x="58" y="54"/>
                    </a:cubicBezTo>
                    <a:cubicBezTo>
                      <a:pt x="31" y="54"/>
                      <a:pt x="31" y="54"/>
                      <a:pt x="31" y="54"/>
                    </a:cubicBezTo>
                    <a:cubicBezTo>
                      <a:pt x="19" y="54"/>
                      <a:pt x="9" y="55"/>
                      <a:pt x="5" y="67"/>
                    </a:cubicBezTo>
                    <a:cubicBezTo>
                      <a:pt x="5" y="67"/>
                      <a:pt x="5" y="67"/>
                      <a:pt x="5" y="68"/>
                    </a:cubicBezTo>
                    <a:cubicBezTo>
                      <a:pt x="0" y="94"/>
                      <a:pt x="0" y="94"/>
                      <a:pt x="0" y="94"/>
                    </a:cubicBezTo>
                    <a:cubicBezTo>
                      <a:pt x="0" y="95"/>
                      <a:pt x="0" y="96"/>
                      <a:pt x="0" y="96"/>
                    </a:cubicBezTo>
                    <a:cubicBezTo>
                      <a:pt x="1" y="97"/>
                      <a:pt x="2" y="97"/>
                      <a:pt x="3" y="97"/>
                    </a:cubicBezTo>
                    <a:cubicBezTo>
                      <a:pt x="86" y="97"/>
                      <a:pt x="86" y="97"/>
                      <a:pt x="86" y="97"/>
                    </a:cubicBezTo>
                    <a:cubicBezTo>
                      <a:pt x="87" y="97"/>
                      <a:pt x="88" y="97"/>
                      <a:pt x="88" y="96"/>
                    </a:cubicBezTo>
                    <a:cubicBezTo>
                      <a:pt x="89" y="96"/>
                      <a:pt x="89" y="95"/>
                      <a:pt x="89" y="94"/>
                    </a:cubicBezTo>
                    <a:cubicBezTo>
                      <a:pt x="84" y="68"/>
                      <a:pt x="84" y="68"/>
                      <a:pt x="84" y="68"/>
                    </a:cubicBezTo>
                    <a:cubicBezTo>
                      <a:pt x="84" y="67"/>
                      <a:pt x="84" y="67"/>
                      <a:pt x="84" y="67"/>
                    </a:cubicBezTo>
                    <a:close/>
                    <a:moveTo>
                      <a:pt x="58" y="60"/>
                    </a:moveTo>
                    <a:cubicBezTo>
                      <a:pt x="60" y="60"/>
                      <a:pt x="62" y="60"/>
                      <a:pt x="63" y="60"/>
                    </a:cubicBezTo>
                    <a:cubicBezTo>
                      <a:pt x="63" y="72"/>
                      <a:pt x="63" y="72"/>
                      <a:pt x="63" y="72"/>
                    </a:cubicBezTo>
                    <a:cubicBezTo>
                      <a:pt x="49" y="60"/>
                      <a:pt x="49" y="60"/>
                      <a:pt x="49" y="60"/>
                    </a:cubicBezTo>
                    <a:lnTo>
                      <a:pt x="58" y="60"/>
                    </a:lnTo>
                    <a:close/>
                    <a:moveTo>
                      <a:pt x="25" y="60"/>
                    </a:moveTo>
                    <a:cubicBezTo>
                      <a:pt x="27" y="60"/>
                      <a:pt x="29" y="60"/>
                      <a:pt x="31" y="60"/>
                    </a:cubicBezTo>
                    <a:cubicBezTo>
                      <a:pt x="39" y="60"/>
                      <a:pt x="39" y="60"/>
                      <a:pt x="39" y="60"/>
                    </a:cubicBezTo>
                    <a:cubicBezTo>
                      <a:pt x="38" y="61"/>
                      <a:pt x="38" y="61"/>
                      <a:pt x="38" y="61"/>
                    </a:cubicBezTo>
                    <a:cubicBezTo>
                      <a:pt x="25" y="72"/>
                      <a:pt x="25" y="72"/>
                      <a:pt x="25" y="72"/>
                    </a:cubicBezTo>
                    <a:lnTo>
                      <a:pt x="25" y="60"/>
                    </a:lnTo>
                    <a:close/>
                    <a:moveTo>
                      <a:pt x="36" y="91"/>
                    </a:moveTo>
                    <a:cubicBezTo>
                      <a:pt x="6" y="91"/>
                      <a:pt x="6" y="91"/>
                      <a:pt x="6" y="91"/>
                    </a:cubicBezTo>
                    <a:cubicBezTo>
                      <a:pt x="11" y="69"/>
                      <a:pt x="11" y="69"/>
                      <a:pt x="11" y="69"/>
                    </a:cubicBezTo>
                    <a:cubicBezTo>
                      <a:pt x="13" y="63"/>
                      <a:pt x="16" y="61"/>
                      <a:pt x="22" y="60"/>
                    </a:cubicBezTo>
                    <a:cubicBezTo>
                      <a:pt x="22" y="76"/>
                      <a:pt x="22" y="76"/>
                      <a:pt x="22" y="76"/>
                    </a:cubicBezTo>
                    <a:cubicBezTo>
                      <a:pt x="22" y="76"/>
                      <a:pt x="23" y="77"/>
                      <a:pt x="23" y="77"/>
                    </a:cubicBezTo>
                    <a:cubicBezTo>
                      <a:pt x="24" y="77"/>
                      <a:pt x="24" y="77"/>
                      <a:pt x="25" y="77"/>
                    </a:cubicBezTo>
                    <a:cubicBezTo>
                      <a:pt x="37" y="66"/>
                      <a:pt x="37" y="66"/>
                      <a:pt x="37" y="66"/>
                    </a:cubicBezTo>
                    <a:cubicBezTo>
                      <a:pt x="41" y="70"/>
                      <a:pt x="41" y="70"/>
                      <a:pt x="41" y="70"/>
                    </a:cubicBezTo>
                    <a:lnTo>
                      <a:pt x="36" y="91"/>
                    </a:lnTo>
                    <a:close/>
                    <a:moveTo>
                      <a:pt x="52" y="91"/>
                    </a:moveTo>
                    <a:cubicBezTo>
                      <a:pt x="47" y="70"/>
                      <a:pt x="47" y="70"/>
                      <a:pt x="47" y="70"/>
                    </a:cubicBezTo>
                    <a:cubicBezTo>
                      <a:pt x="52" y="66"/>
                      <a:pt x="52" y="66"/>
                      <a:pt x="52" y="66"/>
                    </a:cubicBezTo>
                    <a:cubicBezTo>
                      <a:pt x="64" y="77"/>
                      <a:pt x="64" y="77"/>
                      <a:pt x="64" y="77"/>
                    </a:cubicBezTo>
                    <a:cubicBezTo>
                      <a:pt x="64" y="77"/>
                      <a:pt x="64" y="77"/>
                      <a:pt x="65" y="77"/>
                    </a:cubicBezTo>
                    <a:cubicBezTo>
                      <a:pt x="65" y="77"/>
                      <a:pt x="65" y="77"/>
                      <a:pt x="65" y="77"/>
                    </a:cubicBezTo>
                    <a:cubicBezTo>
                      <a:pt x="66" y="77"/>
                      <a:pt x="66" y="76"/>
                      <a:pt x="66" y="76"/>
                    </a:cubicBezTo>
                    <a:cubicBezTo>
                      <a:pt x="66" y="60"/>
                      <a:pt x="66" y="60"/>
                      <a:pt x="66" y="60"/>
                    </a:cubicBezTo>
                    <a:cubicBezTo>
                      <a:pt x="73" y="61"/>
                      <a:pt x="76" y="63"/>
                      <a:pt x="78" y="69"/>
                    </a:cubicBezTo>
                    <a:cubicBezTo>
                      <a:pt x="82" y="91"/>
                      <a:pt x="82" y="91"/>
                      <a:pt x="82" y="91"/>
                    </a:cubicBezTo>
                    <a:lnTo>
                      <a:pt x="52" y="91"/>
                    </a:lnTo>
                    <a:close/>
                    <a:moveTo>
                      <a:pt x="107" y="49"/>
                    </a:moveTo>
                    <a:cubicBezTo>
                      <a:pt x="116" y="49"/>
                      <a:pt x="128" y="43"/>
                      <a:pt x="128" y="38"/>
                    </a:cubicBezTo>
                    <a:cubicBezTo>
                      <a:pt x="128" y="37"/>
                      <a:pt x="128" y="34"/>
                      <a:pt x="124" y="34"/>
                    </a:cubicBezTo>
                    <a:cubicBezTo>
                      <a:pt x="123" y="34"/>
                      <a:pt x="123" y="34"/>
                      <a:pt x="123" y="32"/>
                    </a:cubicBezTo>
                    <a:cubicBezTo>
                      <a:pt x="123" y="31"/>
                      <a:pt x="123" y="29"/>
                      <a:pt x="123" y="27"/>
                    </a:cubicBezTo>
                    <a:cubicBezTo>
                      <a:pt x="123" y="23"/>
                      <a:pt x="123" y="23"/>
                      <a:pt x="123" y="23"/>
                    </a:cubicBezTo>
                    <a:cubicBezTo>
                      <a:pt x="123" y="14"/>
                      <a:pt x="116" y="7"/>
                      <a:pt x="107" y="7"/>
                    </a:cubicBezTo>
                    <a:cubicBezTo>
                      <a:pt x="98" y="7"/>
                      <a:pt x="91" y="14"/>
                      <a:pt x="91" y="23"/>
                    </a:cubicBezTo>
                    <a:cubicBezTo>
                      <a:pt x="91" y="26"/>
                      <a:pt x="91" y="26"/>
                      <a:pt x="91" y="26"/>
                    </a:cubicBezTo>
                    <a:cubicBezTo>
                      <a:pt x="91" y="28"/>
                      <a:pt x="91" y="30"/>
                      <a:pt x="91" y="32"/>
                    </a:cubicBezTo>
                    <a:cubicBezTo>
                      <a:pt x="91" y="34"/>
                      <a:pt x="91" y="34"/>
                      <a:pt x="90" y="34"/>
                    </a:cubicBezTo>
                    <a:cubicBezTo>
                      <a:pt x="89" y="34"/>
                      <a:pt x="89" y="34"/>
                      <a:pt x="89" y="34"/>
                    </a:cubicBezTo>
                    <a:cubicBezTo>
                      <a:pt x="86" y="34"/>
                      <a:pt x="86" y="36"/>
                      <a:pt x="86" y="38"/>
                    </a:cubicBezTo>
                    <a:cubicBezTo>
                      <a:pt x="86" y="43"/>
                      <a:pt x="98" y="49"/>
                      <a:pt x="107" y="49"/>
                    </a:cubicBezTo>
                    <a:close/>
                    <a:moveTo>
                      <a:pt x="97" y="32"/>
                    </a:moveTo>
                    <a:cubicBezTo>
                      <a:pt x="97" y="30"/>
                      <a:pt x="97" y="28"/>
                      <a:pt x="97" y="26"/>
                    </a:cubicBezTo>
                    <a:cubicBezTo>
                      <a:pt x="97" y="23"/>
                      <a:pt x="97" y="23"/>
                      <a:pt x="97" y="23"/>
                    </a:cubicBezTo>
                    <a:cubicBezTo>
                      <a:pt x="97" y="17"/>
                      <a:pt x="102" y="13"/>
                      <a:pt x="107" y="13"/>
                    </a:cubicBezTo>
                    <a:cubicBezTo>
                      <a:pt x="112" y="13"/>
                      <a:pt x="117" y="17"/>
                      <a:pt x="117" y="23"/>
                    </a:cubicBezTo>
                    <a:cubicBezTo>
                      <a:pt x="117" y="27"/>
                      <a:pt x="117" y="27"/>
                      <a:pt x="117" y="27"/>
                    </a:cubicBezTo>
                    <a:cubicBezTo>
                      <a:pt x="117" y="29"/>
                      <a:pt x="117" y="31"/>
                      <a:pt x="117" y="32"/>
                    </a:cubicBezTo>
                    <a:cubicBezTo>
                      <a:pt x="117" y="34"/>
                      <a:pt x="117" y="37"/>
                      <a:pt x="120" y="39"/>
                    </a:cubicBezTo>
                    <a:cubicBezTo>
                      <a:pt x="117" y="41"/>
                      <a:pt x="112" y="43"/>
                      <a:pt x="107" y="43"/>
                    </a:cubicBezTo>
                    <a:cubicBezTo>
                      <a:pt x="102" y="43"/>
                      <a:pt x="97" y="41"/>
                      <a:pt x="94" y="39"/>
                    </a:cubicBezTo>
                    <a:cubicBezTo>
                      <a:pt x="96" y="38"/>
                      <a:pt x="97" y="35"/>
                      <a:pt x="97" y="32"/>
                    </a:cubicBezTo>
                    <a:close/>
                    <a:moveTo>
                      <a:pt x="44" y="48"/>
                    </a:moveTo>
                    <a:cubicBezTo>
                      <a:pt x="50" y="48"/>
                      <a:pt x="55" y="46"/>
                      <a:pt x="58" y="43"/>
                    </a:cubicBezTo>
                    <a:cubicBezTo>
                      <a:pt x="64" y="37"/>
                      <a:pt x="64" y="27"/>
                      <a:pt x="64" y="21"/>
                    </a:cubicBezTo>
                    <a:cubicBezTo>
                      <a:pt x="64" y="19"/>
                      <a:pt x="64" y="19"/>
                      <a:pt x="64" y="19"/>
                    </a:cubicBezTo>
                    <a:cubicBezTo>
                      <a:pt x="64" y="9"/>
                      <a:pt x="55" y="0"/>
                      <a:pt x="44" y="0"/>
                    </a:cubicBezTo>
                    <a:cubicBezTo>
                      <a:pt x="34" y="0"/>
                      <a:pt x="25" y="9"/>
                      <a:pt x="25" y="19"/>
                    </a:cubicBezTo>
                    <a:cubicBezTo>
                      <a:pt x="25" y="21"/>
                      <a:pt x="25" y="21"/>
                      <a:pt x="25" y="21"/>
                    </a:cubicBezTo>
                    <a:cubicBezTo>
                      <a:pt x="25" y="27"/>
                      <a:pt x="25" y="37"/>
                      <a:pt x="31" y="43"/>
                    </a:cubicBezTo>
                    <a:cubicBezTo>
                      <a:pt x="34" y="46"/>
                      <a:pt x="39" y="48"/>
                      <a:pt x="44" y="48"/>
                    </a:cubicBezTo>
                    <a:close/>
                    <a:moveTo>
                      <a:pt x="31" y="21"/>
                    </a:moveTo>
                    <a:cubicBezTo>
                      <a:pt x="31" y="19"/>
                      <a:pt x="31" y="19"/>
                      <a:pt x="31" y="19"/>
                    </a:cubicBezTo>
                    <a:cubicBezTo>
                      <a:pt x="31" y="12"/>
                      <a:pt x="37" y="6"/>
                      <a:pt x="44" y="6"/>
                    </a:cubicBezTo>
                    <a:cubicBezTo>
                      <a:pt x="52" y="6"/>
                      <a:pt x="58" y="12"/>
                      <a:pt x="58" y="19"/>
                    </a:cubicBezTo>
                    <a:cubicBezTo>
                      <a:pt x="58" y="21"/>
                      <a:pt x="58" y="21"/>
                      <a:pt x="58" y="21"/>
                    </a:cubicBezTo>
                    <a:cubicBezTo>
                      <a:pt x="58" y="27"/>
                      <a:pt x="58" y="35"/>
                      <a:pt x="54" y="39"/>
                    </a:cubicBezTo>
                    <a:cubicBezTo>
                      <a:pt x="52" y="41"/>
                      <a:pt x="49" y="42"/>
                      <a:pt x="44" y="42"/>
                    </a:cubicBezTo>
                    <a:cubicBezTo>
                      <a:pt x="40" y="42"/>
                      <a:pt x="37" y="41"/>
                      <a:pt x="35" y="39"/>
                    </a:cubicBezTo>
                    <a:cubicBezTo>
                      <a:pt x="31" y="35"/>
                      <a:pt x="31" y="27"/>
                      <a:pt x="31" y="2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900"/>
              </a:p>
            </p:txBody>
          </p:sp>
          <p:cxnSp>
            <p:nvCxnSpPr>
              <p:cNvPr id="98" name="Straight Connector 97">
                <a:extLst>
                  <a:ext uri="{FF2B5EF4-FFF2-40B4-BE49-F238E27FC236}">
                    <a16:creationId xmlns:a16="http://schemas.microsoft.com/office/drawing/2014/main" id="{8D265983-F65F-45A3-A2CA-013FF5CCDB79}"/>
                  </a:ext>
                </a:extLst>
              </p:cNvPr>
              <p:cNvCxnSpPr/>
              <p:nvPr/>
            </p:nvCxnSpPr>
            <p:spPr>
              <a:xfrm>
                <a:off x="2896331" y="1548518"/>
                <a:ext cx="34421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sp>
        <p:nvSpPr>
          <p:cNvPr id="91" name="4. Footnote">
            <a:extLst>
              <a:ext uri="{FF2B5EF4-FFF2-40B4-BE49-F238E27FC236}">
                <a16:creationId xmlns:a16="http://schemas.microsoft.com/office/drawing/2014/main" id="{6D2B0C09-7AC9-43B0-B1FB-1077E02D1EC5}"/>
              </a:ext>
            </a:extLst>
          </p:cNvPr>
          <p:cNvSpPr txBox="1">
            <a:spLocks noChangeArrowheads="1"/>
          </p:cNvSpPr>
          <p:nvPr/>
        </p:nvSpPr>
        <p:spPr bwMode="gray">
          <a:xfrm>
            <a:off x="390425" y="9064349"/>
            <a:ext cx="5791400" cy="323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71438" indent="-71438">
              <a:defRPr/>
            </a:pPr>
            <a:r>
              <a:rPr lang="de-DE" sz="700" dirty="0">
                <a:latin typeface="+mn-lt"/>
              </a:rPr>
              <a:t>1 Kategorisierung der Leistungen in den Dimensionen Verwaltungsaufwand, Fallheterogenität, Heterogenität von Leika-Leistungen, Anzahl Leistungserbringer und Nutzerinitiierung in die Kategorien "Information", "Meldung an Verwaltung", "Einfacher Antrag", "Komplexer Antrag" und "Leistungskombination."  </a:t>
            </a:r>
          </a:p>
          <a:p>
            <a:pPr marL="71438" indent="-71438">
              <a:defRPr/>
            </a:pPr>
            <a:r>
              <a:rPr lang="de-DE" sz="700" dirty="0">
                <a:latin typeface="+mn-lt"/>
              </a:rPr>
              <a:t>2 Empfehlung basierend auf </a:t>
            </a:r>
            <a:r>
              <a:rPr lang="de-DE" sz="700" dirty="0" err="1">
                <a:latin typeface="+mn-lt"/>
              </a:rPr>
              <a:t>Fachexperteninput</a:t>
            </a:r>
            <a:r>
              <a:rPr lang="de-DE" sz="700" dirty="0">
                <a:latin typeface="+mn-lt"/>
              </a:rPr>
              <a:t> und </a:t>
            </a:r>
            <a:r>
              <a:rPr lang="de-DE" sz="700" dirty="0" err="1">
                <a:latin typeface="+mn-lt"/>
              </a:rPr>
              <a:t>Entscheidungslogiken</a:t>
            </a:r>
            <a:r>
              <a:rPr lang="de-DE" sz="700" dirty="0">
                <a:latin typeface="+mn-lt"/>
              </a:rPr>
              <a:t> zur Entscheidung zwischen Nachnutzungsmodellen</a:t>
            </a:r>
          </a:p>
        </p:txBody>
      </p:sp>
      <p:sp>
        <p:nvSpPr>
          <p:cNvPr id="87" name="Title 1">
            <a:extLst>
              <a:ext uri="{FF2B5EF4-FFF2-40B4-BE49-F238E27FC236}">
                <a16:creationId xmlns:a16="http://schemas.microsoft.com/office/drawing/2014/main" id="{A358A85E-3818-4A4C-9E52-2F5D1B972651}"/>
              </a:ext>
            </a:extLst>
          </p:cNvPr>
          <p:cNvSpPr txBox="1">
            <a:spLocks/>
          </p:cNvSpPr>
          <p:nvPr/>
        </p:nvSpPr>
        <p:spPr bwMode="gray">
          <a:xfrm>
            <a:off x="366713" y="137163"/>
            <a:ext cx="5075212"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800" kern="0" dirty="0"/>
              <a:t>Stand: 15.08.2019</a:t>
            </a:r>
          </a:p>
        </p:txBody>
      </p:sp>
      <p:grpSp>
        <p:nvGrpSpPr>
          <p:cNvPr id="92" name="sticker">
            <a:extLst>
              <a:ext uri="{FF2B5EF4-FFF2-40B4-BE49-F238E27FC236}">
                <a16:creationId xmlns:a16="http://schemas.microsoft.com/office/drawing/2014/main" id="{C57A7FE2-D096-4689-BFF6-596F86E6C3E0}"/>
              </a:ext>
            </a:extLst>
          </p:cNvPr>
          <p:cNvGrpSpPr/>
          <p:nvPr/>
        </p:nvGrpSpPr>
        <p:grpSpPr>
          <a:xfrm>
            <a:off x="4946259" y="80382"/>
            <a:ext cx="1686360" cy="179892"/>
            <a:chOff x="4921805" y="1501958"/>
            <a:chExt cx="1686360" cy="179892"/>
          </a:xfrm>
        </p:grpSpPr>
        <p:sp>
          <p:nvSpPr>
            <p:cNvPr id="93" name="StickerRectangle">
              <a:extLst>
                <a:ext uri="{FF2B5EF4-FFF2-40B4-BE49-F238E27FC236}">
                  <a16:creationId xmlns:a16="http://schemas.microsoft.com/office/drawing/2014/main" id="{7671F490-C897-4587-9588-F03A27A4B274}"/>
                </a:ext>
              </a:extLst>
            </p:cNvPr>
            <p:cNvSpPr>
              <a:spLocks noChangeArrowheads="1"/>
            </p:cNvSpPr>
            <p:nvPr/>
          </p:nvSpPr>
          <p:spPr bwMode="gray">
            <a:xfrm>
              <a:off x="4921805" y="1501958"/>
              <a:ext cx="1686360" cy="17989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1724346">
                <a:buClr>
                  <a:schemeClr val="tx2"/>
                </a:buClr>
              </a:pPr>
              <a:r>
                <a:rPr lang="de-DE" sz="800" dirty="0">
                  <a:latin typeface="+mn-lt"/>
                </a:rPr>
                <a:t>STAND ZUM ZEITPUNKT DER ABGABE</a:t>
              </a:r>
              <a:endParaRPr lang="de-DE" sz="800" noProof="0" dirty="0">
                <a:solidFill>
                  <a:schemeClr val="tx1"/>
                </a:solidFill>
                <a:latin typeface="+mn-lt"/>
              </a:endParaRPr>
            </a:p>
          </p:txBody>
        </p:sp>
        <p:cxnSp>
          <p:nvCxnSpPr>
            <p:cNvPr id="94" name="AutoShape 32">
              <a:extLst>
                <a:ext uri="{FF2B5EF4-FFF2-40B4-BE49-F238E27FC236}">
                  <a16:creationId xmlns:a16="http://schemas.microsoft.com/office/drawing/2014/main" id="{D6BBB35F-B0B4-485C-B270-516BF7F344D8}"/>
                </a:ext>
              </a:extLst>
            </p:cNvPr>
            <p:cNvCxnSpPr>
              <a:cxnSpLocks noChangeShapeType="1"/>
              <a:stCxn id="93" idx="4"/>
              <a:endCxn id="93" idx="6"/>
            </p:cNvCxnSpPr>
            <p:nvPr/>
          </p:nvCxnSpPr>
          <p:spPr bwMode="gray">
            <a:xfrm>
              <a:off x="4921805" y="1681850"/>
              <a:ext cx="168636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95" name="AutoShape 32">
              <a:extLst>
                <a:ext uri="{FF2B5EF4-FFF2-40B4-BE49-F238E27FC236}">
                  <a16:creationId xmlns:a16="http://schemas.microsoft.com/office/drawing/2014/main" id="{346BB0A3-AC63-47D6-8AE9-4667FC4CA802}"/>
                </a:ext>
              </a:extLst>
            </p:cNvPr>
            <p:cNvCxnSpPr>
              <a:cxnSpLocks noChangeShapeType="1"/>
              <a:stCxn id="93" idx="2"/>
              <a:endCxn id="93" idx="0"/>
            </p:cNvCxnSpPr>
            <p:nvPr userDrawn="1"/>
          </p:nvCxnSpPr>
          <p:spPr bwMode="gray">
            <a:xfrm>
              <a:off x="4921805" y="1501958"/>
              <a:ext cx="168636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4233237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3F5704E-A63B-4FFD-8F1B-CE3E97419526}"/>
              </a:ext>
            </a:extLst>
          </p:cNvPr>
          <p:cNvGraphicFramePr>
            <a:graphicFrameLocks noChangeAspect="1"/>
          </p:cNvGraphicFramePr>
          <p:nvPr>
            <p:custDataLst>
              <p:tags r:id="rId1"/>
            </p:custDataLst>
          </p:nvPr>
        </p:nvGraphicFramePr>
        <p:xfrm>
          <a:off x="644658" y="1721"/>
          <a:ext cx="1720" cy="1720"/>
        </p:xfrm>
        <a:graphic>
          <a:graphicData uri="http://schemas.openxmlformats.org/presentationml/2006/ole">
            <mc:AlternateContent xmlns:mc="http://schemas.openxmlformats.org/markup-compatibility/2006">
              <mc:Choice xmlns:v="urn:schemas-microsoft-com:vml" Requires="v">
                <p:oleObj name="think-cell Slide" r:id="rId17" imgW="592" imgH="591" progId="TCLayout.ActiveDocument.1">
                  <p:embed/>
                </p:oleObj>
              </mc:Choice>
              <mc:Fallback>
                <p:oleObj name="think-cell Slide" r:id="rId17" imgW="592" imgH="591" progId="TCLayout.ActiveDocument.1">
                  <p:embed/>
                  <p:pic>
                    <p:nvPicPr>
                      <p:cNvPr id="3" name="Object 2" hidden="1">
                        <a:extLst>
                          <a:ext uri="{FF2B5EF4-FFF2-40B4-BE49-F238E27FC236}">
                            <a16:creationId xmlns:a16="http://schemas.microsoft.com/office/drawing/2014/main" id="{93F5704E-A63B-4FFD-8F1B-CE3E97419526}"/>
                          </a:ext>
                        </a:extLst>
                      </p:cNvPr>
                      <p:cNvPicPr/>
                      <p:nvPr/>
                    </p:nvPicPr>
                    <p:blipFill>
                      <a:blip r:embed="rId18"/>
                      <a:stretch>
                        <a:fillRect/>
                      </a:stretch>
                    </p:blipFill>
                    <p:spPr>
                      <a:xfrm>
                        <a:off x="644658" y="1721"/>
                        <a:ext cx="1720" cy="1720"/>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9A536462-F536-49F5-97A2-06A4839B585E}"/>
              </a:ext>
            </a:extLst>
          </p:cNvPr>
          <p:cNvSpPr/>
          <p:nvPr>
            <p:custDataLst>
              <p:tags r:id="rId2"/>
            </p:custDataLst>
          </p:nvPr>
        </p:nvSpPr>
        <p:spPr>
          <a:xfrm>
            <a:off x="642938" y="0"/>
            <a:ext cx="171979" cy="171979"/>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endParaRPr lang="de-DE" sz="100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48" name="Rectangle">
            <a:extLst>
              <a:ext uri="{FF2B5EF4-FFF2-40B4-BE49-F238E27FC236}">
                <a16:creationId xmlns:a16="http://schemas.microsoft.com/office/drawing/2014/main" id="{5185FB1E-A4E9-4804-B7E7-DA4E327786CB}"/>
              </a:ext>
            </a:extLst>
          </p:cNvPr>
          <p:cNvSpPr txBox="1">
            <a:spLocks/>
          </p:cNvSpPr>
          <p:nvPr>
            <p:custDataLst>
              <p:tags r:id="rId3"/>
            </p:custDataLst>
          </p:nvPr>
        </p:nvSpPr>
        <p:spPr bwMode="gray">
          <a:xfrm>
            <a:off x="361134" y="2757371"/>
            <a:ext cx="6115823" cy="194555"/>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700" b="1" dirty="0">
                <a:solidFill>
                  <a:schemeClr val="bg1"/>
                </a:solidFill>
              </a:rPr>
              <a:t>Zuständigkeiten (rechtl. &amp; Vollzug)</a:t>
            </a:r>
          </a:p>
        </p:txBody>
      </p:sp>
      <p:sp>
        <p:nvSpPr>
          <p:cNvPr id="72" name="Rectangle">
            <a:extLst>
              <a:ext uri="{FF2B5EF4-FFF2-40B4-BE49-F238E27FC236}">
                <a16:creationId xmlns:a16="http://schemas.microsoft.com/office/drawing/2014/main" id="{273D1AA3-3F53-4047-82BD-978BAC8D5665}"/>
              </a:ext>
            </a:extLst>
          </p:cNvPr>
          <p:cNvSpPr txBox="1">
            <a:spLocks/>
          </p:cNvSpPr>
          <p:nvPr>
            <p:custDataLst>
              <p:tags r:id="rId4"/>
            </p:custDataLst>
          </p:nvPr>
        </p:nvSpPr>
        <p:spPr bwMode="gray">
          <a:xfrm>
            <a:off x="361134" y="623375"/>
            <a:ext cx="6115823" cy="211354"/>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700" b="1" dirty="0">
                <a:solidFill>
                  <a:schemeClr val="bg1"/>
                </a:solidFill>
              </a:rPr>
              <a:t>Nutzer</a:t>
            </a:r>
          </a:p>
        </p:txBody>
      </p:sp>
      <p:sp>
        <p:nvSpPr>
          <p:cNvPr id="90" name="Rectangle">
            <a:extLst>
              <a:ext uri="{FF2B5EF4-FFF2-40B4-BE49-F238E27FC236}">
                <a16:creationId xmlns:a16="http://schemas.microsoft.com/office/drawing/2014/main" id="{018D3935-B7B5-4573-A0DA-FE3109D4331A}"/>
              </a:ext>
            </a:extLst>
          </p:cNvPr>
          <p:cNvSpPr txBox="1">
            <a:spLocks/>
          </p:cNvSpPr>
          <p:nvPr>
            <p:custDataLst>
              <p:tags r:id="rId5"/>
            </p:custDataLst>
          </p:nvPr>
        </p:nvSpPr>
        <p:spPr bwMode="gray">
          <a:xfrm>
            <a:off x="361134" y="4150870"/>
            <a:ext cx="6115823" cy="194555"/>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700" b="1" dirty="0">
                <a:solidFill>
                  <a:schemeClr val="bg1"/>
                </a:solidFill>
              </a:rPr>
              <a:t>Leistungsanalyse</a:t>
            </a:r>
          </a:p>
        </p:txBody>
      </p:sp>
      <p:sp>
        <p:nvSpPr>
          <p:cNvPr id="91" name="TextBox 90">
            <a:extLst>
              <a:ext uri="{FF2B5EF4-FFF2-40B4-BE49-F238E27FC236}">
                <a16:creationId xmlns:a16="http://schemas.microsoft.com/office/drawing/2014/main" id="{BFFF5BDD-645C-481A-BE33-A9AFB28EC0BD}"/>
              </a:ext>
            </a:extLst>
          </p:cNvPr>
          <p:cNvSpPr txBox="1">
            <a:spLocks/>
          </p:cNvSpPr>
          <p:nvPr>
            <p:custDataLst>
              <p:tags r:id="rId6"/>
            </p:custDataLst>
          </p:nvPr>
        </p:nvSpPr>
        <p:spPr>
          <a:xfrm>
            <a:off x="361134" y="4376319"/>
            <a:ext cx="6115823" cy="194555"/>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700" b="1" dirty="0">
                <a:solidFill>
                  <a:srgbClr val="337299"/>
                </a:solidFill>
              </a:rPr>
              <a:t>Relevanz der Leistung </a:t>
            </a:r>
            <a:endParaRPr lang="de-DE" sz="700" dirty="0"/>
          </a:p>
        </p:txBody>
      </p:sp>
      <p:sp>
        <p:nvSpPr>
          <p:cNvPr id="104" name="TextBox 103">
            <a:extLst>
              <a:ext uri="{FF2B5EF4-FFF2-40B4-BE49-F238E27FC236}">
                <a16:creationId xmlns:a16="http://schemas.microsoft.com/office/drawing/2014/main" id="{72209710-06CF-43D6-8BDD-7ECC942E75AF}"/>
              </a:ext>
            </a:extLst>
          </p:cNvPr>
          <p:cNvSpPr txBox="1">
            <a:spLocks/>
          </p:cNvSpPr>
          <p:nvPr>
            <p:custDataLst>
              <p:tags r:id="rId7"/>
            </p:custDataLst>
          </p:nvPr>
        </p:nvSpPr>
        <p:spPr>
          <a:xfrm>
            <a:off x="361134" y="6062297"/>
            <a:ext cx="6115823" cy="194555"/>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700" b="1" dirty="0">
                <a:solidFill>
                  <a:srgbClr val="337299"/>
                </a:solidFill>
              </a:rPr>
              <a:t>Digitalisierungspotential</a:t>
            </a:r>
            <a:endParaRPr lang="de-DE" sz="700" dirty="0"/>
          </a:p>
        </p:txBody>
      </p:sp>
      <p:grpSp>
        <p:nvGrpSpPr>
          <p:cNvPr id="24" name="Group 23">
            <a:extLst>
              <a:ext uri="{FF2B5EF4-FFF2-40B4-BE49-F238E27FC236}">
                <a16:creationId xmlns:a16="http://schemas.microsoft.com/office/drawing/2014/main" id="{CDC9AA72-0C03-4B4A-BC26-E60DB4DB8AF2}"/>
              </a:ext>
            </a:extLst>
          </p:cNvPr>
          <p:cNvGrpSpPr/>
          <p:nvPr/>
        </p:nvGrpSpPr>
        <p:grpSpPr>
          <a:xfrm>
            <a:off x="1641993" y="5733620"/>
            <a:ext cx="4273032" cy="297783"/>
            <a:chOff x="1641993" y="5518296"/>
            <a:chExt cx="4273032" cy="297783"/>
          </a:xfrm>
        </p:grpSpPr>
        <p:grpSp>
          <p:nvGrpSpPr>
            <p:cNvPr id="36" name="Group 35">
              <a:extLst>
                <a:ext uri="{FF2B5EF4-FFF2-40B4-BE49-F238E27FC236}">
                  <a16:creationId xmlns:a16="http://schemas.microsoft.com/office/drawing/2014/main" id="{E575156B-3164-4BCA-998E-2A852DFFF040}"/>
                </a:ext>
              </a:extLst>
            </p:cNvPr>
            <p:cNvGrpSpPr/>
            <p:nvPr/>
          </p:nvGrpSpPr>
          <p:grpSpPr>
            <a:xfrm>
              <a:off x="3308111" y="5518296"/>
              <a:ext cx="239966" cy="297783"/>
              <a:chOff x="5652963" y="3128379"/>
              <a:chExt cx="239966" cy="297783"/>
            </a:xfrm>
          </p:grpSpPr>
          <p:sp>
            <p:nvSpPr>
              <p:cNvPr id="86" name="Rectangle 85">
                <a:extLst>
                  <a:ext uri="{FF2B5EF4-FFF2-40B4-BE49-F238E27FC236}">
                    <a16:creationId xmlns:a16="http://schemas.microsoft.com/office/drawing/2014/main" id="{E6043C01-55BF-418C-B003-C2804E2C9277}"/>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00" dirty="0">
                  <a:solidFill>
                    <a:schemeClr val="tx1"/>
                  </a:solidFill>
                </a:endParaRPr>
              </a:p>
            </p:txBody>
          </p:sp>
          <p:sp>
            <p:nvSpPr>
              <p:cNvPr id="88" name="Freeform 134">
                <a:extLst>
                  <a:ext uri="{FF2B5EF4-FFF2-40B4-BE49-F238E27FC236}">
                    <a16:creationId xmlns:a16="http://schemas.microsoft.com/office/drawing/2014/main" id="{F49D4727-4F22-48F5-AFC6-3AD83879ED41}"/>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700" dirty="0">
                  <a:latin typeface="+mn-lt"/>
                </a:endParaRPr>
              </a:p>
            </p:txBody>
          </p:sp>
          <p:sp>
            <p:nvSpPr>
              <p:cNvPr id="89" name="Freeform 135">
                <a:extLst>
                  <a:ext uri="{FF2B5EF4-FFF2-40B4-BE49-F238E27FC236}">
                    <a16:creationId xmlns:a16="http://schemas.microsoft.com/office/drawing/2014/main" id="{BC47860D-0CC5-42CC-B5C5-AC4E23BF4EDC}"/>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700" dirty="0">
                  <a:latin typeface="+mn-lt"/>
                </a:endParaRPr>
              </a:p>
            </p:txBody>
          </p:sp>
        </p:grpSp>
        <p:sp>
          <p:nvSpPr>
            <p:cNvPr id="118" name="TextBox 117">
              <a:extLst>
                <a:ext uri="{FF2B5EF4-FFF2-40B4-BE49-F238E27FC236}">
                  <a16:creationId xmlns:a16="http://schemas.microsoft.com/office/drawing/2014/main" id="{B5737CFE-E846-4E79-83AE-C2E990C0B010}"/>
                </a:ext>
              </a:extLst>
            </p:cNvPr>
            <p:cNvSpPr txBox="1">
              <a:spLocks/>
            </p:cNvSpPr>
            <p:nvPr/>
          </p:nvSpPr>
          <p:spPr>
            <a:xfrm>
              <a:off x="1641993" y="5613326"/>
              <a:ext cx="1616772" cy="1077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Relevanz der Leistung insgesamt</a:t>
              </a:r>
              <a:endParaRPr lang="de-DE" sz="700" dirty="0"/>
            </a:p>
          </p:txBody>
        </p:sp>
        <p:sp>
          <p:nvSpPr>
            <p:cNvPr id="130" name="Rectangle">
              <a:extLst>
                <a:ext uri="{FF2B5EF4-FFF2-40B4-BE49-F238E27FC236}">
                  <a16:creationId xmlns:a16="http://schemas.microsoft.com/office/drawing/2014/main" id="{3CC8B2D2-1279-4B6C-89BE-62ABC90DE696}"/>
                </a:ext>
              </a:extLst>
            </p:cNvPr>
            <p:cNvSpPr txBox="1">
              <a:spLocks/>
            </p:cNvSpPr>
            <p:nvPr>
              <p:custDataLst>
                <p:tags r:id="rId14"/>
              </p:custDataLst>
            </p:nvPr>
          </p:nvSpPr>
          <p:spPr bwMode="gray">
            <a:xfrm>
              <a:off x="3693472" y="5569594"/>
              <a:ext cx="2221553" cy="195187"/>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700" b="1" dirty="0">
                  <a:solidFill>
                    <a:schemeClr val="bg1"/>
                  </a:solidFill>
                </a:rPr>
                <a:t>Höhere Relevanz</a:t>
              </a:r>
            </a:p>
          </p:txBody>
        </p:sp>
      </p:grpSp>
      <p:grpSp>
        <p:nvGrpSpPr>
          <p:cNvPr id="25" name="Group 24">
            <a:extLst>
              <a:ext uri="{FF2B5EF4-FFF2-40B4-BE49-F238E27FC236}">
                <a16:creationId xmlns:a16="http://schemas.microsoft.com/office/drawing/2014/main" id="{DDA751F3-3C90-4B0D-8880-BC3D9C8E46DF}"/>
              </a:ext>
            </a:extLst>
          </p:cNvPr>
          <p:cNvGrpSpPr/>
          <p:nvPr/>
        </p:nvGrpSpPr>
        <p:grpSpPr>
          <a:xfrm>
            <a:off x="1022350" y="7869132"/>
            <a:ext cx="4861986" cy="297783"/>
            <a:chOff x="1022350" y="7779436"/>
            <a:chExt cx="4861986" cy="297783"/>
          </a:xfrm>
        </p:grpSpPr>
        <p:grpSp>
          <p:nvGrpSpPr>
            <p:cNvPr id="185" name="Group 184">
              <a:extLst>
                <a:ext uri="{FF2B5EF4-FFF2-40B4-BE49-F238E27FC236}">
                  <a16:creationId xmlns:a16="http://schemas.microsoft.com/office/drawing/2014/main" id="{2E6888FA-DE84-4FB7-8B28-58E50A6A071A}"/>
                </a:ext>
              </a:extLst>
            </p:cNvPr>
            <p:cNvGrpSpPr/>
            <p:nvPr/>
          </p:nvGrpSpPr>
          <p:grpSpPr>
            <a:xfrm>
              <a:off x="3308111" y="7779436"/>
              <a:ext cx="239966" cy="297783"/>
              <a:chOff x="5652963" y="3128379"/>
              <a:chExt cx="239966" cy="297783"/>
            </a:xfrm>
          </p:grpSpPr>
          <p:sp>
            <p:nvSpPr>
              <p:cNvPr id="186" name="Rectangle 185">
                <a:extLst>
                  <a:ext uri="{FF2B5EF4-FFF2-40B4-BE49-F238E27FC236}">
                    <a16:creationId xmlns:a16="http://schemas.microsoft.com/office/drawing/2014/main" id="{38F90C48-EDEA-4D76-B4BB-7FBB18C0001E}"/>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00" dirty="0">
                  <a:solidFill>
                    <a:schemeClr val="tx1"/>
                  </a:solidFill>
                </a:endParaRPr>
              </a:p>
            </p:txBody>
          </p:sp>
          <p:sp>
            <p:nvSpPr>
              <p:cNvPr id="187" name="Freeform 134">
                <a:extLst>
                  <a:ext uri="{FF2B5EF4-FFF2-40B4-BE49-F238E27FC236}">
                    <a16:creationId xmlns:a16="http://schemas.microsoft.com/office/drawing/2014/main" id="{6E1F9EA3-206E-420B-A370-77A94D411731}"/>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700" dirty="0">
                  <a:latin typeface="+mn-lt"/>
                </a:endParaRPr>
              </a:p>
            </p:txBody>
          </p:sp>
          <p:sp>
            <p:nvSpPr>
              <p:cNvPr id="188" name="Freeform 135">
                <a:extLst>
                  <a:ext uri="{FF2B5EF4-FFF2-40B4-BE49-F238E27FC236}">
                    <a16:creationId xmlns:a16="http://schemas.microsoft.com/office/drawing/2014/main" id="{DF503D68-DABA-4AA7-8784-87BBB92EE115}"/>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700" dirty="0">
                  <a:latin typeface="+mn-lt"/>
                </a:endParaRPr>
              </a:p>
            </p:txBody>
          </p:sp>
        </p:grpSp>
        <p:sp>
          <p:nvSpPr>
            <p:cNvPr id="189" name="TextBox 188">
              <a:extLst>
                <a:ext uri="{FF2B5EF4-FFF2-40B4-BE49-F238E27FC236}">
                  <a16:creationId xmlns:a16="http://schemas.microsoft.com/office/drawing/2014/main" id="{2E6629D2-979E-4C6E-BDD9-EA5D8664F58C}"/>
                </a:ext>
              </a:extLst>
            </p:cNvPr>
            <p:cNvSpPr txBox="1">
              <a:spLocks/>
            </p:cNvSpPr>
            <p:nvPr/>
          </p:nvSpPr>
          <p:spPr>
            <a:xfrm>
              <a:off x="1022350" y="7874466"/>
              <a:ext cx="2236415" cy="1077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Digitalisierungspotenzial der </a:t>
              </a:r>
              <a:r>
                <a:rPr lang="de-DE" sz="700" b="1">
                  <a:solidFill>
                    <a:schemeClr val="accent4"/>
                  </a:solidFill>
                </a:rPr>
                <a:t>Leistung insgesamt</a:t>
              </a:r>
              <a:endParaRPr lang="de-DE" sz="700" dirty="0"/>
            </a:p>
          </p:txBody>
        </p:sp>
        <p:sp>
          <p:nvSpPr>
            <p:cNvPr id="190" name="Rectangle">
              <a:extLst>
                <a:ext uri="{FF2B5EF4-FFF2-40B4-BE49-F238E27FC236}">
                  <a16:creationId xmlns:a16="http://schemas.microsoft.com/office/drawing/2014/main" id="{3BE8503A-D5C5-45A8-ABBA-6A2ADEFDAA9B}"/>
                </a:ext>
              </a:extLst>
            </p:cNvPr>
            <p:cNvSpPr txBox="1">
              <a:spLocks/>
            </p:cNvSpPr>
            <p:nvPr>
              <p:custDataLst>
                <p:tags r:id="rId13"/>
              </p:custDataLst>
            </p:nvPr>
          </p:nvSpPr>
          <p:spPr bwMode="gray">
            <a:xfrm>
              <a:off x="3693472" y="7830734"/>
              <a:ext cx="2190864" cy="195187"/>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700" b="1" dirty="0">
                  <a:solidFill>
                    <a:schemeClr val="bg1"/>
                  </a:solidFill>
                </a:rPr>
                <a:t>Höheres Digitalisierungspotenzial</a:t>
              </a:r>
            </a:p>
          </p:txBody>
        </p:sp>
      </p:grpSp>
      <p:sp>
        <p:nvSpPr>
          <p:cNvPr id="112" name="TextBox 111">
            <a:extLst>
              <a:ext uri="{FF2B5EF4-FFF2-40B4-BE49-F238E27FC236}">
                <a16:creationId xmlns:a16="http://schemas.microsoft.com/office/drawing/2014/main" id="{CF16C045-4638-417D-9A12-91FE499BDD91}"/>
              </a:ext>
            </a:extLst>
          </p:cNvPr>
          <p:cNvSpPr txBox="1">
            <a:spLocks/>
          </p:cNvSpPr>
          <p:nvPr/>
        </p:nvSpPr>
        <p:spPr>
          <a:xfrm>
            <a:off x="361133" y="6287746"/>
            <a:ext cx="2360664" cy="7540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Aufwand für Nutzer</a:t>
            </a:r>
          </a:p>
          <a:p>
            <a:r>
              <a:rPr lang="de-DE" sz="700" b="1" dirty="0"/>
              <a:t>Hoch</a:t>
            </a:r>
            <a:br>
              <a:rPr lang="de-DE" sz="700" b="1" dirty="0"/>
            </a:br>
            <a:r>
              <a:rPr lang="de-DE" sz="700" dirty="0"/>
              <a:t>Geschätzter Aufwand bei Erstbeantragung von 30 bis 120 Minuten (6-seitiges Formular); Dauer und benötigte Nachweise z. B. abhängig von Anzahl der Personen, Art des Einkommens und Kosten der Unterkunft. Länge des Antrags und die benötigten Nachweise sprechen für einen erheblichen Nutzeraufwand.</a:t>
            </a:r>
          </a:p>
        </p:txBody>
      </p:sp>
      <p:sp>
        <p:nvSpPr>
          <p:cNvPr id="113" name="TextBox 112">
            <a:extLst>
              <a:ext uri="{FF2B5EF4-FFF2-40B4-BE49-F238E27FC236}">
                <a16:creationId xmlns:a16="http://schemas.microsoft.com/office/drawing/2014/main" id="{283F6A8B-E877-47F8-BB82-979CFEED6B00}"/>
              </a:ext>
            </a:extLst>
          </p:cNvPr>
          <p:cNvSpPr txBox="1">
            <a:spLocks/>
          </p:cNvSpPr>
          <p:nvPr/>
        </p:nvSpPr>
        <p:spPr>
          <a:xfrm>
            <a:off x="2746869" y="6287746"/>
            <a:ext cx="1971508" cy="107721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Fallheterogenität</a:t>
            </a:r>
          </a:p>
          <a:p>
            <a:r>
              <a:rPr lang="de-DE" sz="700" b="1" dirty="0"/>
              <a:t>Hoch</a:t>
            </a:r>
          </a:p>
          <a:p>
            <a:r>
              <a:rPr lang="de-DE" sz="700" dirty="0"/>
              <a:t>Grundsicherung im Alter und bei Erwerbsminderung kann in Fällen von Krankheit oder Behinderung, oder bei finanziellen Engpässen im Alter beantragt werden.</a:t>
            </a:r>
          </a:p>
          <a:p>
            <a:r>
              <a:rPr lang="de-DE" sz="700" dirty="0"/>
              <a:t>Mehrheitlich ähnliche Sachverhaltskonstellationen, aber grundsätzlich Einzelfallbetrachtung mit individu-eller Bedarfsberechnung und </a:t>
            </a:r>
            <a:r>
              <a:rPr lang="de-DE" sz="700" dirty="0" err="1"/>
              <a:t>Einkommensbereini-gung</a:t>
            </a:r>
            <a:r>
              <a:rPr lang="de-DE" sz="700" dirty="0"/>
              <a:t> Aufgrund dieser heterogenen Nutzergruppen lässt sich auf eine hohe Fallheterogenität schließen.</a:t>
            </a:r>
          </a:p>
        </p:txBody>
      </p:sp>
      <p:sp>
        <p:nvSpPr>
          <p:cNvPr id="114" name="TextBox 113">
            <a:extLst>
              <a:ext uri="{FF2B5EF4-FFF2-40B4-BE49-F238E27FC236}">
                <a16:creationId xmlns:a16="http://schemas.microsoft.com/office/drawing/2014/main" id="{B1754D14-006A-4920-907A-082ACB821DC5}"/>
              </a:ext>
            </a:extLst>
          </p:cNvPr>
          <p:cNvSpPr txBox="1">
            <a:spLocks/>
          </p:cNvSpPr>
          <p:nvPr/>
        </p:nvSpPr>
        <p:spPr>
          <a:xfrm>
            <a:off x="4743450" y="6287746"/>
            <a:ext cx="1733505" cy="107721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Verfahrenskomplexität</a:t>
            </a:r>
          </a:p>
          <a:p>
            <a:r>
              <a:rPr lang="de-DE" sz="700" b="1" dirty="0"/>
              <a:t>Hoch</a:t>
            </a:r>
            <a:br>
              <a:rPr lang="de-DE" sz="700" b="1" dirty="0"/>
            </a:br>
            <a:r>
              <a:rPr lang="de-DE" sz="700" dirty="0"/>
              <a:t>Reine Arbeitszeit 120-240 Minuten; mind. 1 Sachbearbeiter und ggfs. Vorgesetzte involviert; u. U. Dauer von mehreren Monaten, bis alle Nachweise vorliegen; Aufwand von Anzahl der Personen, Art des Einkommens und der Kosten der Unterkunft abhängig; ggfs. Kontaktierung der Rententräger, Krankenkassen, ehemaliger Arbeitgeber bzw. Firmenrenten erforderlich</a:t>
            </a:r>
          </a:p>
        </p:txBody>
      </p:sp>
      <p:sp>
        <p:nvSpPr>
          <p:cNvPr id="115" name="TextBox 114">
            <a:extLst>
              <a:ext uri="{FF2B5EF4-FFF2-40B4-BE49-F238E27FC236}">
                <a16:creationId xmlns:a16="http://schemas.microsoft.com/office/drawing/2014/main" id="{BD5B7900-F492-438F-B89A-B3BACA77D293}"/>
              </a:ext>
            </a:extLst>
          </p:cNvPr>
          <p:cNvSpPr txBox="1">
            <a:spLocks/>
          </p:cNvSpPr>
          <p:nvPr/>
        </p:nvSpPr>
        <p:spPr>
          <a:xfrm>
            <a:off x="361133" y="7084185"/>
            <a:ext cx="2360664" cy="7540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Komplexität Behörden- und Stakeholderlandschaft</a:t>
            </a:r>
          </a:p>
          <a:p>
            <a:r>
              <a:rPr lang="de-DE" sz="700" b="1" dirty="0"/>
              <a:t>Hoch</a:t>
            </a:r>
            <a:br>
              <a:rPr lang="de-DE" sz="700" dirty="0"/>
            </a:br>
            <a:r>
              <a:rPr lang="de-DE" sz="700" dirty="0"/>
              <a:t>Vorrangig Sozial- und Bürgerämter; ggfs. mit Trägern der Grund-sicherung für Arbeitssuchende (SGB II) und Wohngeldamt, Deutsche Rentenversicherung bei Feststellung von Erwerbsunfähigkeit, (Kranken- und Pflegeversicherung), Meldebehörden, Betreuer</a:t>
            </a:r>
          </a:p>
        </p:txBody>
      </p:sp>
      <p:sp>
        <p:nvSpPr>
          <p:cNvPr id="191" name="TextBox 190">
            <a:extLst>
              <a:ext uri="{FF2B5EF4-FFF2-40B4-BE49-F238E27FC236}">
                <a16:creationId xmlns:a16="http://schemas.microsoft.com/office/drawing/2014/main" id="{BB323E13-0779-4E81-A3A0-948F84EF4FBF}"/>
              </a:ext>
            </a:extLst>
          </p:cNvPr>
          <p:cNvSpPr txBox="1">
            <a:spLocks/>
          </p:cNvSpPr>
          <p:nvPr/>
        </p:nvSpPr>
        <p:spPr>
          <a:xfrm>
            <a:off x="2746869" y="7421878"/>
            <a:ext cx="1971508"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Heterogenität </a:t>
            </a:r>
            <a:r>
              <a:rPr lang="de-DE" sz="700" b="1" dirty="0" err="1">
                <a:solidFill>
                  <a:schemeClr val="accent4"/>
                </a:solidFill>
              </a:rPr>
              <a:t>LeiKa</a:t>
            </a:r>
            <a:r>
              <a:rPr lang="de-DE" sz="700" b="1" dirty="0">
                <a:solidFill>
                  <a:schemeClr val="accent4"/>
                </a:solidFill>
              </a:rPr>
              <a:t>-Leistungen</a:t>
            </a:r>
          </a:p>
          <a:p>
            <a:r>
              <a:rPr lang="de-DE" sz="700" b="1" dirty="0"/>
              <a:t>Niedrig</a:t>
            </a:r>
          </a:p>
        </p:txBody>
      </p:sp>
      <p:sp>
        <p:nvSpPr>
          <p:cNvPr id="60" name="TextBox 59">
            <a:extLst>
              <a:ext uri="{FF2B5EF4-FFF2-40B4-BE49-F238E27FC236}">
                <a16:creationId xmlns:a16="http://schemas.microsoft.com/office/drawing/2014/main" id="{B30A077C-9C71-4416-B693-6766B1D4B539}"/>
              </a:ext>
            </a:extLst>
          </p:cNvPr>
          <p:cNvSpPr txBox="1">
            <a:spLocks/>
          </p:cNvSpPr>
          <p:nvPr/>
        </p:nvSpPr>
        <p:spPr>
          <a:xfrm>
            <a:off x="4743450" y="7421878"/>
            <a:ext cx="1733505"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Leistungsarchetyp</a:t>
            </a:r>
          </a:p>
          <a:p>
            <a:r>
              <a:rPr lang="de-DE" sz="700" dirty="0"/>
              <a:t>Komplexer Antrag</a:t>
            </a:r>
          </a:p>
        </p:txBody>
      </p:sp>
      <p:sp>
        <p:nvSpPr>
          <p:cNvPr id="61" name="TextBox 60">
            <a:extLst>
              <a:ext uri="{FF2B5EF4-FFF2-40B4-BE49-F238E27FC236}">
                <a16:creationId xmlns:a16="http://schemas.microsoft.com/office/drawing/2014/main" id="{58A4AF06-03B9-457D-8857-67B7D812479A}"/>
              </a:ext>
            </a:extLst>
          </p:cNvPr>
          <p:cNvSpPr txBox="1">
            <a:spLocks/>
          </p:cNvSpPr>
          <p:nvPr>
            <p:custDataLst>
              <p:tags r:id="rId8"/>
            </p:custDataLst>
          </p:nvPr>
        </p:nvSpPr>
        <p:spPr>
          <a:xfrm>
            <a:off x="361134" y="8197809"/>
            <a:ext cx="6115823" cy="194555"/>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700" b="1" dirty="0">
                <a:solidFill>
                  <a:srgbClr val="337299"/>
                </a:solidFill>
              </a:rPr>
              <a:t>Digitalisierungsgrad des aktuell besten digital-verfügbaren Angebots</a:t>
            </a:r>
            <a:endParaRPr lang="de-DE" sz="700" dirty="0"/>
          </a:p>
        </p:txBody>
      </p:sp>
      <p:grpSp>
        <p:nvGrpSpPr>
          <p:cNvPr id="6" name="Group 5">
            <a:extLst>
              <a:ext uri="{FF2B5EF4-FFF2-40B4-BE49-F238E27FC236}">
                <a16:creationId xmlns:a16="http://schemas.microsoft.com/office/drawing/2014/main" id="{6961E86E-D18F-4D08-A55F-08A32E9E9B12}"/>
              </a:ext>
            </a:extLst>
          </p:cNvPr>
          <p:cNvGrpSpPr/>
          <p:nvPr/>
        </p:nvGrpSpPr>
        <p:grpSpPr>
          <a:xfrm>
            <a:off x="361134" y="8423261"/>
            <a:ext cx="6116435" cy="969496"/>
            <a:chOff x="361134" y="8423261"/>
            <a:chExt cx="6116435" cy="969496"/>
          </a:xfrm>
        </p:grpSpPr>
        <p:sp>
          <p:nvSpPr>
            <p:cNvPr id="62" name="TextBox 61">
              <a:extLst>
                <a:ext uri="{FF2B5EF4-FFF2-40B4-BE49-F238E27FC236}">
                  <a16:creationId xmlns:a16="http://schemas.microsoft.com/office/drawing/2014/main" id="{296A3E3E-9287-4D1C-9B64-97F32DB8E6FB}"/>
                </a:ext>
              </a:extLst>
            </p:cNvPr>
            <p:cNvSpPr txBox="1">
              <a:spLocks/>
            </p:cNvSpPr>
            <p:nvPr/>
          </p:nvSpPr>
          <p:spPr>
            <a:xfrm>
              <a:off x="361134" y="8423261"/>
              <a:ext cx="920221" cy="86177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Digitalisierungsstatus nach Reifegradmodell</a:t>
              </a:r>
            </a:p>
            <a:p>
              <a:r>
                <a:rPr lang="de-DE" sz="700" b="1" dirty="0"/>
                <a:t>Höchster Reifegrad</a:t>
              </a:r>
            </a:p>
            <a:p>
              <a:r>
                <a:rPr lang="de-DE" sz="700" dirty="0"/>
                <a:t>Stufe 1</a:t>
              </a:r>
            </a:p>
            <a:p>
              <a:endParaRPr lang="de-DE" sz="700" b="1" dirty="0"/>
            </a:p>
            <a:p>
              <a:r>
                <a:rPr lang="de-DE" sz="700" b="1" dirty="0"/>
                <a:t>Flächendeckender Reifegrad</a:t>
              </a:r>
            </a:p>
            <a:p>
              <a:r>
                <a:rPr lang="de-DE" sz="700" dirty="0"/>
                <a:t>Stufe 1</a:t>
              </a:r>
            </a:p>
          </p:txBody>
        </p:sp>
        <p:sp>
          <p:nvSpPr>
            <p:cNvPr id="63" name="TextBox 62">
              <a:extLst>
                <a:ext uri="{FF2B5EF4-FFF2-40B4-BE49-F238E27FC236}">
                  <a16:creationId xmlns:a16="http://schemas.microsoft.com/office/drawing/2014/main" id="{4181AE90-9920-4DEC-A86D-E87A897155E4}"/>
                </a:ext>
              </a:extLst>
            </p:cNvPr>
            <p:cNvSpPr txBox="1">
              <a:spLocks/>
            </p:cNvSpPr>
            <p:nvPr/>
          </p:nvSpPr>
          <p:spPr>
            <a:xfrm>
              <a:off x="1437534" y="8423261"/>
              <a:ext cx="2053653" cy="96949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Nutzerfreundlichkeit</a:t>
              </a:r>
            </a:p>
            <a:p>
              <a:r>
                <a:rPr lang="de-DE" sz="700" b="1" dirty="0"/>
                <a:t>Nicht nutzerfreundlich verfügbar</a:t>
              </a:r>
            </a:p>
            <a:p>
              <a:r>
                <a:rPr lang="de-DE" sz="700" dirty="0"/>
                <a:t>Rentenversicherungsträger und Bundes- sowie Länder-</a:t>
              </a:r>
              <a:br>
                <a:rPr lang="de-DE" sz="700" dirty="0"/>
              </a:br>
              <a:r>
                <a:rPr lang="de-DE" sz="700" dirty="0"/>
                <a:t>websites erläutern die Leistung und verweisen auf die kommunalen Sozialämter als zuständige Instanz; diese bieten häufig das Formular zum Download an. Eine Online-Beantragung erfolgt nicht, allerdings ist der Antrag häufig formlos telefonisch, postalisch oder durch persönliche Vorsprache zu stellen</a:t>
              </a:r>
            </a:p>
          </p:txBody>
        </p:sp>
        <p:sp>
          <p:nvSpPr>
            <p:cNvPr id="64" name="TextBox 63">
              <a:extLst>
                <a:ext uri="{FF2B5EF4-FFF2-40B4-BE49-F238E27FC236}">
                  <a16:creationId xmlns:a16="http://schemas.microsoft.com/office/drawing/2014/main" id="{15A1EC88-03B1-46D1-BD8A-B70F05929A99}"/>
                </a:ext>
              </a:extLst>
            </p:cNvPr>
            <p:cNvSpPr txBox="1">
              <a:spLocks/>
            </p:cNvSpPr>
            <p:nvPr/>
          </p:nvSpPr>
          <p:spPr>
            <a:xfrm>
              <a:off x="3647366" y="8423261"/>
              <a:ext cx="1065637" cy="43088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Flächendeckung</a:t>
              </a:r>
            </a:p>
            <a:p>
              <a:r>
                <a:rPr lang="de-DE" sz="700" b="1" dirty="0"/>
                <a:t>Niedrig</a:t>
              </a:r>
              <a:br>
                <a:rPr lang="de-DE" sz="700" b="1" dirty="0"/>
              </a:br>
              <a:r>
                <a:rPr lang="de-DE" sz="700" dirty="0"/>
                <a:t>Keine Online-Lösungen vorhanden</a:t>
              </a:r>
            </a:p>
          </p:txBody>
        </p:sp>
        <p:sp>
          <p:nvSpPr>
            <p:cNvPr id="65" name="TextBox 64">
              <a:extLst>
                <a:ext uri="{FF2B5EF4-FFF2-40B4-BE49-F238E27FC236}">
                  <a16:creationId xmlns:a16="http://schemas.microsoft.com/office/drawing/2014/main" id="{0EC9FF47-35EA-4CA1-88C9-CA7D60312F67}"/>
                </a:ext>
              </a:extLst>
            </p:cNvPr>
            <p:cNvSpPr txBox="1">
              <a:spLocks/>
            </p:cNvSpPr>
            <p:nvPr/>
          </p:nvSpPr>
          <p:spPr>
            <a:xfrm>
              <a:off x="4869181" y="8423261"/>
              <a:ext cx="1608388" cy="86177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Ausgewähltes Beispiel</a:t>
              </a:r>
            </a:p>
            <a:p>
              <a:r>
                <a:rPr lang="de-DE" sz="700" b="1" dirty="0"/>
                <a:t>Übergreifendes Portal: </a:t>
              </a:r>
              <a:r>
                <a:rPr lang="de-DE" sz="700" dirty="0"/>
                <a:t>https://service.berlin.de/dienstleistung/324394/;</a:t>
              </a:r>
            </a:p>
            <a:p>
              <a:endParaRPr lang="de-DE" sz="700" dirty="0"/>
            </a:p>
            <a:p>
              <a:r>
                <a:rPr lang="de-DE" sz="700" b="1" dirty="0"/>
                <a:t>Beispiel für Informationen im Sozialamt:</a:t>
              </a:r>
              <a:r>
                <a:rPr lang="de-DE" sz="700" dirty="0"/>
                <a:t> https://www.wiesbaden.de/vv/produkte/50/sozialhilfe/141010100000009264.php</a:t>
              </a:r>
            </a:p>
          </p:txBody>
        </p:sp>
      </p:grpSp>
      <p:sp>
        <p:nvSpPr>
          <p:cNvPr id="66" name="Title 1">
            <a:extLst>
              <a:ext uri="{FF2B5EF4-FFF2-40B4-BE49-F238E27FC236}">
                <a16:creationId xmlns:a16="http://schemas.microsoft.com/office/drawing/2014/main" id="{C459A88F-2398-43E5-8D9B-ACDC4AC582BD}"/>
              </a:ext>
            </a:extLst>
          </p:cNvPr>
          <p:cNvSpPr txBox="1">
            <a:spLocks/>
          </p:cNvSpPr>
          <p:nvPr/>
        </p:nvSpPr>
        <p:spPr bwMode="gray">
          <a:xfrm>
            <a:off x="366713" y="363634"/>
            <a:ext cx="507521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1000" b="1" kern="0" dirty="0"/>
              <a:t>Analyse:</a:t>
            </a:r>
            <a:r>
              <a:rPr lang="de-DE" sz="1000" kern="0" dirty="0"/>
              <a:t> Grundsicherung im Alter und bei Erwerbsminderung</a:t>
            </a:r>
          </a:p>
        </p:txBody>
      </p:sp>
      <p:sp>
        <p:nvSpPr>
          <p:cNvPr id="80" name="TextBox 73">
            <a:extLst>
              <a:ext uri="{FF2B5EF4-FFF2-40B4-BE49-F238E27FC236}">
                <a16:creationId xmlns:a16="http://schemas.microsoft.com/office/drawing/2014/main" id="{BBAF938F-40BF-4EB1-BB96-911D437306D7}"/>
              </a:ext>
            </a:extLst>
          </p:cNvPr>
          <p:cNvSpPr txBox="1">
            <a:spLocks/>
          </p:cNvSpPr>
          <p:nvPr/>
        </p:nvSpPr>
        <p:spPr>
          <a:xfrm>
            <a:off x="361134" y="2455663"/>
            <a:ext cx="3005284" cy="2708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Besondere Nutzerprozessmerkmale</a:t>
            </a:r>
          </a:p>
          <a:p>
            <a:r>
              <a:rPr lang="de-DE" sz="700" dirty="0"/>
              <a:t>-</a:t>
            </a:r>
          </a:p>
        </p:txBody>
      </p:sp>
      <p:sp>
        <p:nvSpPr>
          <p:cNvPr id="53" name="TextBox 52">
            <a:extLst>
              <a:ext uri="{FF2B5EF4-FFF2-40B4-BE49-F238E27FC236}">
                <a16:creationId xmlns:a16="http://schemas.microsoft.com/office/drawing/2014/main" id="{A214A25E-8F85-4F83-AFBB-6D22AE172B61}"/>
              </a:ext>
            </a:extLst>
          </p:cNvPr>
          <p:cNvSpPr txBox="1">
            <a:spLocks/>
          </p:cNvSpPr>
          <p:nvPr/>
        </p:nvSpPr>
        <p:spPr>
          <a:xfrm>
            <a:off x="361134" y="2982820"/>
            <a:ext cx="2090587"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Bundesressort inkl. Referat</a:t>
            </a:r>
          </a:p>
          <a:p>
            <a:r>
              <a:rPr lang="de-DE" sz="700" dirty="0"/>
              <a:t>BMAS</a:t>
            </a:r>
          </a:p>
        </p:txBody>
      </p:sp>
      <p:sp>
        <p:nvSpPr>
          <p:cNvPr id="83" name="TextBox 82">
            <a:extLst>
              <a:ext uri="{FF2B5EF4-FFF2-40B4-BE49-F238E27FC236}">
                <a16:creationId xmlns:a16="http://schemas.microsoft.com/office/drawing/2014/main" id="{FA6E97EF-31D2-4720-B964-C5584A91BB37}"/>
              </a:ext>
            </a:extLst>
          </p:cNvPr>
          <p:cNvSpPr txBox="1">
            <a:spLocks/>
          </p:cNvSpPr>
          <p:nvPr/>
        </p:nvSpPr>
        <p:spPr>
          <a:xfrm>
            <a:off x="361134" y="3258202"/>
            <a:ext cx="2090587" cy="86177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Besonderheiten Zuständigkeit:</a:t>
            </a:r>
          </a:p>
          <a:p>
            <a:r>
              <a:rPr lang="de-DE" sz="700" dirty="0"/>
              <a:t>Vorranging zuständig sind Sozial- und Bürgerämter; ggfs. mit Trägern der Grundsicherung für Arbeitssuchende (SGB II) und Wohngeldamt. Deutsche Rentenversi-cherung bei Feststellung von Erwerbsunfähigkeit (Kranken- und Pflegeversicherung, vgl. § 256 SGB V), Meldebehörden, Betreuer. Krankenkassen betroffen (ggf. für die richtige Einstufung und Beitragsfestsetzung)</a:t>
            </a:r>
          </a:p>
        </p:txBody>
      </p:sp>
      <p:sp>
        <p:nvSpPr>
          <p:cNvPr id="58" name="TextBox 57">
            <a:extLst>
              <a:ext uri="{FF2B5EF4-FFF2-40B4-BE49-F238E27FC236}">
                <a16:creationId xmlns:a16="http://schemas.microsoft.com/office/drawing/2014/main" id="{D3656635-BEEF-4C57-9E17-EC0165B4C86F}"/>
              </a:ext>
            </a:extLst>
          </p:cNvPr>
          <p:cNvSpPr txBox="1">
            <a:spLocks/>
          </p:cNvSpPr>
          <p:nvPr/>
        </p:nvSpPr>
        <p:spPr>
          <a:xfrm>
            <a:off x="5256282" y="3467432"/>
            <a:ext cx="1201596" cy="53860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Rechtsgrundlage Bund</a:t>
            </a:r>
          </a:p>
          <a:p>
            <a:r>
              <a:rPr lang="de-DE" sz="700" dirty="0"/>
              <a:t>§§ 41 ff. SGB XII (4. Kapitel); Bundesgesetz und Bundes-</a:t>
            </a:r>
            <a:br>
              <a:rPr lang="de-DE" sz="700" dirty="0"/>
            </a:br>
            <a:r>
              <a:rPr lang="de-DE" sz="700" dirty="0"/>
              <a:t>auftragsverwaltung (100% Erstattung des Bundes)</a:t>
            </a:r>
          </a:p>
        </p:txBody>
      </p:sp>
      <p:sp>
        <p:nvSpPr>
          <p:cNvPr id="59" name="TextBox 58">
            <a:extLst>
              <a:ext uri="{FF2B5EF4-FFF2-40B4-BE49-F238E27FC236}">
                <a16:creationId xmlns:a16="http://schemas.microsoft.com/office/drawing/2014/main" id="{A8AA06E8-5289-4C98-BA3F-795493850C52}"/>
              </a:ext>
            </a:extLst>
          </p:cNvPr>
          <p:cNvSpPr txBox="1">
            <a:spLocks/>
          </p:cNvSpPr>
          <p:nvPr/>
        </p:nvSpPr>
        <p:spPr>
          <a:xfrm>
            <a:off x="5256282" y="2982820"/>
            <a:ext cx="1201596" cy="43088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Vollzug</a:t>
            </a:r>
          </a:p>
          <a:p>
            <a:r>
              <a:rPr lang="de-DE" sz="700" dirty="0"/>
              <a:t>Länder und Kommunen (insb. Träger der Sozialhilfe; geregelt in Landesgesetzen)</a:t>
            </a:r>
          </a:p>
        </p:txBody>
      </p:sp>
      <p:sp>
        <p:nvSpPr>
          <p:cNvPr id="57" name="TextBox 56">
            <a:extLst>
              <a:ext uri="{FF2B5EF4-FFF2-40B4-BE49-F238E27FC236}">
                <a16:creationId xmlns:a16="http://schemas.microsoft.com/office/drawing/2014/main" id="{0FD8314D-31E9-4229-B9C0-A36055E2A3DC}"/>
              </a:ext>
            </a:extLst>
          </p:cNvPr>
          <p:cNvSpPr txBox="1">
            <a:spLocks/>
          </p:cNvSpPr>
          <p:nvPr/>
        </p:nvSpPr>
        <p:spPr>
          <a:xfrm>
            <a:off x="2509442" y="2982820"/>
            <a:ext cx="1986641" cy="32316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Länderressort inkl. Referat</a:t>
            </a:r>
          </a:p>
          <a:p>
            <a:r>
              <a:rPr lang="de-DE" sz="700" dirty="0"/>
              <a:t>NRW: Ministerium für Arbeit, Gesundheit und Soziales</a:t>
            </a:r>
            <a:r>
              <a:rPr lang="de-DE" sz="700"/>
              <a:t>; Referat V A 4</a:t>
            </a:r>
            <a:endParaRPr lang="de-DE" sz="700" dirty="0"/>
          </a:p>
        </p:txBody>
      </p:sp>
      <p:sp>
        <p:nvSpPr>
          <p:cNvPr id="76" name="TextBox 75">
            <a:extLst>
              <a:ext uri="{FF2B5EF4-FFF2-40B4-BE49-F238E27FC236}">
                <a16:creationId xmlns:a16="http://schemas.microsoft.com/office/drawing/2014/main" id="{A64C4DDA-ECC8-4D36-A406-42D7AB619580}"/>
              </a:ext>
            </a:extLst>
          </p:cNvPr>
          <p:cNvSpPr txBox="1">
            <a:spLocks/>
          </p:cNvSpPr>
          <p:nvPr/>
        </p:nvSpPr>
        <p:spPr>
          <a:xfrm>
            <a:off x="2509442" y="3581367"/>
            <a:ext cx="2584687" cy="53860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Zuständigkeitsmerkmal</a:t>
            </a:r>
          </a:p>
          <a:p>
            <a:r>
              <a:rPr lang="de-DE" sz="700" dirty="0"/>
              <a:t>Zumeist gewöhnlicher Aufenthalt (i.d.R. der Wohnort); Ausnahmen bei ambulantem betreuten Wohnen (in diesem Fall Sozialhilfeträger mit örtlicher Zuständig-</a:t>
            </a:r>
            <a:br>
              <a:rPr lang="de-DE" sz="700" dirty="0"/>
            </a:br>
            <a:r>
              <a:rPr lang="de-DE" sz="700" dirty="0"/>
              <a:t>keit vor Eintritt in diese Wohnform zuständig), vgl. §§ 97, 98 SGB XII</a:t>
            </a:r>
          </a:p>
        </p:txBody>
      </p:sp>
      <p:sp>
        <p:nvSpPr>
          <p:cNvPr id="75" name="TextBox 57">
            <a:extLst>
              <a:ext uri="{FF2B5EF4-FFF2-40B4-BE49-F238E27FC236}">
                <a16:creationId xmlns:a16="http://schemas.microsoft.com/office/drawing/2014/main" id="{D3656635-BEEF-4C57-9E17-EC0165B4C86F}"/>
              </a:ext>
            </a:extLst>
          </p:cNvPr>
          <p:cNvSpPr txBox="1">
            <a:spLocks/>
          </p:cNvSpPr>
          <p:nvPr/>
        </p:nvSpPr>
        <p:spPr>
          <a:xfrm>
            <a:off x="4561894" y="2982820"/>
            <a:ext cx="684306" cy="43088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Gesetzesebene</a:t>
            </a:r>
          </a:p>
          <a:p>
            <a:r>
              <a:rPr lang="de-DE" sz="700" dirty="0"/>
              <a:t>      Bund</a:t>
            </a:r>
          </a:p>
          <a:p>
            <a:r>
              <a:rPr lang="de-DE" sz="700" dirty="0"/>
              <a:t>      Länder</a:t>
            </a:r>
          </a:p>
          <a:p>
            <a:r>
              <a:rPr lang="de-DE" sz="700" dirty="0"/>
              <a:t>      Kommunen</a:t>
            </a:r>
          </a:p>
        </p:txBody>
      </p:sp>
      <p:sp>
        <p:nvSpPr>
          <p:cNvPr id="8" name="Rechteck 7"/>
          <p:cNvSpPr/>
          <p:nvPr/>
        </p:nvSpPr>
        <p:spPr>
          <a:xfrm>
            <a:off x="4582286" y="3111095"/>
            <a:ext cx="79115" cy="65345"/>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00" dirty="0" err="1">
              <a:solidFill>
                <a:schemeClr val="tx1"/>
              </a:solidFill>
            </a:endParaRPr>
          </a:p>
        </p:txBody>
      </p:sp>
      <p:sp>
        <p:nvSpPr>
          <p:cNvPr id="78" name="Rechteck 77"/>
          <p:cNvSpPr/>
          <p:nvPr/>
        </p:nvSpPr>
        <p:spPr>
          <a:xfrm>
            <a:off x="4582288" y="3212830"/>
            <a:ext cx="79115" cy="6534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00" dirty="0" err="1">
              <a:solidFill>
                <a:schemeClr val="tx1"/>
              </a:solidFill>
            </a:endParaRPr>
          </a:p>
        </p:txBody>
      </p:sp>
      <p:sp>
        <p:nvSpPr>
          <p:cNvPr id="79" name="Rechteck 78"/>
          <p:cNvSpPr/>
          <p:nvPr/>
        </p:nvSpPr>
        <p:spPr>
          <a:xfrm>
            <a:off x="4582289" y="3319055"/>
            <a:ext cx="79115" cy="6534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700" dirty="0" err="1">
              <a:solidFill>
                <a:schemeClr val="tx1"/>
              </a:solidFill>
            </a:endParaRPr>
          </a:p>
        </p:txBody>
      </p:sp>
      <p:sp>
        <p:nvSpPr>
          <p:cNvPr id="82" name="TextBox 57">
            <a:extLst>
              <a:ext uri="{FF2B5EF4-FFF2-40B4-BE49-F238E27FC236}">
                <a16:creationId xmlns:a16="http://schemas.microsoft.com/office/drawing/2014/main" id="{D3656635-BEEF-4C57-9E17-EC0165B4C86F}"/>
              </a:ext>
            </a:extLst>
          </p:cNvPr>
          <p:cNvSpPr txBox="1">
            <a:spLocks/>
          </p:cNvSpPr>
          <p:nvPr/>
        </p:nvSpPr>
        <p:spPr>
          <a:xfrm>
            <a:off x="2509442" y="3326437"/>
            <a:ext cx="2689119"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Gebühren</a:t>
            </a:r>
          </a:p>
          <a:p>
            <a:r>
              <a:rPr lang="de-DE" sz="700" dirty="0"/>
              <a:t>Gebührenfrei</a:t>
            </a:r>
          </a:p>
        </p:txBody>
      </p:sp>
      <p:sp>
        <p:nvSpPr>
          <p:cNvPr id="74" name="TextBox 73">
            <a:extLst>
              <a:ext uri="{FF2B5EF4-FFF2-40B4-BE49-F238E27FC236}">
                <a16:creationId xmlns:a16="http://schemas.microsoft.com/office/drawing/2014/main" id="{BBAF938F-40BF-4EB1-BB96-911D437306D7}"/>
              </a:ext>
            </a:extLst>
          </p:cNvPr>
          <p:cNvSpPr txBox="1">
            <a:spLocks/>
          </p:cNvSpPr>
          <p:nvPr/>
        </p:nvSpPr>
        <p:spPr>
          <a:xfrm>
            <a:off x="361133" y="916664"/>
            <a:ext cx="1482561" cy="129266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Zielgruppe</a:t>
            </a:r>
          </a:p>
          <a:p>
            <a:r>
              <a:rPr lang="de-DE" sz="700" dirty="0"/>
              <a:t>Personen mit dauerhafter voller Erwerbsminderung ab 18 Jahren sowie Personen ab Regelaltersgrenze, die ihren Lebensunterhalt nicht aus eigenen Mitteln aufbringen können (z.B. Rentenempfänger mit geringen Rentenansprüchen, häufig aufgrund unterbrochener Erwerbsbiographien; Personen ohne Renteneinkommen); Personen, die in einer Werkstatt für behinderte Menschen arbeiten</a:t>
            </a:r>
          </a:p>
        </p:txBody>
      </p:sp>
      <p:sp>
        <p:nvSpPr>
          <p:cNvPr id="84" name="TextBox 83">
            <a:extLst>
              <a:ext uri="{FF2B5EF4-FFF2-40B4-BE49-F238E27FC236}">
                <a16:creationId xmlns:a16="http://schemas.microsoft.com/office/drawing/2014/main" id="{323D92C2-D970-40F6-A9AC-9F4C5C7FBF74}"/>
              </a:ext>
            </a:extLst>
          </p:cNvPr>
          <p:cNvSpPr txBox="1">
            <a:spLocks/>
          </p:cNvSpPr>
          <p:nvPr/>
        </p:nvSpPr>
        <p:spPr>
          <a:xfrm>
            <a:off x="1891333" y="916664"/>
            <a:ext cx="1079399" cy="96949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Zielgruppenspezifität</a:t>
            </a:r>
          </a:p>
          <a:p>
            <a:r>
              <a:rPr lang="de-DE" sz="700" b="1" dirty="0"/>
              <a:t>Mittel</a:t>
            </a:r>
            <a:br>
              <a:rPr lang="de-DE" sz="700" dirty="0"/>
            </a:br>
            <a:r>
              <a:rPr lang="de-DE" sz="700" dirty="0"/>
              <a:t>Mehrheitlich ähnliche Sachverhaltskonstel-</a:t>
            </a:r>
            <a:br>
              <a:rPr lang="de-DE" sz="700" dirty="0"/>
            </a:br>
            <a:r>
              <a:rPr lang="de-DE" sz="700" dirty="0"/>
              <a:t>lationen, aber grundsätzlich Einzelfallbetrachtung mit individueller Bedarfs-</a:t>
            </a:r>
            <a:br>
              <a:rPr lang="de-DE" sz="700" dirty="0"/>
            </a:br>
            <a:r>
              <a:rPr lang="de-DE" sz="700" dirty="0"/>
              <a:t>berechnung und Ein-</a:t>
            </a:r>
            <a:br>
              <a:rPr lang="de-DE" sz="700" dirty="0"/>
            </a:br>
            <a:r>
              <a:rPr lang="de-DE" sz="700" dirty="0"/>
              <a:t>kommensbereinigung</a:t>
            </a:r>
          </a:p>
        </p:txBody>
      </p:sp>
      <p:sp>
        <p:nvSpPr>
          <p:cNvPr id="73" name="TextBox 83">
            <a:extLst>
              <a:ext uri="{FF2B5EF4-FFF2-40B4-BE49-F238E27FC236}">
                <a16:creationId xmlns:a16="http://schemas.microsoft.com/office/drawing/2014/main" id="{323D92C2-D970-40F6-A9AC-9F4C5C7FBF74}"/>
              </a:ext>
            </a:extLst>
          </p:cNvPr>
          <p:cNvSpPr txBox="1">
            <a:spLocks/>
          </p:cNvSpPr>
          <p:nvPr/>
        </p:nvSpPr>
        <p:spPr>
          <a:xfrm>
            <a:off x="3018371" y="916664"/>
            <a:ext cx="1621062" cy="150810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Antragsanlass/-zeitpunkt</a:t>
            </a:r>
          </a:p>
          <a:p>
            <a:r>
              <a:rPr lang="de-DE" sz="700" b="1" dirty="0"/>
              <a:t>Heterogen</a:t>
            </a:r>
            <a:br>
              <a:rPr lang="de-DE" sz="700" dirty="0"/>
            </a:br>
            <a:r>
              <a:rPr lang="de-DE" sz="700" dirty="0"/>
              <a:t>Erstmaliger Rentenbezug nach Erreichen der Regelaltersgrenze ohne / mit nicht ausreichenden Rentenansprüchen, aufgrund Feststellung dauerhafter voller Erwerbsunfähigkeit (festgestellt durch Rententräger), bei Aufnahme einer Beschäftigung in Werkstatt für behinderte Menschen in den Arbeitsbereich oder bei Wegfall der Absicherung durch verstorbenen Ehepartner / Wegfall anderer vorrangiger Leistungsarten; nach i.d.R. 12 Kalendermonaten Überprüfung erforderlich</a:t>
            </a:r>
          </a:p>
        </p:txBody>
      </p:sp>
      <p:sp>
        <p:nvSpPr>
          <p:cNvPr id="77" name="TextBox 76">
            <a:extLst>
              <a:ext uri="{FF2B5EF4-FFF2-40B4-BE49-F238E27FC236}">
                <a16:creationId xmlns:a16="http://schemas.microsoft.com/office/drawing/2014/main" id="{8C830365-75A5-4A9B-98DE-D319C62F5A65}"/>
              </a:ext>
            </a:extLst>
          </p:cNvPr>
          <p:cNvSpPr txBox="1">
            <a:spLocks/>
          </p:cNvSpPr>
          <p:nvPr/>
        </p:nvSpPr>
        <p:spPr>
          <a:xfrm>
            <a:off x="4687072" y="916664"/>
            <a:ext cx="1789884" cy="118494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Mögliche Synergien / Konsolidierungspotenzial</a:t>
            </a:r>
          </a:p>
          <a:p>
            <a:r>
              <a:rPr lang="de-DE" sz="700" dirty="0"/>
              <a:t>Enger Zusammenhang mit weiteren SGB XII-Leistungen und eventuell SGB II. Darüber hinaus ggfs. bei Trägern der Grundsicherung für Arbeits-</a:t>
            </a:r>
            <a:br>
              <a:rPr lang="de-DE" sz="700" dirty="0"/>
            </a:br>
            <a:r>
              <a:rPr lang="de-DE" sz="700" dirty="0"/>
              <a:t>suchende (SGB II), Feststellung von Erwerbsun-</a:t>
            </a:r>
            <a:br>
              <a:rPr lang="de-DE" sz="700" dirty="0"/>
            </a:br>
            <a:r>
              <a:rPr lang="de-DE" sz="700" dirty="0"/>
              <a:t>fähigkeit, GEZ, Kranken- und Pflegeversicherung, Miet- und Lastenzuschuss nach dem Wohngeld-</a:t>
            </a:r>
            <a:br>
              <a:rPr lang="de-DE" sz="700" dirty="0"/>
            </a:br>
            <a:r>
              <a:rPr lang="de-DE" sz="700" dirty="0"/>
              <a:t>gesetz, Bedarf für Bildung und Teilhabe u.a.; Ins-</a:t>
            </a:r>
            <a:br>
              <a:rPr lang="de-DE" sz="700" dirty="0"/>
            </a:br>
            <a:r>
              <a:rPr lang="de-DE" sz="700" dirty="0"/>
              <a:t>gesamt sind Zusammenhänge zu weiteren Leis-</a:t>
            </a:r>
            <a:br>
              <a:rPr lang="de-DE" sz="700" dirty="0"/>
            </a:br>
            <a:r>
              <a:rPr lang="de-DE" sz="700" dirty="0"/>
              <a:t>tungen des SGB XII, SGB II oder SGB IX möglich</a:t>
            </a:r>
          </a:p>
        </p:txBody>
      </p:sp>
      <p:sp>
        <p:nvSpPr>
          <p:cNvPr id="68" name="TextBox 67">
            <a:extLst>
              <a:ext uri="{FF2B5EF4-FFF2-40B4-BE49-F238E27FC236}">
                <a16:creationId xmlns:a16="http://schemas.microsoft.com/office/drawing/2014/main" id="{6157B991-2E6E-4D4F-857B-36DEFE880E3D}"/>
              </a:ext>
            </a:extLst>
          </p:cNvPr>
          <p:cNvSpPr txBox="1">
            <a:spLocks/>
          </p:cNvSpPr>
          <p:nvPr/>
        </p:nvSpPr>
        <p:spPr>
          <a:xfrm>
            <a:off x="4687072" y="2122674"/>
            <a:ext cx="1789884"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Schlüsselfunktion für andere OZG-Leistungen</a:t>
            </a:r>
          </a:p>
          <a:p>
            <a:r>
              <a:rPr lang="de-DE" sz="700" dirty="0"/>
              <a:t>Keine Schlüsselfunktion</a:t>
            </a:r>
          </a:p>
        </p:txBody>
      </p:sp>
      <p:grpSp>
        <p:nvGrpSpPr>
          <p:cNvPr id="9" name="Group 8">
            <a:extLst>
              <a:ext uri="{FF2B5EF4-FFF2-40B4-BE49-F238E27FC236}">
                <a16:creationId xmlns:a16="http://schemas.microsoft.com/office/drawing/2014/main" id="{9AE47AE8-A6F8-4326-95A1-338476B6244E}"/>
              </a:ext>
            </a:extLst>
          </p:cNvPr>
          <p:cNvGrpSpPr/>
          <p:nvPr/>
        </p:nvGrpSpPr>
        <p:grpSpPr>
          <a:xfrm>
            <a:off x="361134" y="4601768"/>
            <a:ext cx="6128561" cy="1100958"/>
            <a:chOff x="361134" y="4672626"/>
            <a:chExt cx="6128561" cy="1100958"/>
          </a:xfrm>
        </p:grpSpPr>
        <p:sp>
          <p:nvSpPr>
            <p:cNvPr id="100" name="TextBox 99">
              <a:extLst>
                <a:ext uri="{FF2B5EF4-FFF2-40B4-BE49-F238E27FC236}">
                  <a16:creationId xmlns:a16="http://schemas.microsoft.com/office/drawing/2014/main" id="{0F884EB1-73F2-442D-A743-C4582585D49B}"/>
                </a:ext>
              </a:extLst>
            </p:cNvPr>
            <p:cNvSpPr txBox="1">
              <a:spLocks/>
            </p:cNvSpPr>
            <p:nvPr/>
          </p:nvSpPr>
          <p:spPr>
            <a:xfrm>
              <a:off x="1747915" y="4672626"/>
              <a:ext cx="1477343" cy="1077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Fallzahlen</a:t>
              </a:r>
            </a:p>
          </p:txBody>
        </p:sp>
        <p:sp>
          <p:nvSpPr>
            <p:cNvPr id="106" name="TextBox 105">
              <a:extLst>
                <a:ext uri="{FF2B5EF4-FFF2-40B4-BE49-F238E27FC236}">
                  <a16:creationId xmlns:a16="http://schemas.microsoft.com/office/drawing/2014/main" id="{EEA1F608-9EA3-4BB2-8A71-6CCC7EF65ADE}"/>
                </a:ext>
              </a:extLst>
            </p:cNvPr>
            <p:cNvSpPr txBox="1">
              <a:spLocks/>
            </p:cNvSpPr>
            <p:nvPr/>
          </p:nvSpPr>
          <p:spPr>
            <a:xfrm>
              <a:off x="1747915" y="4791825"/>
              <a:ext cx="1477343" cy="7540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dirty="0"/>
                <a:t>1.100.000</a:t>
              </a:r>
            </a:p>
            <a:p>
              <a:r>
                <a:rPr lang="de-DE" sz="700" dirty="0"/>
                <a:t>DeStatis Informationen zur Anzahl der Empfänger von Grundsicherung im Alter und bei Erwerbsminderung im Jahr 2018 (https://www.destatis.de/DE/PresseService/Presse/Pressemitteilungen/2018/10/PD18_408_228.html)</a:t>
              </a:r>
            </a:p>
          </p:txBody>
        </p:sp>
        <p:sp>
          <p:nvSpPr>
            <p:cNvPr id="101" name="TextBox 100">
              <a:extLst>
                <a:ext uri="{FF2B5EF4-FFF2-40B4-BE49-F238E27FC236}">
                  <a16:creationId xmlns:a16="http://schemas.microsoft.com/office/drawing/2014/main" id="{E7145BFF-CCF5-4D93-8C1F-842CA5A4BCCA}"/>
                </a:ext>
              </a:extLst>
            </p:cNvPr>
            <p:cNvSpPr txBox="1">
              <a:spLocks/>
            </p:cNvSpPr>
            <p:nvPr/>
          </p:nvSpPr>
          <p:spPr>
            <a:xfrm>
              <a:off x="3308798" y="4672626"/>
              <a:ext cx="1003449"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Verwaltungskosten</a:t>
              </a:r>
            </a:p>
            <a:p>
              <a:r>
                <a:rPr lang="de-DE" sz="700" dirty="0"/>
                <a:t>Nicht erhoben</a:t>
              </a:r>
            </a:p>
          </p:txBody>
        </p:sp>
        <p:sp>
          <p:nvSpPr>
            <p:cNvPr id="108" name="TextBox 107">
              <a:extLst>
                <a:ext uri="{FF2B5EF4-FFF2-40B4-BE49-F238E27FC236}">
                  <a16:creationId xmlns:a16="http://schemas.microsoft.com/office/drawing/2014/main" id="{208355D8-BFD3-44C2-9B69-AB8B4CCC2313}"/>
                </a:ext>
              </a:extLst>
            </p:cNvPr>
            <p:cNvSpPr txBox="1">
              <a:spLocks/>
            </p:cNvSpPr>
            <p:nvPr/>
          </p:nvSpPr>
          <p:spPr>
            <a:xfrm>
              <a:off x="3308798" y="4923823"/>
              <a:ext cx="1003449" cy="1077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endParaRPr lang="de-DE" sz="700" dirty="0"/>
            </a:p>
          </p:txBody>
        </p:sp>
        <p:sp>
          <p:nvSpPr>
            <p:cNvPr id="103" name="TextBox 102">
              <a:extLst>
                <a:ext uri="{FF2B5EF4-FFF2-40B4-BE49-F238E27FC236}">
                  <a16:creationId xmlns:a16="http://schemas.microsoft.com/office/drawing/2014/main" id="{9A6F62CB-340A-4010-9163-C1B00671CF69}"/>
                </a:ext>
              </a:extLst>
            </p:cNvPr>
            <p:cNvSpPr txBox="1">
              <a:spLocks/>
            </p:cNvSpPr>
            <p:nvPr/>
          </p:nvSpPr>
          <p:spPr>
            <a:xfrm>
              <a:off x="4399064" y="4672626"/>
              <a:ext cx="2087354"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Politische Aktualität u. Signalwirkung</a:t>
              </a:r>
            </a:p>
            <a:p>
              <a:r>
                <a:rPr lang="de-DE" sz="700" b="1" dirty="0"/>
                <a:t>Mittel</a:t>
              </a:r>
            </a:p>
          </p:txBody>
        </p:sp>
        <p:sp>
          <p:nvSpPr>
            <p:cNvPr id="111" name="TextBox 110">
              <a:extLst>
                <a:ext uri="{FF2B5EF4-FFF2-40B4-BE49-F238E27FC236}">
                  <a16:creationId xmlns:a16="http://schemas.microsoft.com/office/drawing/2014/main" id="{435768C5-9759-4EF3-9971-C91BBB3D1D35}"/>
                </a:ext>
              </a:extLst>
            </p:cNvPr>
            <p:cNvSpPr txBox="1">
              <a:spLocks/>
            </p:cNvSpPr>
            <p:nvPr/>
          </p:nvSpPr>
          <p:spPr>
            <a:xfrm>
              <a:off x="4395788" y="4886607"/>
              <a:ext cx="2093907" cy="7540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dirty="0"/>
                <a:t>Alle Leistungen zur Förderung von einkommensschwachen oder weniger privilegierten Mitbürgern haben eine mittlere bis hohe Signalwirkung. </a:t>
              </a:r>
            </a:p>
            <a:p>
              <a:r>
                <a:rPr lang="de-DE" sz="700" dirty="0"/>
                <a:t>Bekämpfung von Altersarmut auf politischer Agenda; Diskussion der Grundrente im medialen Fokus; Erhöhung der Fallzahlen infolge von Migration; Demografischer Wandel als Einflussfaktor</a:t>
              </a:r>
            </a:p>
          </p:txBody>
        </p:sp>
        <p:sp>
          <p:nvSpPr>
            <p:cNvPr id="93" name="TextBox 92">
              <a:extLst>
                <a:ext uri="{FF2B5EF4-FFF2-40B4-BE49-F238E27FC236}">
                  <a16:creationId xmlns:a16="http://schemas.microsoft.com/office/drawing/2014/main" id="{1C506609-8A3B-46ED-8330-14BDF364532F}"/>
                </a:ext>
              </a:extLst>
            </p:cNvPr>
            <p:cNvSpPr txBox="1">
              <a:spLocks/>
            </p:cNvSpPr>
            <p:nvPr/>
          </p:nvSpPr>
          <p:spPr>
            <a:xfrm>
              <a:off x="1115934" y="4672626"/>
              <a:ext cx="538397"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Top-100 </a:t>
              </a:r>
              <a:br>
                <a:rPr lang="de-DE" sz="700" b="1" dirty="0">
                  <a:solidFill>
                    <a:schemeClr val="accent4"/>
                  </a:solidFill>
                </a:rPr>
              </a:br>
              <a:r>
                <a:rPr lang="de-DE" sz="700" b="1" dirty="0">
                  <a:solidFill>
                    <a:schemeClr val="accent4"/>
                  </a:solidFill>
                </a:rPr>
                <a:t>Unternehmen</a:t>
              </a:r>
            </a:p>
          </p:txBody>
        </p:sp>
        <p:sp>
          <p:nvSpPr>
            <p:cNvPr id="99" name="TextBox 98">
              <a:extLst>
                <a:ext uri="{FF2B5EF4-FFF2-40B4-BE49-F238E27FC236}">
                  <a16:creationId xmlns:a16="http://schemas.microsoft.com/office/drawing/2014/main" id="{A0197233-2AC5-4BB1-A508-CE13B3A973F2}"/>
                </a:ext>
              </a:extLst>
            </p:cNvPr>
            <p:cNvSpPr txBox="1">
              <a:spLocks/>
            </p:cNvSpPr>
            <p:nvPr/>
          </p:nvSpPr>
          <p:spPr>
            <a:xfrm>
              <a:off x="361134" y="4672626"/>
              <a:ext cx="613616"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Top-100</a:t>
              </a:r>
              <a:br>
                <a:rPr lang="de-DE" sz="700" b="1" dirty="0">
                  <a:solidFill>
                    <a:schemeClr val="accent4"/>
                  </a:solidFill>
                </a:rPr>
              </a:br>
              <a:r>
                <a:rPr lang="de-DE" sz="700" b="1" dirty="0">
                  <a:solidFill>
                    <a:schemeClr val="accent4"/>
                  </a:solidFill>
                </a:rPr>
                <a:t>Bürger</a:t>
              </a:r>
            </a:p>
          </p:txBody>
        </p:sp>
        <p:sp>
          <p:nvSpPr>
            <p:cNvPr id="98" name="TextBox 97">
              <a:extLst>
                <a:ext uri="{FF2B5EF4-FFF2-40B4-BE49-F238E27FC236}">
                  <a16:creationId xmlns:a16="http://schemas.microsoft.com/office/drawing/2014/main" id="{3F374A68-F3ED-49EE-B454-D7480D31FEB9}"/>
                </a:ext>
              </a:extLst>
            </p:cNvPr>
            <p:cNvSpPr txBox="1">
              <a:spLocks/>
            </p:cNvSpPr>
            <p:nvPr/>
          </p:nvSpPr>
          <p:spPr>
            <a:xfrm>
              <a:off x="1105890" y="5254056"/>
              <a:ext cx="558485" cy="32316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Single Digital </a:t>
              </a:r>
              <a:br>
                <a:rPr lang="de-DE" sz="700" b="1" dirty="0">
                  <a:solidFill>
                    <a:schemeClr val="accent4"/>
                  </a:solidFill>
                </a:rPr>
              </a:br>
              <a:r>
                <a:rPr lang="de-DE" sz="700" b="1" dirty="0">
                  <a:solidFill>
                    <a:schemeClr val="accent4"/>
                  </a:solidFill>
                </a:rPr>
                <a:t>Gateway-</a:t>
              </a:r>
              <a:br>
                <a:rPr lang="de-DE" sz="700" b="1" dirty="0">
                  <a:solidFill>
                    <a:schemeClr val="accent4"/>
                  </a:solidFill>
                </a:rPr>
              </a:br>
              <a:r>
                <a:rPr lang="de-DE" sz="700" b="1" dirty="0">
                  <a:solidFill>
                    <a:schemeClr val="accent4"/>
                  </a:solidFill>
                </a:rPr>
                <a:t>Leistungen</a:t>
              </a:r>
            </a:p>
          </p:txBody>
        </p:sp>
        <p:sp>
          <p:nvSpPr>
            <p:cNvPr id="95" name="TextBox 94">
              <a:extLst>
                <a:ext uri="{FF2B5EF4-FFF2-40B4-BE49-F238E27FC236}">
                  <a16:creationId xmlns:a16="http://schemas.microsoft.com/office/drawing/2014/main" id="{9AB4E3EA-3D0F-46CA-A37F-9E128CACFAEA}"/>
                </a:ext>
              </a:extLst>
            </p:cNvPr>
            <p:cNvSpPr txBox="1">
              <a:spLocks/>
            </p:cNvSpPr>
            <p:nvPr/>
          </p:nvSpPr>
          <p:spPr>
            <a:xfrm>
              <a:off x="361134" y="5254056"/>
              <a:ext cx="613616" cy="32316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700" b="1" dirty="0">
                  <a:solidFill>
                    <a:schemeClr val="accent4"/>
                  </a:solidFill>
                </a:rPr>
                <a:t>Top-115 Behördenruf-nummer</a:t>
              </a:r>
            </a:p>
          </p:txBody>
        </p:sp>
        <p:sp>
          <p:nvSpPr>
            <p:cNvPr id="70" name="Freeform 103">
              <a:extLst>
                <a:ext uri="{FF2B5EF4-FFF2-40B4-BE49-F238E27FC236}">
                  <a16:creationId xmlns:a16="http://schemas.microsoft.com/office/drawing/2014/main" id="{7F5257C5-26AC-4767-BA87-2CDE426F5B32}"/>
                </a:ext>
              </a:extLst>
            </p:cNvPr>
            <p:cNvSpPr>
              <a:spLocks/>
            </p:cNvSpPr>
            <p:nvPr>
              <p:custDataLst>
                <p:tags r:id="rId9"/>
              </p:custDataLst>
            </p:nvPr>
          </p:nvSpPr>
          <p:spPr bwMode="auto">
            <a:xfrm>
              <a:off x="1326925" y="5017019"/>
              <a:ext cx="116415" cy="10808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700" dirty="0">
                <a:latin typeface="+mn-lt"/>
              </a:endParaRPr>
            </a:p>
          </p:txBody>
        </p:sp>
        <p:sp>
          <p:nvSpPr>
            <p:cNvPr id="71" name="Freeform 103">
              <a:extLst>
                <a:ext uri="{FF2B5EF4-FFF2-40B4-BE49-F238E27FC236}">
                  <a16:creationId xmlns:a16="http://schemas.microsoft.com/office/drawing/2014/main" id="{5E677C82-299D-4673-9296-BAA520E8141E}"/>
                </a:ext>
              </a:extLst>
            </p:cNvPr>
            <p:cNvSpPr>
              <a:spLocks/>
            </p:cNvSpPr>
            <p:nvPr>
              <p:custDataLst>
                <p:tags r:id="rId10"/>
              </p:custDataLst>
            </p:nvPr>
          </p:nvSpPr>
          <p:spPr bwMode="auto">
            <a:xfrm>
              <a:off x="657335" y="5017019"/>
              <a:ext cx="116415" cy="10808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700" dirty="0">
                <a:latin typeface="+mn-lt"/>
              </a:endParaRPr>
            </a:p>
          </p:txBody>
        </p:sp>
        <p:sp>
          <p:nvSpPr>
            <p:cNvPr id="69" name="Freeform 103">
              <a:extLst>
                <a:ext uri="{FF2B5EF4-FFF2-40B4-BE49-F238E27FC236}">
                  <a16:creationId xmlns:a16="http://schemas.microsoft.com/office/drawing/2014/main" id="{99030E7F-7809-45A0-9A99-4C2312111CD1}"/>
                </a:ext>
              </a:extLst>
            </p:cNvPr>
            <p:cNvSpPr>
              <a:spLocks/>
            </p:cNvSpPr>
            <p:nvPr>
              <p:custDataLst>
                <p:tags r:id="rId11"/>
              </p:custDataLst>
            </p:nvPr>
          </p:nvSpPr>
          <p:spPr bwMode="auto">
            <a:xfrm>
              <a:off x="1326925" y="5665496"/>
              <a:ext cx="116415" cy="10808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700" dirty="0">
                <a:latin typeface="+mn-lt"/>
              </a:endParaRPr>
            </a:p>
          </p:txBody>
        </p:sp>
        <p:sp>
          <p:nvSpPr>
            <p:cNvPr id="96" name="Freeform 103">
              <a:extLst>
                <a:ext uri="{FF2B5EF4-FFF2-40B4-BE49-F238E27FC236}">
                  <a16:creationId xmlns:a16="http://schemas.microsoft.com/office/drawing/2014/main" id="{671063EF-2CE8-4BF3-AF10-B377AD668318}"/>
                </a:ext>
              </a:extLst>
            </p:cNvPr>
            <p:cNvSpPr>
              <a:spLocks/>
            </p:cNvSpPr>
            <p:nvPr>
              <p:custDataLst>
                <p:tags r:id="rId12"/>
              </p:custDataLst>
            </p:nvPr>
          </p:nvSpPr>
          <p:spPr bwMode="auto">
            <a:xfrm>
              <a:off x="657335" y="5665496"/>
              <a:ext cx="116415" cy="10808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700" dirty="0">
                <a:latin typeface="+mn-lt"/>
              </a:endParaRPr>
            </a:p>
          </p:txBody>
        </p:sp>
      </p:grpSp>
      <p:sp>
        <p:nvSpPr>
          <p:cNvPr id="81" name="Title 1">
            <a:extLst>
              <a:ext uri="{FF2B5EF4-FFF2-40B4-BE49-F238E27FC236}">
                <a16:creationId xmlns:a16="http://schemas.microsoft.com/office/drawing/2014/main" id="{58D8C504-7192-402A-8484-DD8606DC7FC1}"/>
              </a:ext>
            </a:extLst>
          </p:cNvPr>
          <p:cNvSpPr txBox="1">
            <a:spLocks/>
          </p:cNvSpPr>
          <p:nvPr/>
        </p:nvSpPr>
        <p:spPr bwMode="gray">
          <a:xfrm>
            <a:off x="366713" y="137163"/>
            <a:ext cx="5075212"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800" kern="0" dirty="0"/>
              <a:t>Stand: 15.08.2019</a:t>
            </a:r>
          </a:p>
        </p:txBody>
      </p:sp>
      <p:grpSp>
        <p:nvGrpSpPr>
          <p:cNvPr id="97" name="sticker">
            <a:extLst>
              <a:ext uri="{FF2B5EF4-FFF2-40B4-BE49-F238E27FC236}">
                <a16:creationId xmlns:a16="http://schemas.microsoft.com/office/drawing/2014/main" id="{9A5B450C-C774-4CE1-B8DF-6791E2AB7AEC}"/>
              </a:ext>
            </a:extLst>
          </p:cNvPr>
          <p:cNvGrpSpPr/>
          <p:nvPr/>
        </p:nvGrpSpPr>
        <p:grpSpPr>
          <a:xfrm>
            <a:off x="4946259" y="80382"/>
            <a:ext cx="1686360" cy="179892"/>
            <a:chOff x="4921805" y="1501958"/>
            <a:chExt cx="1686360" cy="179892"/>
          </a:xfrm>
        </p:grpSpPr>
        <p:sp>
          <p:nvSpPr>
            <p:cNvPr id="102" name="StickerRectangle">
              <a:extLst>
                <a:ext uri="{FF2B5EF4-FFF2-40B4-BE49-F238E27FC236}">
                  <a16:creationId xmlns:a16="http://schemas.microsoft.com/office/drawing/2014/main" id="{AADCE19F-B3B0-43C5-B3F6-5CE03E45E346}"/>
                </a:ext>
              </a:extLst>
            </p:cNvPr>
            <p:cNvSpPr>
              <a:spLocks noChangeArrowheads="1"/>
            </p:cNvSpPr>
            <p:nvPr/>
          </p:nvSpPr>
          <p:spPr bwMode="gray">
            <a:xfrm>
              <a:off x="4921805" y="1501958"/>
              <a:ext cx="1686360" cy="17989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1724346">
                <a:buClr>
                  <a:schemeClr val="tx2"/>
                </a:buClr>
              </a:pPr>
              <a:r>
                <a:rPr lang="de-DE" sz="800" dirty="0">
                  <a:latin typeface="+mn-lt"/>
                </a:rPr>
                <a:t>STAND ZUM ZEITPUNKT DER ABGABE</a:t>
              </a:r>
              <a:endParaRPr lang="de-DE" sz="800" noProof="0" dirty="0">
                <a:solidFill>
                  <a:schemeClr val="tx1"/>
                </a:solidFill>
                <a:latin typeface="+mn-lt"/>
              </a:endParaRPr>
            </a:p>
          </p:txBody>
        </p:sp>
        <p:cxnSp>
          <p:nvCxnSpPr>
            <p:cNvPr id="105" name="AutoShape 32">
              <a:extLst>
                <a:ext uri="{FF2B5EF4-FFF2-40B4-BE49-F238E27FC236}">
                  <a16:creationId xmlns:a16="http://schemas.microsoft.com/office/drawing/2014/main" id="{A9031A17-D9B8-4C12-884A-5C640F00DC3B}"/>
                </a:ext>
              </a:extLst>
            </p:cNvPr>
            <p:cNvCxnSpPr>
              <a:cxnSpLocks noChangeShapeType="1"/>
              <a:stCxn id="102" idx="4"/>
              <a:endCxn id="102" idx="6"/>
            </p:cNvCxnSpPr>
            <p:nvPr/>
          </p:nvCxnSpPr>
          <p:spPr bwMode="gray">
            <a:xfrm>
              <a:off x="4921805" y="1681850"/>
              <a:ext cx="168636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07" name="AutoShape 32">
              <a:extLst>
                <a:ext uri="{FF2B5EF4-FFF2-40B4-BE49-F238E27FC236}">
                  <a16:creationId xmlns:a16="http://schemas.microsoft.com/office/drawing/2014/main" id="{2451EC67-3D68-4848-AAE4-F2B8EEFDD30F}"/>
                </a:ext>
              </a:extLst>
            </p:cNvPr>
            <p:cNvCxnSpPr>
              <a:cxnSpLocks noChangeShapeType="1"/>
              <a:stCxn id="102" idx="2"/>
              <a:endCxn id="102" idx="0"/>
            </p:cNvCxnSpPr>
            <p:nvPr userDrawn="1"/>
          </p:nvCxnSpPr>
          <p:spPr bwMode="gray">
            <a:xfrm>
              <a:off x="4921805" y="1501958"/>
              <a:ext cx="168636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546387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8234808-A796-4B6E-B4FE-9D8FF931405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7" imgW="592" imgH="591" progId="TCLayout.ActiveDocument.1">
                  <p:embed/>
                </p:oleObj>
              </mc:Choice>
              <mc:Fallback>
                <p:oleObj name="think-cell Slide" r:id="rId17" imgW="592" imgH="591" progId="TCLayout.ActiveDocument.1">
                  <p:embed/>
                  <p:pic>
                    <p:nvPicPr>
                      <p:cNvPr id="3" name="Object 2" hidden="1">
                        <a:extLst>
                          <a:ext uri="{FF2B5EF4-FFF2-40B4-BE49-F238E27FC236}">
                            <a16:creationId xmlns:a16="http://schemas.microsoft.com/office/drawing/2014/main" id="{C8234808-A796-4B6E-B4FE-9D8FF931405E}"/>
                          </a:ext>
                        </a:extLst>
                      </p:cNvPr>
                      <p:cNvPicPr/>
                      <p:nvPr/>
                    </p:nvPicPr>
                    <p:blipFill>
                      <a:blip r:embed="rId18"/>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BD21580-0FC7-415B-BC4B-419F0543B67C}"/>
              </a:ext>
            </a:extLst>
          </p:cNvPr>
          <p:cNvSpPr/>
          <p:nvPr>
            <p:custDataLst>
              <p:tags r:id="rId2"/>
            </p:custDataLst>
          </p:nvPr>
        </p:nvSpPr>
        <p:spPr>
          <a:xfrm>
            <a:off x="0" y="0"/>
            <a:ext cx="158750" cy="158750"/>
          </a:xfrm>
          <a:prstGeom prst="rect">
            <a:avLst/>
          </a:prstGeom>
          <a:solidFill>
            <a:srgbClr val="DCB45A"/>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endParaRPr lang="de-DE" sz="1000" dirty="0" err="1">
              <a:solidFill>
                <a:schemeClr val="tx1"/>
              </a:solidFill>
              <a:latin typeface="BundesSerif Office" panose="02050002050300000203" pitchFamily="18" charset="0"/>
              <a:ea typeface="ＭＳ Ｐゴシック" panose="020B0600070205080204" pitchFamily="34" charset="-128"/>
              <a:cs typeface="+mj-cs"/>
              <a:sym typeface="BundesSerif Office" panose="02050002050300000203" pitchFamily="18" charset="0"/>
            </a:endParaRPr>
          </a:p>
        </p:txBody>
      </p:sp>
      <p:sp>
        <p:nvSpPr>
          <p:cNvPr id="65" name="TextBox 64">
            <a:extLst>
              <a:ext uri="{FF2B5EF4-FFF2-40B4-BE49-F238E27FC236}">
                <a16:creationId xmlns:a16="http://schemas.microsoft.com/office/drawing/2014/main" id="{20ACEC75-890E-441D-A356-DC8B17EDECF1}"/>
              </a:ext>
            </a:extLst>
          </p:cNvPr>
          <p:cNvSpPr txBox="1">
            <a:spLocks/>
          </p:cNvSpPr>
          <p:nvPr>
            <p:custDataLst>
              <p:tags r:id="rId3"/>
            </p:custDataLst>
          </p:nvPr>
        </p:nvSpPr>
        <p:spPr>
          <a:xfrm>
            <a:off x="373876" y="3753640"/>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Empfehlung Konzeptionsvorgehen</a:t>
            </a:r>
            <a:r>
              <a:rPr lang="de-DE" sz="800" b="1" baseline="30000" dirty="0">
                <a:solidFill>
                  <a:schemeClr val="accent4"/>
                </a:solidFill>
              </a:rPr>
              <a:t>1</a:t>
            </a:r>
            <a:endParaRPr lang="de-DE" sz="800" dirty="0">
              <a:solidFill>
                <a:schemeClr val="accent4"/>
              </a:solidFill>
            </a:endParaRPr>
          </a:p>
        </p:txBody>
      </p:sp>
      <p:sp>
        <p:nvSpPr>
          <p:cNvPr id="67" name="Title 1">
            <a:extLst>
              <a:ext uri="{FF2B5EF4-FFF2-40B4-BE49-F238E27FC236}">
                <a16:creationId xmlns:a16="http://schemas.microsoft.com/office/drawing/2014/main" id="{962DFC38-D5A1-4BDC-A749-3B666DEC11A7}"/>
              </a:ext>
            </a:extLst>
          </p:cNvPr>
          <p:cNvSpPr>
            <a:spLocks noGrp="1"/>
          </p:cNvSpPr>
          <p:nvPr>
            <p:ph type="title"/>
          </p:nvPr>
        </p:nvSpPr>
        <p:spPr>
          <a:xfrm>
            <a:off x="366713" y="363634"/>
            <a:ext cx="5075212" cy="153888"/>
          </a:xfrm>
        </p:spPr>
        <p:txBody>
          <a:bodyPr/>
          <a:lstStyle/>
          <a:p>
            <a:r>
              <a:rPr lang="de-DE" sz="1000" b="1" dirty="0"/>
              <a:t>Umsetzung:</a:t>
            </a:r>
            <a:r>
              <a:rPr lang="de-DE" sz="1000" dirty="0"/>
              <a:t> Grundsicherung im Alter und bei Erwerbsminderung</a:t>
            </a:r>
          </a:p>
        </p:txBody>
      </p:sp>
      <p:sp>
        <p:nvSpPr>
          <p:cNvPr id="86" name="Rectangle">
            <a:extLst>
              <a:ext uri="{FF2B5EF4-FFF2-40B4-BE49-F238E27FC236}">
                <a16:creationId xmlns:a16="http://schemas.microsoft.com/office/drawing/2014/main" id="{CCE9F584-3474-446D-AD25-86C0B2B7066D}"/>
              </a:ext>
            </a:extLst>
          </p:cNvPr>
          <p:cNvSpPr txBox="1">
            <a:spLocks/>
          </p:cNvSpPr>
          <p:nvPr>
            <p:custDataLst>
              <p:tags r:id="rId4"/>
            </p:custDataLst>
          </p:nvPr>
        </p:nvSpPr>
        <p:spPr bwMode="gray">
          <a:xfrm>
            <a:off x="373876" y="7286459"/>
            <a:ext cx="6115824" cy="192987"/>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Ansprechpartner im Themenfeld Arbeit </a:t>
            </a:r>
            <a:r>
              <a:rPr lang="de-DE" sz="800" b="1">
                <a:solidFill>
                  <a:schemeClr val="bg1"/>
                </a:solidFill>
              </a:rPr>
              <a:t>&amp; Ruhestand</a:t>
            </a:r>
            <a:endParaRPr lang="de-DE" sz="800" b="1" dirty="0">
              <a:solidFill>
                <a:schemeClr val="bg1"/>
              </a:solidFill>
            </a:endParaRPr>
          </a:p>
        </p:txBody>
      </p:sp>
      <p:grpSp>
        <p:nvGrpSpPr>
          <p:cNvPr id="10" name="Group 9">
            <a:extLst>
              <a:ext uri="{FF2B5EF4-FFF2-40B4-BE49-F238E27FC236}">
                <a16:creationId xmlns:a16="http://schemas.microsoft.com/office/drawing/2014/main" id="{453255DE-1030-4E5C-8DF3-FDAB238A7FD7}"/>
              </a:ext>
            </a:extLst>
          </p:cNvPr>
          <p:cNvGrpSpPr/>
          <p:nvPr/>
        </p:nvGrpSpPr>
        <p:grpSpPr>
          <a:xfrm>
            <a:off x="370493" y="4005020"/>
            <a:ext cx="6109988" cy="1231106"/>
            <a:chOff x="370493" y="4144308"/>
            <a:chExt cx="6109988" cy="1231106"/>
          </a:xfrm>
        </p:grpSpPr>
        <p:sp>
          <p:nvSpPr>
            <p:cNvPr id="78" name="TextBox 77">
              <a:extLst>
                <a:ext uri="{FF2B5EF4-FFF2-40B4-BE49-F238E27FC236}">
                  <a16:creationId xmlns:a16="http://schemas.microsoft.com/office/drawing/2014/main" id="{96A5AF8A-0948-4565-9BDD-0AF9A281211D}"/>
                </a:ext>
              </a:extLst>
            </p:cNvPr>
            <p:cNvSpPr txBox="1">
              <a:spLocks/>
            </p:cNvSpPr>
            <p:nvPr/>
          </p:nvSpPr>
          <p:spPr>
            <a:xfrm>
              <a:off x="2398725" y="4144308"/>
              <a:ext cx="1335020" cy="9848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Notwendiger Grad des User Experience (UX) Designs</a:t>
              </a:r>
            </a:p>
            <a:p>
              <a:r>
                <a:rPr lang="de-DE" sz="800" b="1" dirty="0"/>
                <a:t>Hoch</a:t>
              </a:r>
              <a:br>
                <a:rPr lang="de-DE" sz="800" dirty="0"/>
              </a:br>
              <a:r>
                <a:rPr lang="de-DE" sz="800" dirty="0"/>
                <a:t>Es sollte eine möglichst niedrige Schwelle für Nutzer geschaffen werden, die eine einfache Sprache, Barrierefreiheit und Mehrsprachigkeit gewährleisten</a:t>
              </a:r>
            </a:p>
          </p:txBody>
        </p:sp>
        <p:sp>
          <p:nvSpPr>
            <p:cNvPr id="79" name="TextBox 78">
              <a:extLst>
                <a:ext uri="{FF2B5EF4-FFF2-40B4-BE49-F238E27FC236}">
                  <a16:creationId xmlns:a16="http://schemas.microsoft.com/office/drawing/2014/main" id="{EF35E9A7-C868-4AB3-B831-F2456BCF4076}"/>
                </a:ext>
              </a:extLst>
            </p:cNvPr>
            <p:cNvSpPr txBox="1">
              <a:spLocks/>
            </p:cNvSpPr>
            <p:nvPr/>
          </p:nvSpPr>
          <p:spPr>
            <a:xfrm>
              <a:off x="3853978" y="4144308"/>
              <a:ext cx="1148682" cy="9848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Umsetzungsvorbereitung</a:t>
              </a:r>
            </a:p>
            <a:p>
              <a:r>
                <a:rPr lang="de-DE" sz="800" dirty="0"/>
                <a:t>Bereitstellung diverser Zwischenprodukte:</a:t>
              </a:r>
            </a:p>
            <a:p>
              <a:pPr marL="171450" indent="-171450">
                <a:buFontTx/>
                <a:buChar char="-"/>
              </a:pPr>
              <a:r>
                <a:rPr lang="de-DE" sz="800" dirty="0"/>
                <a:t>FIM-Artefakte (Leistungsbeschreibung, Datenfelder, Prozesse)</a:t>
              </a:r>
            </a:p>
            <a:p>
              <a:pPr marL="171450" indent="-171450">
                <a:buFontTx/>
                <a:buChar char="-"/>
              </a:pPr>
              <a:r>
                <a:rPr lang="de-DE" sz="800" dirty="0"/>
                <a:t>Klick-Prototyp</a:t>
              </a:r>
            </a:p>
            <a:p>
              <a:pPr marL="171450" indent="-171450">
                <a:buFontTx/>
                <a:buChar char="-"/>
              </a:pPr>
              <a:r>
                <a:rPr lang="de-DE" sz="800" dirty="0"/>
                <a:t>Hilfstexte</a:t>
              </a:r>
            </a:p>
          </p:txBody>
        </p:sp>
        <p:sp>
          <p:nvSpPr>
            <p:cNvPr id="80" name="TextBox 79">
              <a:extLst>
                <a:ext uri="{FF2B5EF4-FFF2-40B4-BE49-F238E27FC236}">
                  <a16:creationId xmlns:a16="http://schemas.microsoft.com/office/drawing/2014/main" id="{8E4CD9F9-ABB7-4BE2-891F-D9E1BC252C3F}"/>
                </a:ext>
              </a:extLst>
            </p:cNvPr>
            <p:cNvSpPr txBox="1">
              <a:spLocks/>
            </p:cNvSpPr>
            <p:nvPr/>
          </p:nvSpPr>
          <p:spPr>
            <a:xfrm>
              <a:off x="5122894" y="4144308"/>
              <a:ext cx="1357587" cy="98488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Planung Minimalprodukt</a:t>
              </a:r>
            </a:p>
            <a:p>
              <a:r>
                <a:rPr lang="de-DE" sz="800" dirty="0"/>
                <a:t>Ja, Minimalprodukt sollte in 2 Dimensionen erarbeitet werden:</a:t>
              </a:r>
            </a:p>
            <a:p>
              <a:pPr marL="87313" indent="-87313">
                <a:buAutoNum type="arabicPeriod"/>
              </a:pPr>
              <a:r>
                <a:rPr lang="de-DE" sz="800" dirty="0"/>
                <a:t>Geographisch/Nutzeranzahl</a:t>
              </a:r>
            </a:p>
            <a:p>
              <a:pPr marL="87313" indent="-87313">
                <a:buAutoNum type="arabicPeriod"/>
              </a:pPr>
              <a:r>
                <a:rPr lang="de-DE" sz="800" dirty="0"/>
                <a:t>Umfang der Lösung.</a:t>
              </a:r>
            </a:p>
            <a:p>
              <a:r>
                <a:rPr lang="de-DE" sz="800" dirty="0"/>
                <a:t>Damit kann der Komplexität der Leistung Rechnung getragen werden</a:t>
              </a:r>
            </a:p>
          </p:txBody>
        </p:sp>
        <p:sp>
          <p:nvSpPr>
            <p:cNvPr id="89" name="TextBox 88">
              <a:extLst>
                <a:ext uri="{FF2B5EF4-FFF2-40B4-BE49-F238E27FC236}">
                  <a16:creationId xmlns:a16="http://schemas.microsoft.com/office/drawing/2014/main" id="{BEF2B9F2-C2FF-49C4-B683-B2B2F5EF1C8B}"/>
                </a:ext>
              </a:extLst>
            </p:cNvPr>
            <p:cNvSpPr txBox="1">
              <a:spLocks/>
            </p:cNvSpPr>
            <p:nvPr/>
          </p:nvSpPr>
          <p:spPr>
            <a:xfrm>
              <a:off x="370493" y="4144308"/>
              <a:ext cx="1907999" cy="123110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Stakeholdereinbindung</a:t>
              </a:r>
            </a:p>
            <a:p>
              <a:r>
                <a:rPr lang="de-DE" sz="800" b="1" dirty="0"/>
                <a:t>Breit</a:t>
              </a:r>
              <a:br>
                <a:rPr lang="de-DE" sz="800" dirty="0"/>
              </a:br>
              <a:r>
                <a:rPr lang="de-DE" sz="800" dirty="0"/>
                <a:t>Einbindung zahlreicher Stakeholder nötig, z.B. BMAS, Landesministerien (z.B. MAGS, Sozialministerien), kommunale Spitzenverbände, Träger der Sozialhilfe: Kreise, kreisfreie Städte und überörtliche Träger; IT-Anbieter (z.B. Fachverfahrensher-steller); Wohlfahrtsverbände, Datenschutzbeauftragte</a:t>
              </a:r>
            </a:p>
          </p:txBody>
        </p:sp>
      </p:grpSp>
      <p:grpSp>
        <p:nvGrpSpPr>
          <p:cNvPr id="2" name="Group 1">
            <a:extLst>
              <a:ext uri="{FF2B5EF4-FFF2-40B4-BE49-F238E27FC236}">
                <a16:creationId xmlns:a16="http://schemas.microsoft.com/office/drawing/2014/main" id="{B1507430-C092-47D9-BFC9-293C400AE78E}"/>
              </a:ext>
            </a:extLst>
          </p:cNvPr>
          <p:cNvGrpSpPr/>
          <p:nvPr/>
        </p:nvGrpSpPr>
        <p:grpSpPr>
          <a:xfrm>
            <a:off x="373878" y="1126916"/>
            <a:ext cx="6106603" cy="861774"/>
            <a:chOff x="373878" y="1120088"/>
            <a:chExt cx="6106603" cy="861774"/>
          </a:xfrm>
        </p:grpSpPr>
        <p:sp>
          <p:nvSpPr>
            <p:cNvPr id="95" name="TextBox 94">
              <a:extLst>
                <a:ext uri="{FF2B5EF4-FFF2-40B4-BE49-F238E27FC236}">
                  <a16:creationId xmlns:a16="http://schemas.microsoft.com/office/drawing/2014/main" id="{0B5E56ED-EFD6-4AD5-8837-7302F38545A5}"/>
                </a:ext>
              </a:extLst>
            </p:cNvPr>
            <p:cNvSpPr txBox="1">
              <a:spLocks/>
            </p:cNvSpPr>
            <p:nvPr/>
          </p:nvSpPr>
          <p:spPr>
            <a:xfrm>
              <a:off x="373878" y="1120088"/>
              <a:ext cx="2035947" cy="86177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Vorhandene Standards zur Übertragung von Antragsdaten in Fachverfahren </a:t>
              </a:r>
            </a:p>
            <a:p>
              <a:r>
                <a:rPr lang="de-DE" sz="800" dirty="0"/>
                <a:t>Keine Standards vorhanden</a:t>
              </a:r>
            </a:p>
            <a:p>
              <a:r>
                <a:rPr lang="de-DE" sz="800" b="1" dirty="0">
                  <a:solidFill>
                    <a:schemeClr val="accent4"/>
                  </a:solidFill>
                </a:rPr>
                <a:t>Vorhandene Standards für Datenaustausch zwischen Behörden</a:t>
              </a:r>
            </a:p>
            <a:p>
              <a:r>
                <a:rPr lang="de-DE" sz="800" dirty="0"/>
                <a:t>Rentenauskunftsverfahren, Bundesstatistik gemäß § 128a SGB XII </a:t>
              </a:r>
              <a:endParaRPr lang="de-DE" sz="800" b="1" dirty="0"/>
            </a:p>
          </p:txBody>
        </p:sp>
        <p:sp>
          <p:nvSpPr>
            <p:cNvPr id="97" name="TextBox 96">
              <a:extLst>
                <a:ext uri="{FF2B5EF4-FFF2-40B4-BE49-F238E27FC236}">
                  <a16:creationId xmlns:a16="http://schemas.microsoft.com/office/drawing/2014/main" id="{C6EC95E5-FBBA-438F-BCC1-D2B85D80C0B5}"/>
                </a:ext>
              </a:extLst>
            </p:cNvPr>
            <p:cNvSpPr txBox="1">
              <a:spLocks/>
            </p:cNvSpPr>
            <p:nvPr/>
          </p:nvSpPr>
          <p:spPr>
            <a:xfrm>
              <a:off x="2529207" y="1120088"/>
              <a:ext cx="948437" cy="61555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Bestehende Register </a:t>
              </a:r>
              <a:br>
                <a:rPr lang="de-DE" sz="800" b="1" dirty="0">
                  <a:solidFill>
                    <a:schemeClr val="accent4"/>
                  </a:solidFill>
                </a:rPr>
              </a:br>
              <a:r>
                <a:rPr lang="de-DE" sz="800" b="1" dirty="0">
                  <a:solidFill>
                    <a:schemeClr val="accent4"/>
                  </a:solidFill>
                </a:rPr>
                <a:t>und Datenbanken</a:t>
              </a:r>
            </a:p>
            <a:p>
              <a:r>
                <a:rPr lang="de-DE" sz="800" dirty="0"/>
                <a:t>Deutsche Rentenversicherung (DRV), Bundesstatistik</a:t>
              </a:r>
            </a:p>
          </p:txBody>
        </p:sp>
        <p:sp>
          <p:nvSpPr>
            <p:cNvPr id="98" name="TextBox 97">
              <a:extLst>
                <a:ext uri="{FF2B5EF4-FFF2-40B4-BE49-F238E27FC236}">
                  <a16:creationId xmlns:a16="http://schemas.microsoft.com/office/drawing/2014/main" id="{1BDC4C8B-AC4E-45E1-9EA0-B864E701B46B}"/>
                </a:ext>
              </a:extLst>
            </p:cNvPr>
            <p:cNvSpPr txBox="1">
              <a:spLocks/>
            </p:cNvSpPr>
            <p:nvPr/>
          </p:nvSpPr>
          <p:spPr>
            <a:xfrm>
              <a:off x="3597026" y="1120088"/>
              <a:ext cx="1909604" cy="73866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Fachverfahrenslandschaft</a:t>
              </a:r>
            </a:p>
            <a:p>
              <a:pPr lvl="0" hangingPunct="0"/>
              <a:r>
                <a:rPr lang="de-DE" sz="800" dirty="0"/>
                <a:t>Komplexe Fachverfahrenslandschaft, Hersteller u.A. Prosozial (Fachverfahren comp.ASS), AKDN-sozial, OPEN/PROSOZ, PROSOZ/S, LÄMMkom, OK.SOZIUS-SGBXII, SOZ/NW </a:t>
              </a:r>
              <a:r>
                <a:rPr lang="de-DE" sz="800" i="1" dirty="0"/>
                <a:t>(Nicht abschließende Aufzählung)</a:t>
              </a:r>
            </a:p>
          </p:txBody>
        </p:sp>
        <p:sp>
          <p:nvSpPr>
            <p:cNvPr id="99" name="TextBox 98">
              <a:extLst>
                <a:ext uri="{FF2B5EF4-FFF2-40B4-BE49-F238E27FC236}">
                  <a16:creationId xmlns:a16="http://schemas.microsoft.com/office/drawing/2014/main" id="{FAD6931E-14CB-46C4-A86B-9600D3938016}"/>
                </a:ext>
              </a:extLst>
            </p:cNvPr>
            <p:cNvSpPr txBox="1">
              <a:spLocks/>
            </p:cNvSpPr>
            <p:nvPr/>
          </p:nvSpPr>
          <p:spPr>
            <a:xfrm>
              <a:off x="5626011" y="1120088"/>
              <a:ext cx="854470" cy="61555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Vorhandene FIM-Informationen</a:t>
              </a:r>
            </a:p>
            <a:p>
              <a:r>
                <a:rPr lang="de-DE" sz="800" dirty="0"/>
                <a:t>Keine FIM-Informationen vorhanden</a:t>
              </a:r>
            </a:p>
          </p:txBody>
        </p:sp>
      </p:grpSp>
      <p:sp>
        <p:nvSpPr>
          <p:cNvPr id="35" name="TextBox 34">
            <a:extLst>
              <a:ext uri="{FF2B5EF4-FFF2-40B4-BE49-F238E27FC236}">
                <a16:creationId xmlns:a16="http://schemas.microsoft.com/office/drawing/2014/main" id="{8929C137-A7A0-456D-AD47-27C9AEE9B930}"/>
              </a:ext>
            </a:extLst>
          </p:cNvPr>
          <p:cNvSpPr txBox="1">
            <a:spLocks/>
          </p:cNvSpPr>
          <p:nvPr>
            <p:custDataLst>
              <p:tags r:id="rId5"/>
            </p:custDataLst>
          </p:nvPr>
        </p:nvSpPr>
        <p:spPr>
          <a:xfrm>
            <a:off x="373876" y="5294519"/>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Empfehlung Umsetzungsvariante</a:t>
            </a:r>
            <a:r>
              <a:rPr lang="de-DE" sz="800" b="1" baseline="30000" dirty="0">
                <a:solidFill>
                  <a:schemeClr val="accent4"/>
                </a:solidFill>
              </a:rPr>
              <a:t>1</a:t>
            </a:r>
            <a:endParaRPr lang="de-DE" sz="800" dirty="0">
              <a:solidFill>
                <a:schemeClr val="accent4"/>
              </a:solidFill>
            </a:endParaRPr>
          </a:p>
        </p:txBody>
      </p:sp>
      <p:grpSp>
        <p:nvGrpSpPr>
          <p:cNvPr id="11" name="Group 10">
            <a:extLst>
              <a:ext uri="{FF2B5EF4-FFF2-40B4-BE49-F238E27FC236}">
                <a16:creationId xmlns:a16="http://schemas.microsoft.com/office/drawing/2014/main" id="{45879601-8A7A-4BEA-BF60-456983DB4B22}"/>
              </a:ext>
            </a:extLst>
          </p:cNvPr>
          <p:cNvGrpSpPr/>
          <p:nvPr/>
        </p:nvGrpSpPr>
        <p:grpSpPr>
          <a:xfrm>
            <a:off x="370493" y="5545899"/>
            <a:ext cx="6125251" cy="1107996"/>
            <a:chOff x="370493" y="5880439"/>
            <a:chExt cx="6125251" cy="1107996"/>
          </a:xfrm>
        </p:grpSpPr>
        <p:sp>
          <p:nvSpPr>
            <p:cNvPr id="36" name="TextBox 35">
              <a:extLst>
                <a:ext uri="{FF2B5EF4-FFF2-40B4-BE49-F238E27FC236}">
                  <a16:creationId xmlns:a16="http://schemas.microsoft.com/office/drawing/2014/main" id="{7F9E8646-2EAB-4EC9-87E6-90C52F35285F}"/>
                </a:ext>
              </a:extLst>
            </p:cNvPr>
            <p:cNvSpPr txBox="1">
              <a:spLocks/>
            </p:cNvSpPr>
            <p:nvPr/>
          </p:nvSpPr>
          <p:spPr>
            <a:xfrm>
              <a:off x="3332313" y="5880439"/>
              <a:ext cx="3163431" cy="110799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Formate Bereitstellung</a:t>
              </a:r>
              <a:br>
                <a:rPr lang="de-DE" sz="800" dirty="0"/>
              </a:br>
              <a:r>
                <a:rPr lang="de-DE" sz="800" dirty="0"/>
                <a:t>Generelle Informationen zur Grundsicherung im Alter und bei Erwerbsminderung sollten auf einem Themenportal auf Bundesebene zur Verfügung gestellt werden, um Antragstellern eine umfassende Navigation durch die Sozialleistungslandschaft zu ermöglichen (z.B. durch Erklärvideos).</a:t>
              </a:r>
            </a:p>
            <a:p>
              <a:r>
                <a:rPr lang="de-DE" sz="800" dirty="0"/>
                <a:t>Aus dem Themenportal sollte dann je nach örtlicher Zuständigkeit auf das entsprechende Kommunalportal verlinkt werden, um so kommunenspezifische Informationen mitanzubieten und Antragsformulare direkt beim Vollzugsträger anzubieten.</a:t>
              </a:r>
            </a:p>
          </p:txBody>
        </p:sp>
        <p:sp>
          <p:nvSpPr>
            <p:cNvPr id="39" name="TextBox 38">
              <a:extLst>
                <a:ext uri="{FF2B5EF4-FFF2-40B4-BE49-F238E27FC236}">
                  <a16:creationId xmlns:a16="http://schemas.microsoft.com/office/drawing/2014/main" id="{44909E10-EE8B-40E9-9AC9-6D424E324ADB}"/>
                </a:ext>
              </a:extLst>
            </p:cNvPr>
            <p:cNvSpPr txBox="1">
              <a:spLocks/>
            </p:cNvSpPr>
            <p:nvPr/>
          </p:nvSpPr>
          <p:spPr>
            <a:xfrm>
              <a:off x="370493" y="5880439"/>
              <a:ext cx="2779108" cy="110799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Herleitung Umsetzungsvariante</a:t>
              </a:r>
              <a:br>
                <a:rPr lang="de-DE" sz="800" dirty="0"/>
              </a:br>
              <a:r>
                <a:rPr lang="de-DE" sz="800" dirty="0"/>
                <a:t>Die Leistung weist einen gewissen Grad an Ermessungsspielraum sowie eine Auszahlung und einen Vollzug auf kommunaler Ebene auf. Allerdings ist die Leistung bundesgesetzlich geregelt und daher sollte ein länderübergreifendes Modell implementiert werden. Dabei ist eine kommunale Anpassbarkeit sicherzustellen.</a:t>
              </a:r>
            </a:p>
            <a:p>
              <a:r>
                <a:rPr lang="de-DE" sz="800" dirty="0"/>
                <a:t>Die fachlich-organisatorische Umsetzungskomplexität ist eher als hoch zu beschreiben, da vielfältige Informationen und Nachweise zur Leistungsbearbeitung benötigt werden.</a:t>
              </a:r>
            </a:p>
          </p:txBody>
        </p:sp>
      </p:grpSp>
      <p:sp>
        <p:nvSpPr>
          <p:cNvPr id="49" name="TextBox 64">
            <a:extLst>
              <a:ext uri="{FF2B5EF4-FFF2-40B4-BE49-F238E27FC236}">
                <a16:creationId xmlns:a16="http://schemas.microsoft.com/office/drawing/2014/main" id="{20ACEC75-890E-441D-A356-DC8B17EDECF1}"/>
              </a:ext>
            </a:extLst>
          </p:cNvPr>
          <p:cNvSpPr txBox="1">
            <a:spLocks/>
          </p:cNvSpPr>
          <p:nvPr>
            <p:custDataLst>
              <p:tags r:id="rId6"/>
            </p:custDataLst>
          </p:nvPr>
        </p:nvSpPr>
        <p:spPr>
          <a:xfrm>
            <a:off x="361134" y="884329"/>
            <a:ext cx="6115823"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Standards</a:t>
            </a:r>
            <a:endParaRPr lang="de-DE" sz="800" dirty="0">
              <a:solidFill>
                <a:schemeClr val="accent4"/>
              </a:solidFill>
            </a:endParaRPr>
          </a:p>
        </p:txBody>
      </p:sp>
      <p:sp>
        <p:nvSpPr>
          <p:cNvPr id="50" name="Rectangle">
            <a:extLst>
              <a:ext uri="{FF2B5EF4-FFF2-40B4-BE49-F238E27FC236}">
                <a16:creationId xmlns:a16="http://schemas.microsoft.com/office/drawing/2014/main" id="{E91AAD2E-470E-475B-A2CC-96CDFEFED398}"/>
              </a:ext>
            </a:extLst>
          </p:cNvPr>
          <p:cNvSpPr txBox="1">
            <a:spLocks/>
          </p:cNvSpPr>
          <p:nvPr>
            <p:custDataLst>
              <p:tags r:id="rId7"/>
            </p:custDataLst>
          </p:nvPr>
        </p:nvSpPr>
        <p:spPr bwMode="gray">
          <a:xfrm>
            <a:off x="385733" y="2047083"/>
            <a:ext cx="6115824" cy="192987"/>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Umsetzungsplanung</a:t>
            </a:r>
          </a:p>
        </p:txBody>
      </p:sp>
      <p:sp>
        <p:nvSpPr>
          <p:cNvPr id="38" name="TextBox 37">
            <a:extLst>
              <a:ext uri="{FF2B5EF4-FFF2-40B4-BE49-F238E27FC236}">
                <a16:creationId xmlns:a16="http://schemas.microsoft.com/office/drawing/2014/main" id="{58180A07-DC45-42DC-9D65-EA8A00C93BA0}"/>
              </a:ext>
            </a:extLst>
          </p:cNvPr>
          <p:cNvSpPr txBox="1">
            <a:spLocks/>
          </p:cNvSpPr>
          <p:nvPr>
            <p:custDataLst>
              <p:tags r:id="rId8"/>
            </p:custDataLst>
          </p:nvPr>
        </p:nvSpPr>
        <p:spPr>
          <a:xfrm>
            <a:off x="373876" y="2298463"/>
            <a:ext cx="6115824" cy="192987"/>
          </a:xfrm>
          <a:prstGeom prst="rect">
            <a:avLst/>
          </a:prstGeom>
          <a:noFill/>
          <a:ln w="9525">
            <a:solidFill>
              <a:srgbClr val="337299"/>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no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marL="87313" lvl="1" indent="0">
              <a:spcBef>
                <a:spcPts val="50"/>
              </a:spcBef>
              <a:buNone/>
            </a:pPr>
            <a:r>
              <a:rPr lang="de-DE" sz="800" b="1" dirty="0">
                <a:solidFill>
                  <a:schemeClr val="accent4"/>
                </a:solidFill>
              </a:rPr>
              <a:t>Kategorisierung Umsetzungsplanung</a:t>
            </a:r>
          </a:p>
        </p:txBody>
      </p:sp>
      <p:grpSp>
        <p:nvGrpSpPr>
          <p:cNvPr id="6" name="Group 5">
            <a:extLst>
              <a:ext uri="{FF2B5EF4-FFF2-40B4-BE49-F238E27FC236}">
                <a16:creationId xmlns:a16="http://schemas.microsoft.com/office/drawing/2014/main" id="{853309E4-0B7A-49A8-81C4-0FE4056DDA12}"/>
              </a:ext>
            </a:extLst>
          </p:cNvPr>
          <p:cNvGrpSpPr/>
          <p:nvPr/>
        </p:nvGrpSpPr>
        <p:grpSpPr>
          <a:xfrm>
            <a:off x="370492" y="2549843"/>
            <a:ext cx="6118933" cy="246221"/>
            <a:chOff x="371078" y="2567789"/>
            <a:chExt cx="6118933" cy="246221"/>
          </a:xfrm>
        </p:grpSpPr>
        <p:sp>
          <p:nvSpPr>
            <p:cNvPr id="51" name="TextBox 50">
              <a:extLst>
                <a:ext uri="{FF2B5EF4-FFF2-40B4-BE49-F238E27FC236}">
                  <a16:creationId xmlns:a16="http://schemas.microsoft.com/office/drawing/2014/main" id="{B5B36975-067D-4D1C-B6DA-D898287D9748}"/>
                </a:ext>
              </a:extLst>
            </p:cNvPr>
            <p:cNvSpPr txBox="1">
              <a:spLocks/>
            </p:cNvSpPr>
            <p:nvPr/>
          </p:nvSpPr>
          <p:spPr>
            <a:xfrm>
              <a:off x="371078" y="2567789"/>
              <a:ext cx="19080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Bundesweite nutzerfreundliche </a:t>
              </a:r>
              <a:br>
                <a:rPr lang="de-DE" sz="800" b="1" dirty="0">
                  <a:solidFill>
                    <a:schemeClr val="accent4"/>
                  </a:solidFill>
                </a:rPr>
              </a:br>
              <a:r>
                <a:rPr lang="de-DE" sz="800" b="1" dirty="0">
                  <a:solidFill>
                    <a:schemeClr val="accent4"/>
                  </a:solidFill>
                </a:rPr>
                <a:t>Verfügbarkeit?</a:t>
              </a:r>
            </a:p>
          </p:txBody>
        </p:sp>
        <p:sp>
          <p:nvSpPr>
            <p:cNvPr id="52" name="TextBox 51">
              <a:extLst>
                <a:ext uri="{FF2B5EF4-FFF2-40B4-BE49-F238E27FC236}">
                  <a16:creationId xmlns:a16="http://schemas.microsoft.com/office/drawing/2014/main" id="{7A0369D1-C2BA-4175-ACD3-020DC53FB934}"/>
                </a:ext>
              </a:extLst>
            </p:cNvPr>
            <p:cNvSpPr txBox="1">
              <a:spLocks/>
            </p:cNvSpPr>
            <p:nvPr/>
          </p:nvSpPr>
          <p:spPr>
            <a:xfrm>
              <a:off x="2497860" y="2567789"/>
              <a:ext cx="19080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Länderübergreifende nutzerfreundliche Verfügbarkeit einer Lösung?</a:t>
              </a:r>
            </a:p>
          </p:txBody>
        </p:sp>
        <p:sp>
          <p:nvSpPr>
            <p:cNvPr id="53" name="TextBox 52">
              <a:extLst>
                <a:ext uri="{FF2B5EF4-FFF2-40B4-BE49-F238E27FC236}">
                  <a16:creationId xmlns:a16="http://schemas.microsoft.com/office/drawing/2014/main" id="{CBF4741A-B995-4D15-8BC0-7F85B24CBF96}"/>
                </a:ext>
              </a:extLst>
            </p:cNvPr>
            <p:cNvSpPr txBox="1">
              <a:spLocks/>
            </p:cNvSpPr>
            <p:nvPr/>
          </p:nvSpPr>
          <p:spPr>
            <a:xfrm>
              <a:off x="4582011" y="2567789"/>
              <a:ext cx="1908000"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Nutzerfreundliche Verfügbarkeit nur in einzelnen Bundesländern?</a:t>
              </a:r>
            </a:p>
          </p:txBody>
        </p:sp>
      </p:grpSp>
      <p:sp>
        <p:nvSpPr>
          <p:cNvPr id="54" name="TextBox 53">
            <a:extLst>
              <a:ext uri="{FF2B5EF4-FFF2-40B4-BE49-F238E27FC236}">
                <a16:creationId xmlns:a16="http://schemas.microsoft.com/office/drawing/2014/main" id="{D64626F5-805B-4AEF-888B-69B90A4B64A3}"/>
              </a:ext>
            </a:extLst>
          </p:cNvPr>
          <p:cNvSpPr txBox="1">
            <a:spLocks/>
          </p:cNvSpPr>
          <p:nvPr/>
        </p:nvSpPr>
        <p:spPr>
          <a:xfrm>
            <a:off x="370492" y="3092850"/>
            <a:ext cx="6262127"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Beschreibung etwaiger Projekte in Planung oder anderer nachnutzbarer Lösungen:</a:t>
            </a:r>
          </a:p>
          <a:p>
            <a:r>
              <a:rPr lang="de-DE" sz="800" dirty="0"/>
              <a:t>Keine (geplanten) Projekte zur Digitalisierung der Leistung auf Landesebene bekannt.</a:t>
            </a:r>
          </a:p>
        </p:txBody>
      </p:sp>
      <p:grpSp>
        <p:nvGrpSpPr>
          <p:cNvPr id="5" name="Group 4">
            <a:extLst>
              <a:ext uri="{FF2B5EF4-FFF2-40B4-BE49-F238E27FC236}">
                <a16:creationId xmlns:a16="http://schemas.microsoft.com/office/drawing/2014/main" id="{DDAA4E86-76EB-48AF-9A96-49EB9C8ED6C2}"/>
              </a:ext>
            </a:extLst>
          </p:cNvPr>
          <p:cNvGrpSpPr/>
          <p:nvPr/>
        </p:nvGrpSpPr>
        <p:grpSpPr>
          <a:xfrm>
            <a:off x="1235078" y="2854457"/>
            <a:ext cx="4390933" cy="180000"/>
            <a:chOff x="1235078" y="2949097"/>
            <a:chExt cx="4390933" cy="180000"/>
          </a:xfrm>
        </p:grpSpPr>
        <p:sp>
          <p:nvSpPr>
            <p:cNvPr id="55" name="Freeform 103">
              <a:extLst>
                <a:ext uri="{FF2B5EF4-FFF2-40B4-BE49-F238E27FC236}">
                  <a16:creationId xmlns:a16="http://schemas.microsoft.com/office/drawing/2014/main" id="{42FE7388-6BB8-4DA2-8AB8-12E752AAED4E}"/>
                </a:ext>
              </a:extLst>
            </p:cNvPr>
            <p:cNvSpPr>
              <a:spLocks/>
            </p:cNvSpPr>
            <p:nvPr>
              <p:custDataLst>
                <p:tags r:id="rId12"/>
              </p:custDataLst>
            </p:nvPr>
          </p:nvSpPr>
          <p:spPr bwMode="auto">
            <a:xfrm>
              <a:off x="1235078" y="2949097"/>
              <a:ext cx="180000" cy="180000"/>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800" dirty="0">
                <a:latin typeface="+mn-lt"/>
              </a:endParaRPr>
            </a:p>
          </p:txBody>
        </p:sp>
        <p:sp>
          <p:nvSpPr>
            <p:cNvPr id="56" name="Freeform 103">
              <a:extLst>
                <a:ext uri="{FF2B5EF4-FFF2-40B4-BE49-F238E27FC236}">
                  <a16:creationId xmlns:a16="http://schemas.microsoft.com/office/drawing/2014/main" id="{2B5813BB-2C9C-48E9-AD25-CB0182BD0E31}"/>
                </a:ext>
              </a:extLst>
            </p:cNvPr>
            <p:cNvSpPr>
              <a:spLocks/>
            </p:cNvSpPr>
            <p:nvPr>
              <p:custDataLst>
                <p:tags r:id="rId13"/>
              </p:custDataLst>
            </p:nvPr>
          </p:nvSpPr>
          <p:spPr bwMode="auto">
            <a:xfrm>
              <a:off x="5446011" y="2949097"/>
              <a:ext cx="180000" cy="180000"/>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800" dirty="0">
                <a:latin typeface="+mn-lt"/>
              </a:endParaRPr>
            </a:p>
          </p:txBody>
        </p:sp>
        <p:sp>
          <p:nvSpPr>
            <p:cNvPr id="57" name="Freeform 103">
              <a:extLst>
                <a:ext uri="{FF2B5EF4-FFF2-40B4-BE49-F238E27FC236}">
                  <a16:creationId xmlns:a16="http://schemas.microsoft.com/office/drawing/2014/main" id="{989278B9-3F7C-4034-99A8-366826C3E6F9}"/>
                </a:ext>
              </a:extLst>
            </p:cNvPr>
            <p:cNvSpPr>
              <a:spLocks/>
            </p:cNvSpPr>
            <p:nvPr>
              <p:custDataLst>
                <p:tags r:id="rId14"/>
              </p:custDataLst>
            </p:nvPr>
          </p:nvSpPr>
          <p:spPr bwMode="auto">
            <a:xfrm>
              <a:off x="3361860" y="2949097"/>
              <a:ext cx="180000" cy="180000"/>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rgbClr val="FF0000"/>
            </a:solidFill>
            <a:ln>
              <a:noFill/>
            </a:ln>
          </p:spPr>
          <p:txBody>
            <a:bodyPr vert="horz" wrap="square" lIns="93297" tIns="46649" rIns="93297" bIns="46649" numCol="1" anchor="t" anchorCtr="0" compatLnSpc="1">
              <a:prstTxWarp prst="textNoShape">
                <a:avLst/>
              </a:prstTxWarp>
            </a:bodyPr>
            <a:lstStyle/>
            <a:p>
              <a:endParaRPr lang="de-DE" sz="800" dirty="0">
                <a:latin typeface="+mn-lt"/>
              </a:endParaRPr>
            </a:p>
          </p:txBody>
        </p:sp>
      </p:grpSp>
      <p:grpSp>
        <p:nvGrpSpPr>
          <p:cNvPr id="7" name="Group 6">
            <a:extLst>
              <a:ext uri="{FF2B5EF4-FFF2-40B4-BE49-F238E27FC236}">
                <a16:creationId xmlns:a16="http://schemas.microsoft.com/office/drawing/2014/main" id="{6584A53F-D6C6-4A00-92AC-C7EA9B6CC931}"/>
              </a:ext>
            </a:extLst>
          </p:cNvPr>
          <p:cNvGrpSpPr/>
          <p:nvPr/>
        </p:nvGrpSpPr>
        <p:grpSpPr>
          <a:xfrm>
            <a:off x="1046220" y="3397464"/>
            <a:ext cx="4402846" cy="297783"/>
            <a:chOff x="1046220" y="3542603"/>
            <a:chExt cx="4402846" cy="297783"/>
          </a:xfrm>
        </p:grpSpPr>
        <p:grpSp>
          <p:nvGrpSpPr>
            <p:cNvPr id="62" name="Group 61">
              <a:extLst>
                <a:ext uri="{FF2B5EF4-FFF2-40B4-BE49-F238E27FC236}">
                  <a16:creationId xmlns:a16="http://schemas.microsoft.com/office/drawing/2014/main" id="{23E9B796-D20F-450C-843D-E8BC9C168453}"/>
                </a:ext>
              </a:extLst>
            </p:cNvPr>
            <p:cNvGrpSpPr/>
            <p:nvPr/>
          </p:nvGrpSpPr>
          <p:grpSpPr bwMode="gray">
            <a:xfrm>
              <a:off x="3323662" y="3542603"/>
              <a:ext cx="239966" cy="297783"/>
              <a:chOff x="5652963" y="3128379"/>
              <a:chExt cx="239966" cy="297783"/>
            </a:xfrm>
          </p:grpSpPr>
          <p:sp>
            <p:nvSpPr>
              <p:cNvPr id="70" name="Rectangle 69">
                <a:extLst>
                  <a:ext uri="{FF2B5EF4-FFF2-40B4-BE49-F238E27FC236}">
                    <a16:creationId xmlns:a16="http://schemas.microsoft.com/office/drawing/2014/main" id="{19618D00-EE20-44FD-A494-9D2BE411BB17}"/>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71" name="Freeform 134">
                <a:extLst>
                  <a:ext uri="{FF2B5EF4-FFF2-40B4-BE49-F238E27FC236}">
                    <a16:creationId xmlns:a16="http://schemas.microsoft.com/office/drawing/2014/main" id="{6CD8065A-9B1D-433C-9AE5-E278E19F9596}"/>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sp>
            <p:nvSpPr>
              <p:cNvPr id="72" name="Freeform 135">
                <a:extLst>
                  <a:ext uri="{FF2B5EF4-FFF2-40B4-BE49-F238E27FC236}">
                    <a16:creationId xmlns:a16="http://schemas.microsoft.com/office/drawing/2014/main" id="{900FE3F1-273A-4842-9DCB-F8FF7EC3D9D5}"/>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grpSp>
        <p:sp>
          <p:nvSpPr>
            <p:cNvPr id="73" name="TextBox 72">
              <a:extLst>
                <a:ext uri="{FF2B5EF4-FFF2-40B4-BE49-F238E27FC236}">
                  <a16:creationId xmlns:a16="http://schemas.microsoft.com/office/drawing/2014/main" id="{15E463D7-38A8-4DA2-8D3F-7529BABCA9AD}"/>
                </a:ext>
              </a:extLst>
            </p:cNvPr>
            <p:cNvSpPr txBox="1">
              <a:spLocks/>
            </p:cNvSpPr>
            <p:nvPr/>
          </p:nvSpPr>
          <p:spPr bwMode="gray">
            <a:xfrm>
              <a:off x="1046220" y="3629939"/>
              <a:ext cx="1616772"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Kategorisierung insgesamt</a:t>
              </a:r>
              <a:endParaRPr lang="de-DE" sz="800" dirty="0"/>
            </a:p>
          </p:txBody>
        </p:sp>
        <p:sp>
          <p:nvSpPr>
            <p:cNvPr id="74" name="TextBox 73">
              <a:extLst>
                <a:ext uri="{FF2B5EF4-FFF2-40B4-BE49-F238E27FC236}">
                  <a16:creationId xmlns:a16="http://schemas.microsoft.com/office/drawing/2014/main" id="{42ED99CD-B83B-4F56-A5EC-0B7AA248661D}"/>
                </a:ext>
              </a:extLst>
            </p:cNvPr>
            <p:cNvSpPr txBox="1">
              <a:spLocks/>
            </p:cNvSpPr>
            <p:nvPr/>
          </p:nvSpPr>
          <p:spPr bwMode="gray">
            <a:xfrm>
              <a:off x="3832294" y="3629939"/>
              <a:ext cx="1616772"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Neukonzeption</a:t>
              </a:r>
              <a:endParaRPr lang="de-DE" sz="800" dirty="0"/>
            </a:p>
          </p:txBody>
        </p:sp>
      </p:grpSp>
      <p:grpSp>
        <p:nvGrpSpPr>
          <p:cNvPr id="12" name="Group 11">
            <a:extLst>
              <a:ext uri="{FF2B5EF4-FFF2-40B4-BE49-F238E27FC236}">
                <a16:creationId xmlns:a16="http://schemas.microsoft.com/office/drawing/2014/main" id="{C37FA40F-17D4-4B7E-8576-10E4C36C8602}"/>
              </a:ext>
            </a:extLst>
          </p:cNvPr>
          <p:cNvGrpSpPr/>
          <p:nvPr/>
        </p:nvGrpSpPr>
        <p:grpSpPr>
          <a:xfrm>
            <a:off x="1046220" y="6712288"/>
            <a:ext cx="5434261" cy="515778"/>
            <a:chOff x="1046220" y="7064112"/>
            <a:chExt cx="5434261" cy="515778"/>
          </a:xfrm>
        </p:grpSpPr>
        <p:grpSp>
          <p:nvGrpSpPr>
            <p:cNvPr id="40" name="Group 39">
              <a:extLst>
                <a:ext uri="{FF2B5EF4-FFF2-40B4-BE49-F238E27FC236}">
                  <a16:creationId xmlns:a16="http://schemas.microsoft.com/office/drawing/2014/main" id="{BECE48B8-F165-430B-A41D-D1D205D3EEC3}"/>
                </a:ext>
              </a:extLst>
            </p:cNvPr>
            <p:cNvGrpSpPr/>
            <p:nvPr/>
          </p:nvGrpSpPr>
          <p:grpSpPr>
            <a:xfrm>
              <a:off x="3297242" y="7173110"/>
              <a:ext cx="239966" cy="297783"/>
              <a:chOff x="5652963" y="3128379"/>
              <a:chExt cx="239966" cy="297783"/>
            </a:xfrm>
          </p:grpSpPr>
          <p:sp>
            <p:nvSpPr>
              <p:cNvPr id="41" name="Rectangle 40">
                <a:extLst>
                  <a:ext uri="{FF2B5EF4-FFF2-40B4-BE49-F238E27FC236}">
                    <a16:creationId xmlns:a16="http://schemas.microsoft.com/office/drawing/2014/main" id="{B266B29B-D7A9-465E-B2D7-5A0D5ACA033C}"/>
                  </a:ext>
                </a:extLst>
              </p:cNvPr>
              <p:cNvSpPr>
                <a:spLocks/>
              </p:cNvSpPr>
              <p:nvPr/>
            </p:nvSpPr>
            <p:spPr bwMode="gray">
              <a:xfrm>
                <a:off x="5688034" y="3128379"/>
                <a:ext cx="169834" cy="297783"/>
              </a:xfrm>
              <a:prstGeom prst="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800" dirty="0">
                  <a:solidFill>
                    <a:schemeClr val="tx1"/>
                  </a:solidFill>
                </a:endParaRPr>
              </a:p>
            </p:txBody>
          </p:sp>
          <p:sp>
            <p:nvSpPr>
              <p:cNvPr id="42" name="Freeform 134">
                <a:extLst>
                  <a:ext uri="{FF2B5EF4-FFF2-40B4-BE49-F238E27FC236}">
                    <a16:creationId xmlns:a16="http://schemas.microsoft.com/office/drawing/2014/main" id="{FB13F9EA-2A97-461F-99E9-E67ACF7CD3EE}"/>
                  </a:ext>
                </a:extLst>
              </p:cNvPr>
              <p:cNvSpPr>
                <a:spLocks/>
              </p:cNvSpPr>
              <p:nvPr/>
            </p:nvSpPr>
            <p:spPr bwMode="gray">
              <a:xfrm>
                <a:off x="5652963" y="3191149"/>
                <a:ext cx="134308" cy="173782"/>
              </a:xfrm>
              <a:custGeom>
                <a:avLst/>
                <a:gdLst>
                  <a:gd name="T0" fmla="*/ 0 w 211"/>
                  <a:gd name="T1" fmla="*/ 0 h 338"/>
                  <a:gd name="T2" fmla="*/ 106 w 211"/>
                  <a:gd name="T3" fmla="*/ 0 h 338"/>
                  <a:gd name="T4" fmla="*/ 211 w 211"/>
                  <a:gd name="T5" fmla="*/ 168 h 338"/>
                  <a:gd name="T6" fmla="*/ 106 w 211"/>
                  <a:gd name="T7" fmla="*/ 338 h 338"/>
                  <a:gd name="T8" fmla="*/ 0 w 211"/>
                  <a:gd name="T9" fmla="*/ 338 h 338"/>
                  <a:gd name="T10" fmla="*/ 106 w 211"/>
                  <a:gd name="T11" fmla="*/ 168 h 338"/>
                  <a:gd name="T12" fmla="*/ 0 w 211"/>
                  <a:gd name="T13" fmla="*/ 0 h 338"/>
                  <a:gd name="T14" fmla="*/ 0 w 211"/>
                  <a:gd name="T15" fmla="*/ 0 h 3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1" h="338">
                    <a:moveTo>
                      <a:pt x="0" y="0"/>
                    </a:moveTo>
                    <a:lnTo>
                      <a:pt x="106" y="0"/>
                    </a:lnTo>
                    <a:lnTo>
                      <a:pt x="211" y="168"/>
                    </a:lnTo>
                    <a:lnTo>
                      <a:pt x="106" y="338"/>
                    </a:lnTo>
                    <a:lnTo>
                      <a:pt x="0" y="338"/>
                    </a:lnTo>
                    <a:lnTo>
                      <a:pt x="106" y="168"/>
                    </a:lnTo>
                    <a:lnTo>
                      <a:pt x="0" y="0"/>
                    </a:lnTo>
                    <a:lnTo>
                      <a:pt x="0" y="0"/>
                    </a:lnTo>
                    <a:close/>
                  </a:path>
                </a:pathLst>
              </a:custGeom>
              <a:solidFill>
                <a:schemeClr val="accent2"/>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sp>
            <p:nvSpPr>
              <p:cNvPr id="44" name="Freeform 135">
                <a:extLst>
                  <a:ext uri="{FF2B5EF4-FFF2-40B4-BE49-F238E27FC236}">
                    <a16:creationId xmlns:a16="http://schemas.microsoft.com/office/drawing/2014/main" id="{A63B3609-25E6-450C-8042-6BA564502405}"/>
                  </a:ext>
                </a:extLst>
              </p:cNvPr>
              <p:cNvSpPr>
                <a:spLocks/>
              </p:cNvSpPr>
              <p:nvPr/>
            </p:nvSpPr>
            <p:spPr bwMode="gray">
              <a:xfrm>
                <a:off x="5717247" y="3159788"/>
                <a:ext cx="175682" cy="234965"/>
              </a:xfrm>
              <a:custGeom>
                <a:avLst/>
                <a:gdLst>
                  <a:gd name="T0" fmla="*/ 132 w 276"/>
                  <a:gd name="T1" fmla="*/ 0 h 457"/>
                  <a:gd name="T2" fmla="*/ 0 w 276"/>
                  <a:gd name="T3" fmla="*/ 0 h 457"/>
                  <a:gd name="T4" fmla="*/ 144 w 276"/>
                  <a:gd name="T5" fmla="*/ 229 h 457"/>
                  <a:gd name="T6" fmla="*/ 0 w 276"/>
                  <a:gd name="T7" fmla="*/ 457 h 457"/>
                  <a:gd name="T8" fmla="*/ 132 w 276"/>
                  <a:gd name="T9" fmla="*/ 457 h 457"/>
                  <a:gd name="T10" fmla="*/ 276 w 276"/>
                  <a:gd name="T11" fmla="*/ 229 h 457"/>
                  <a:gd name="T12" fmla="*/ 132 w 276"/>
                  <a:gd name="T13" fmla="*/ 0 h 457"/>
                </a:gdLst>
                <a:ahLst/>
                <a:cxnLst>
                  <a:cxn ang="0">
                    <a:pos x="T0" y="T1"/>
                  </a:cxn>
                  <a:cxn ang="0">
                    <a:pos x="T2" y="T3"/>
                  </a:cxn>
                  <a:cxn ang="0">
                    <a:pos x="T4" y="T5"/>
                  </a:cxn>
                  <a:cxn ang="0">
                    <a:pos x="T6" y="T7"/>
                  </a:cxn>
                  <a:cxn ang="0">
                    <a:pos x="T8" y="T9"/>
                  </a:cxn>
                  <a:cxn ang="0">
                    <a:pos x="T10" y="T11"/>
                  </a:cxn>
                  <a:cxn ang="0">
                    <a:pos x="T12" y="T13"/>
                  </a:cxn>
                </a:cxnLst>
                <a:rect l="0" t="0" r="r" b="b"/>
                <a:pathLst>
                  <a:path w="276" h="457">
                    <a:moveTo>
                      <a:pt x="132" y="0"/>
                    </a:moveTo>
                    <a:lnTo>
                      <a:pt x="0" y="0"/>
                    </a:lnTo>
                    <a:lnTo>
                      <a:pt x="144" y="229"/>
                    </a:lnTo>
                    <a:lnTo>
                      <a:pt x="0" y="457"/>
                    </a:lnTo>
                    <a:lnTo>
                      <a:pt x="132" y="457"/>
                    </a:lnTo>
                    <a:lnTo>
                      <a:pt x="276" y="229"/>
                    </a:lnTo>
                    <a:lnTo>
                      <a:pt x="132" y="0"/>
                    </a:lnTo>
                    <a:close/>
                  </a:path>
                </a:pathLst>
              </a:custGeom>
              <a:solidFill>
                <a:schemeClr val="accent4"/>
              </a:solidFill>
              <a:ln w="9525">
                <a:noFill/>
                <a:round/>
                <a:headEnd/>
                <a:tailEnd/>
              </a:ln>
            </p:spPr>
            <p:txBody>
              <a:bodyPr vert="horz" wrap="square" lIns="67211" tIns="33605" rIns="67211" bIns="33605" numCol="1" anchor="t" anchorCtr="0" compatLnSpc="1">
                <a:prstTxWarp prst="textNoShape">
                  <a:avLst/>
                </a:prstTxWarp>
              </a:bodyPr>
              <a:lstStyle/>
              <a:p>
                <a:endParaRPr lang="de-DE" sz="800" dirty="0">
                  <a:latin typeface="+mn-lt"/>
                </a:endParaRPr>
              </a:p>
            </p:txBody>
          </p:sp>
        </p:grpSp>
        <p:sp>
          <p:nvSpPr>
            <p:cNvPr id="45" name="TextBox 44">
              <a:extLst>
                <a:ext uri="{FF2B5EF4-FFF2-40B4-BE49-F238E27FC236}">
                  <a16:creationId xmlns:a16="http://schemas.microsoft.com/office/drawing/2014/main" id="{FF8BBE4C-0584-48F5-B726-2A6CC4BC59F4}"/>
                </a:ext>
              </a:extLst>
            </p:cNvPr>
            <p:cNvSpPr txBox="1">
              <a:spLocks/>
            </p:cNvSpPr>
            <p:nvPr/>
          </p:nvSpPr>
          <p:spPr>
            <a:xfrm>
              <a:off x="1046220" y="7260446"/>
              <a:ext cx="2236415" cy="1231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r>
                <a:rPr lang="de-DE" sz="800" b="1" dirty="0">
                  <a:solidFill>
                    <a:schemeClr val="accent4"/>
                  </a:solidFill>
                </a:rPr>
                <a:t>Empfehlung Umsetzungsvariante</a:t>
              </a:r>
              <a:r>
                <a:rPr lang="de-DE" sz="800" b="1" baseline="30000" dirty="0">
                  <a:solidFill>
                    <a:schemeClr val="accent4"/>
                  </a:solidFill>
                </a:rPr>
                <a:t>1</a:t>
              </a:r>
              <a:endParaRPr lang="de-DE" sz="800" dirty="0"/>
            </a:p>
          </p:txBody>
        </p:sp>
        <p:sp>
          <p:nvSpPr>
            <p:cNvPr id="46" name="Rectangle">
              <a:extLst>
                <a:ext uri="{FF2B5EF4-FFF2-40B4-BE49-F238E27FC236}">
                  <a16:creationId xmlns:a16="http://schemas.microsoft.com/office/drawing/2014/main" id="{808AB7FC-6ACA-4536-8B7A-37F040609E09}"/>
                </a:ext>
              </a:extLst>
            </p:cNvPr>
            <p:cNvSpPr txBox="1">
              <a:spLocks/>
            </p:cNvSpPr>
            <p:nvPr>
              <p:custDataLst>
                <p:tags r:id="rId10"/>
              </p:custDataLst>
            </p:nvPr>
          </p:nvSpPr>
          <p:spPr bwMode="gray">
            <a:xfrm>
              <a:off x="3836107" y="7140682"/>
              <a:ext cx="918061" cy="439208"/>
            </a:xfrm>
            <a:prstGeom prst="rect">
              <a:avLst/>
            </a:prstGeom>
            <a:solidFill>
              <a:schemeClr val="accent2"/>
            </a:solidFill>
            <a:ln w="9525">
              <a:solidFill>
                <a:schemeClr val="accent2"/>
              </a:solid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dirty="0">
                  <a:solidFill>
                    <a:schemeClr val="bg1"/>
                  </a:solidFill>
                </a:rPr>
                <a:t>Einer für alle</a:t>
              </a:r>
            </a:p>
          </p:txBody>
        </p:sp>
        <p:sp>
          <p:nvSpPr>
            <p:cNvPr id="59" name="Rectangle">
              <a:extLst>
                <a:ext uri="{FF2B5EF4-FFF2-40B4-BE49-F238E27FC236}">
                  <a16:creationId xmlns:a16="http://schemas.microsoft.com/office/drawing/2014/main" id="{9AE304AA-52D7-4C48-9A50-52A584DCE61B}"/>
                </a:ext>
              </a:extLst>
            </p:cNvPr>
            <p:cNvSpPr txBox="1">
              <a:spLocks/>
            </p:cNvSpPr>
            <p:nvPr>
              <p:custDataLst>
                <p:tags r:id="rId11"/>
              </p:custDataLst>
            </p:nvPr>
          </p:nvSpPr>
          <p:spPr bwMode="gray">
            <a:xfrm>
              <a:off x="4867475" y="7064112"/>
              <a:ext cx="1613006" cy="515778"/>
            </a:xfrm>
            <a:prstGeom prst="rect">
              <a:avLst/>
            </a:prstGeom>
            <a:noFill/>
            <a:ln w="9525">
              <a:noFill/>
              <a:miter lim="800000"/>
              <a:headEnd/>
              <a:tailEnd/>
            </a:ln>
            <a:effectLst/>
          </p:spPr>
          <p:txBody>
            <a:bodyPr vert="horz" wrap="square" lIns="720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t>Anmerkung:</a:t>
              </a:r>
              <a:br>
                <a:rPr lang="de-DE" sz="800" dirty="0"/>
              </a:br>
              <a:r>
                <a:rPr lang="de-DE" sz="800" dirty="0"/>
                <a:t>Länderübergreifende Referenzimplementierung</a:t>
              </a:r>
            </a:p>
          </p:txBody>
        </p:sp>
      </p:grpSp>
      <p:sp>
        <p:nvSpPr>
          <p:cNvPr id="76" name="Rectangle">
            <a:extLst>
              <a:ext uri="{FF2B5EF4-FFF2-40B4-BE49-F238E27FC236}">
                <a16:creationId xmlns:a16="http://schemas.microsoft.com/office/drawing/2014/main" id="{CD3C26C6-AAFC-44A6-BA12-E9899A5CA5FC}"/>
              </a:ext>
            </a:extLst>
          </p:cNvPr>
          <p:cNvSpPr txBox="1">
            <a:spLocks/>
          </p:cNvSpPr>
          <p:nvPr>
            <p:custDataLst>
              <p:tags r:id="rId9"/>
            </p:custDataLst>
          </p:nvPr>
        </p:nvSpPr>
        <p:spPr bwMode="gray">
          <a:xfrm>
            <a:off x="361134" y="623375"/>
            <a:ext cx="6115823" cy="211354"/>
          </a:xfrm>
          <a:prstGeom prst="rect">
            <a:avLst/>
          </a:prstGeom>
          <a:solidFill>
            <a:schemeClr val="accent4"/>
          </a:solidFill>
          <a:ln w="9525">
            <a:noFill/>
            <a:miter lim="800000"/>
            <a:headEnd/>
            <a:tailEnd/>
          </a:ln>
          <a:effectLst/>
        </p:spPr>
        <p:txBody>
          <a:bodyPr vert="horz" wrap="square" lIns="33900" tIns="33900" rIns="33900" bIns="33900" numCol="1" anchor="ctr" anchorCtr="0" compatLnSpc="1">
            <a:prstTxWarp prst="textNoShape">
              <a:avLst/>
            </a:prstTxWarp>
            <a:noAutofit/>
          </a:bodyPr>
          <a:lstStyle>
            <a:lvl1pPr marL="0" lvl="0" indent="0" defTabSz="895350" eaLnBrk="1" hangingPunct="1">
              <a:buClr>
                <a:schemeClr val="tx2"/>
              </a:buClr>
              <a:defRPr sz="1600" baseline="0">
                <a:latin typeface="+mn-lt"/>
              </a:defRPr>
            </a:lvl1pPr>
            <a:lvl2pPr marL="180000" lvl="1" indent="-180000" defTabSz="895350" eaLnBrk="1" hangingPunct="1">
              <a:buClr>
                <a:schemeClr val="tx2"/>
              </a:buClr>
              <a:buSzPct val="100000"/>
              <a:buFont typeface="Calibri" panose="020F0502020204030204" pitchFamily="34" charset="0"/>
              <a:buChar char="–"/>
              <a:defRPr sz="1600" baseline="0">
                <a:latin typeface="+mn-lt"/>
              </a:defRPr>
            </a:lvl2pPr>
            <a:lvl3pPr marL="360000" lvl="2" indent="-180000" defTabSz="895350" eaLnBrk="1" hangingPunct="1">
              <a:buClr>
                <a:schemeClr val="tx2"/>
              </a:buClr>
              <a:buSzPct val="100000"/>
              <a:buFont typeface="Arial" panose="020B0604020202020204" pitchFamily="34" charset="0"/>
              <a:buChar char="•"/>
              <a:defRPr sz="1600" baseline="0">
                <a:latin typeface="+mn-lt"/>
              </a:defRPr>
            </a:lvl3pPr>
            <a:lvl4pPr marL="540000" lvl="3" indent="-180000" defTabSz="895350" eaLnBrk="1" hangingPunct="1">
              <a:buClr>
                <a:schemeClr val="tx2"/>
              </a:buClr>
              <a:buSzPct val="100000"/>
              <a:buFont typeface="Calibri" panose="020F0502020204030204" pitchFamily="34" charset="0"/>
              <a:buChar char="–"/>
              <a:defRPr sz="1600" baseline="0">
                <a:latin typeface="+mn-lt"/>
              </a:defRPr>
            </a:lvl4pPr>
            <a:lvl5pPr marL="720000" lvl="4" indent="-180000" defTabSz="895350" eaLnBrk="1" hangingPunct="1">
              <a:buClr>
                <a:schemeClr val="tx2"/>
              </a:buClr>
              <a:buSzPct val="100000"/>
              <a:buFont typeface="Calibri" panose="020F0502020204030204" pitchFamily="34" charset="0"/>
              <a:buChar char="»"/>
              <a:defRPr sz="1600" baseline="0">
                <a:latin typeface="+mn-lt"/>
              </a:defRPr>
            </a:lvl5pPr>
            <a:lvl6pPr marL="749808" indent="-130175" defTabSz="895350" fontAlgn="base">
              <a:spcBef>
                <a:spcPct val="0"/>
              </a:spcBef>
              <a:spcAft>
                <a:spcPct val="0"/>
              </a:spcAft>
              <a:buClr>
                <a:schemeClr val="tx2"/>
              </a:buClr>
              <a:buSzPct val="89000"/>
              <a:buFont typeface="Arial" charset="0"/>
              <a:buChar char="-"/>
              <a:defRPr sz="1600" baseline="0">
                <a:latin typeface="+mn-lt"/>
              </a:defRPr>
            </a:lvl6pPr>
            <a:lvl7pPr marL="749808" indent="-130175" defTabSz="895350" fontAlgn="base">
              <a:spcBef>
                <a:spcPct val="0"/>
              </a:spcBef>
              <a:spcAft>
                <a:spcPct val="0"/>
              </a:spcAft>
              <a:buClr>
                <a:schemeClr val="tx2"/>
              </a:buClr>
              <a:buSzPct val="89000"/>
              <a:buFont typeface="Arial" charset="0"/>
              <a:buChar char="-"/>
              <a:defRPr sz="1600" baseline="0">
                <a:latin typeface="+mn-lt"/>
              </a:defRPr>
            </a:lvl7pPr>
            <a:lvl8pPr marL="749808" indent="-130175" defTabSz="895350" fontAlgn="base">
              <a:spcBef>
                <a:spcPct val="0"/>
              </a:spcBef>
              <a:spcAft>
                <a:spcPct val="0"/>
              </a:spcAft>
              <a:buClr>
                <a:schemeClr val="tx2"/>
              </a:buClr>
              <a:buSzPct val="89000"/>
              <a:buFont typeface="Arial" charset="0"/>
              <a:buChar char="-"/>
              <a:defRPr sz="1600" baseline="0">
                <a:latin typeface="+mn-lt"/>
              </a:defRPr>
            </a:lvl8pPr>
            <a:lvl9pPr marL="749808" indent="-130175" defTabSz="895350" fontAlgn="base">
              <a:spcBef>
                <a:spcPct val="0"/>
              </a:spcBef>
              <a:spcAft>
                <a:spcPct val="0"/>
              </a:spcAft>
              <a:buClr>
                <a:schemeClr val="tx2"/>
              </a:buClr>
              <a:buSzPct val="89000"/>
              <a:buFont typeface="Arial" charset="0"/>
              <a:buChar char="-"/>
              <a:defRPr sz="1600" baseline="0">
                <a:latin typeface="+mn-lt"/>
              </a:defRPr>
            </a:lvl9pPr>
          </a:lstStyle>
          <a:p>
            <a:r>
              <a:rPr lang="de-DE" sz="800" b="1" dirty="0">
                <a:solidFill>
                  <a:schemeClr val="bg1"/>
                </a:solidFill>
              </a:rPr>
              <a:t>Relevante Vorarbeiten</a:t>
            </a:r>
          </a:p>
        </p:txBody>
      </p:sp>
      <p:sp>
        <p:nvSpPr>
          <p:cNvPr id="81" name="4. Footnote">
            <a:extLst>
              <a:ext uri="{FF2B5EF4-FFF2-40B4-BE49-F238E27FC236}">
                <a16:creationId xmlns:a16="http://schemas.microsoft.com/office/drawing/2014/main" id="{970B94CA-A532-49FF-A8B7-5DC9C5A3D5CF}"/>
              </a:ext>
            </a:extLst>
          </p:cNvPr>
          <p:cNvSpPr txBox="1">
            <a:spLocks noChangeArrowheads="1"/>
          </p:cNvSpPr>
          <p:nvPr/>
        </p:nvSpPr>
        <p:spPr bwMode="gray">
          <a:xfrm>
            <a:off x="390425" y="9279792"/>
            <a:ext cx="5791400" cy="107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marL="71438" indent="-71438">
              <a:defRPr/>
            </a:pPr>
            <a:r>
              <a:rPr lang="de-DE" sz="700" dirty="0">
                <a:latin typeface="+mn-lt"/>
              </a:rPr>
              <a:t>1 Empfehlung basierend auf </a:t>
            </a:r>
            <a:r>
              <a:rPr lang="de-DE" sz="700" dirty="0" err="1">
                <a:latin typeface="+mn-lt"/>
              </a:rPr>
              <a:t>Fachexperteninput</a:t>
            </a:r>
            <a:r>
              <a:rPr lang="de-DE" sz="700" dirty="0">
                <a:latin typeface="+mn-lt"/>
              </a:rPr>
              <a:t> und </a:t>
            </a:r>
            <a:r>
              <a:rPr lang="de-DE" sz="700" dirty="0" err="1">
                <a:latin typeface="+mn-lt"/>
              </a:rPr>
              <a:t>Entscheidungslogiken</a:t>
            </a:r>
            <a:r>
              <a:rPr lang="de-DE" sz="700" dirty="0">
                <a:latin typeface="+mn-lt"/>
              </a:rPr>
              <a:t> zur Entscheidung zwischen Nachnutzungsmodellen</a:t>
            </a:r>
          </a:p>
        </p:txBody>
      </p:sp>
      <p:sp>
        <p:nvSpPr>
          <p:cNvPr id="75" name="Title 1">
            <a:extLst>
              <a:ext uri="{FF2B5EF4-FFF2-40B4-BE49-F238E27FC236}">
                <a16:creationId xmlns:a16="http://schemas.microsoft.com/office/drawing/2014/main" id="{68F71541-8EF6-4B69-A8E8-41164F3868CC}"/>
              </a:ext>
            </a:extLst>
          </p:cNvPr>
          <p:cNvSpPr txBox="1">
            <a:spLocks/>
          </p:cNvSpPr>
          <p:nvPr/>
        </p:nvSpPr>
        <p:spPr bwMode="gray">
          <a:xfrm>
            <a:off x="366713" y="137163"/>
            <a:ext cx="5075212" cy="123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1293228" rtl="0" eaLnBrk="1" fontAlgn="base" hangingPunct="1">
              <a:spcBef>
                <a:spcPct val="0"/>
              </a:spcBef>
              <a:spcAft>
                <a:spcPct val="0"/>
              </a:spcAft>
              <a:tabLst>
                <a:tab pos="862174" algn="l"/>
              </a:tabLst>
              <a:defRPr sz="4622" b="0" baseline="0">
                <a:solidFill>
                  <a:schemeClr val="tx2"/>
                </a:solidFill>
                <a:latin typeface="+mj-lt"/>
                <a:ea typeface="+mj-ea"/>
                <a:cs typeface="+mj-cs"/>
              </a:defRPr>
            </a:lvl1pPr>
            <a:lvl2pPr algn="l" defTabSz="1293228" rtl="0" eaLnBrk="1" fontAlgn="base" hangingPunct="1">
              <a:spcBef>
                <a:spcPct val="0"/>
              </a:spcBef>
              <a:spcAft>
                <a:spcPct val="0"/>
              </a:spcAft>
              <a:defRPr sz="2744" b="1">
                <a:solidFill>
                  <a:schemeClr val="tx2"/>
                </a:solidFill>
                <a:latin typeface="Arial" charset="0"/>
              </a:defRPr>
            </a:lvl2pPr>
            <a:lvl3pPr algn="l" defTabSz="1293228" rtl="0" eaLnBrk="1" fontAlgn="base" hangingPunct="1">
              <a:spcBef>
                <a:spcPct val="0"/>
              </a:spcBef>
              <a:spcAft>
                <a:spcPct val="0"/>
              </a:spcAft>
              <a:defRPr sz="2744" b="1">
                <a:solidFill>
                  <a:schemeClr val="tx2"/>
                </a:solidFill>
                <a:latin typeface="Arial" charset="0"/>
              </a:defRPr>
            </a:lvl3pPr>
            <a:lvl4pPr algn="l" defTabSz="1293228" rtl="0" eaLnBrk="1" fontAlgn="base" hangingPunct="1">
              <a:spcBef>
                <a:spcPct val="0"/>
              </a:spcBef>
              <a:spcAft>
                <a:spcPct val="0"/>
              </a:spcAft>
              <a:defRPr sz="2744" b="1">
                <a:solidFill>
                  <a:schemeClr val="tx2"/>
                </a:solidFill>
                <a:latin typeface="Arial" charset="0"/>
              </a:defRPr>
            </a:lvl4pPr>
            <a:lvl5pPr algn="l" defTabSz="1293228" rtl="0" eaLnBrk="1" fontAlgn="base" hangingPunct="1">
              <a:spcBef>
                <a:spcPct val="0"/>
              </a:spcBef>
              <a:spcAft>
                <a:spcPct val="0"/>
              </a:spcAft>
              <a:defRPr sz="2744" b="1">
                <a:solidFill>
                  <a:schemeClr val="tx2"/>
                </a:solidFill>
                <a:latin typeface="Arial" charset="0"/>
              </a:defRPr>
            </a:lvl5pPr>
            <a:lvl6pPr marL="660372" algn="l" defTabSz="1293228" rtl="0" eaLnBrk="1" fontAlgn="base" hangingPunct="1">
              <a:spcBef>
                <a:spcPct val="0"/>
              </a:spcBef>
              <a:spcAft>
                <a:spcPct val="0"/>
              </a:spcAft>
              <a:defRPr sz="2744" b="1">
                <a:solidFill>
                  <a:schemeClr val="tx2"/>
                </a:solidFill>
                <a:latin typeface="Arial" charset="0"/>
              </a:defRPr>
            </a:lvl6pPr>
            <a:lvl7pPr marL="1320743" algn="l" defTabSz="1293228" rtl="0" eaLnBrk="1" fontAlgn="base" hangingPunct="1">
              <a:spcBef>
                <a:spcPct val="0"/>
              </a:spcBef>
              <a:spcAft>
                <a:spcPct val="0"/>
              </a:spcAft>
              <a:defRPr sz="2744" b="1">
                <a:solidFill>
                  <a:schemeClr val="tx2"/>
                </a:solidFill>
                <a:latin typeface="Arial" charset="0"/>
              </a:defRPr>
            </a:lvl7pPr>
            <a:lvl8pPr marL="1981115" algn="l" defTabSz="1293228" rtl="0" eaLnBrk="1" fontAlgn="base" hangingPunct="1">
              <a:spcBef>
                <a:spcPct val="0"/>
              </a:spcBef>
              <a:spcAft>
                <a:spcPct val="0"/>
              </a:spcAft>
              <a:defRPr sz="2744" b="1">
                <a:solidFill>
                  <a:schemeClr val="tx2"/>
                </a:solidFill>
                <a:latin typeface="Arial" charset="0"/>
              </a:defRPr>
            </a:lvl8pPr>
            <a:lvl9pPr marL="2641486" algn="l" defTabSz="1293228" rtl="0" eaLnBrk="1" fontAlgn="base" hangingPunct="1">
              <a:spcBef>
                <a:spcPct val="0"/>
              </a:spcBef>
              <a:spcAft>
                <a:spcPct val="0"/>
              </a:spcAft>
              <a:defRPr sz="2744" b="1">
                <a:solidFill>
                  <a:schemeClr val="tx2"/>
                </a:solidFill>
                <a:latin typeface="Arial" charset="0"/>
              </a:defRPr>
            </a:lvl9pPr>
          </a:lstStyle>
          <a:p>
            <a:r>
              <a:rPr lang="de-DE" sz="800" kern="0" dirty="0"/>
              <a:t>Stand: 15.08.2019</a:t>
            </a:r>
          </a:p>
        </p:txBody>
      </p:sp>
      <p:grpSp>
        <p:nvGrpSpPr>
          <p:cNvPr id="83" name="sticker">
            <a:extLst>
              <a:ext uri="{FF2B5EF4-FFF2-40B4-BE49-F238E27FC236}">
                <a16:creationId xmlns:a16="http://schemas.microsoft.com/office/drawing/2014/main" id="{D513A99E-AEF5-45AB-BB45-AFA679743006}"/>
              </a:ext>
            </a:extLst>
          </p:cNvPr>
          <p:cNvGrpSpPr/>
          <p:nvPr/>
        </p:nvGrpSpPr>
        <p:grpSpPr>
          <a:xfrm>
            <a:off x="4946259" y="80382"/>
            <a:ext cx="1686360" cy="179892"/>
            <a:chOff x="4921805" y="1501958"/>
            <a:chExt cx="1686360" cy="179892"/>
          </a:xfrm>
        </p:grpSpPr>
        <p:sp>
          <p:nvSpPr>
            <p:cNvPr id="84" name="StickerRectangle">
              <a:extLst>
                <a:ext uri="{FF2B5EF4-FFF2-40B4-BE49-F238E27FC236}">
                  <a16:creationId xmlns:a16="http://schemas.microsoft.com/office/drawing/2014/main" id="{B0267F2B-A8E5-4006-8CFA-6EF87C7D339A}"/>
                </a:ext>
              </a:extLst>
            </p:cNvPr>
            <p:cNvSpPr>
              <a:spLocks noChangeArrowheads="1"/>
            </p:cNvSpPr>
            <p:nvPr/>
          </p:nvSpPr>
          <p:spPr bwMode="gray">
            <a:xfrm>
              <a:off x="4921805" y="1501958"/>
              <a:ext cx="1686360" cy="17989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28800" rIns="0" bIns="27432" anchor="ctr" anchorCtr="0">
              <a:spAutoFit/>
            </a:bodyPr>
            <a:lstStyle/>
            <a:p>
              <a:pPr algn="r" defTabSz="1724346">
                <a:buClr>
                  <a:schemeClr val="tx2"/>
                </a:buClr>
              </a:pPr>
              <a:r>
                <a:rPr lang="de-DE" sz="800" dirty="0">
                  <a:latin typeface="+mn-lt"/>
                </a:rPr>
                <a:t>STAND ZUM ZEITPUNKT DER ABGABE</a:t>
              </a:r>
              <a:endParaRPr lang="de-DE" sz="800" noProof="0" dirty="0">
                <a:solidFill>
                  <a:schemeClr val="tx1"/>
                </a:solidFill>
                <a:latin typeface="+mn-lt"/>
              </a:endParaRPr>
            </a:p>
          </p:txBody>
        </p:sp>
        <p:cxnSp>
          <p:nvCxnSpPr>
            <p:cNvPr id="85" name="AutoShape 32">
              <a:extLst>
                <a:ext uri="{FF2B5EF4-FFF2-40B4-BE49-F238E27FC236}">
                  <a16:creationId xmlns:a16="http://schemas.microsoft.com/office/drawing/2014/main" id="{7E17746B-CC97-4DF4-AE0E-5BC88D7C7C19}"/>
                </a:ext>
              </a:extLst>
            </p:cNvPr>
            <p:cNvCxnSpPr>
              <a:cxnSpLocks noChangeShapeType="1"/>
              <a:stCxn id="84" idx="4"/>
              <a:endCxn id="84" idx="6"/>
            </p:cNvCxnSpPr>
            <p:nvPr/>
          </p:nvCxnSpPr>
          <p:spPr bwMode="gray">
            <a:xfrm>
              <a:off x="4921805" y="1681850"/>
              <a:ext cx="168636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87" name="AutoShape 32">
              <a:extLst>
                <a:ext uri="{FF2B5EF4-FFF2-40B4-BE49-F238E27FC236}">
                  <a16:creationId xmlns:a16="http://schemas.microsoft.com/office/drawing/2014/main" id="{25B70BA6-DA5F-4136-A03E-CB4C1224B208}"/>
                </a:ext>
              </a:extLst>
            </p:cNvPr>
            <p:cNvCxnSpPr>
              <a:cxnSpLocks noChangeShapeType="1"/>
              <a:stCxn id="84" idx="2"/>
              <a:endCxn id="84" idx="0"/>
            </p:cNvCxnSpPr>
            <p:nvPr userDrawn="1"/>
          </p:nvCxnSpPr>
          <p:spPr bwMode="gray">
            <a:xfrm>
              <a:off x="4921805" y="1501958"/>
              <a:ext cx="168636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
        <p:nvSpPr>
          <p:cNvPr id="68" name="TextBox 67">
            <a:extLst>
              <a:ext uri="{FF2B5EF4-FFF2-40B4-BE49-F238E27FC236}">
                <a16:creationId xmlns:a16="http://schemas.microsoft.com/office/drawing/2014/main" id="{0EDC7BEC-4A2D-4320-A1BA-373602571794}"/>
              </a:ext>
            </a:extLst>
          </p:cNvPr>
          <p:cNvSpPr txBox="1">
            <a:spLocks/>
          </p:cNvSpPr>
          <p:nvPr/>
        </p:nvSpPr>
        <p:spPr>
          <a:xfrm>
            <a:off x="385732" y="7502912"/>
            <a:ext cx="6094749"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lvl="0" indent="0" defTabSz="671496" eaLnBrk="1" hangingPunct="1">
              <a:buClr>
                <a:schemeClr val="tx2"/>
              </a:buClr>
              <a:defRPr sz="1600" baseline="0">
                <a:latin typeface="+mn-lt"/>
              </a:defRPr>
            </a:lvl1pPr>
            <a:lvl2pPr marL="180000" lvl="1" indent="-180000" defTabSz="671496" eaLnBrk="1" hangingPunct="1">
              <a:buClr>
                <a:schemeClr val="tx2"/>
              </a:buClr>
              <a:buSzPct val="100000"/>
              <a:buFont typeface="Calibri" panose="020F0502020204030204" pitchFamily="34" charset="0"/>
              <a:buChar char="–"/>
              <a:defRPr sz="1600" baseline="0">
                <a:latin typeface="+mn-lt"/>
              </a:defRPr>
            </a:lvl2pPr>
            <a:lvl3pPr marL="360000" lvl="2" indent="-180000" defTabSz="671496" eaLnBrk="1" hangingPunct="1">
              <a:buClr>
                <a:schemeClr val="tx2"/>
              </a:buClr>
              <a:buSzPct val="100000"/>
              <a:buFont typeface="Arial" panose="020B0604020202020204" pitchFamily="34" charset="0"/>
              <a:buChar char="•"/>
              <a:defRPr sz="1600" baseline="0">
                <a:latin typeface="+mn-lt"/>
              </a:defRPr>
            </a:lvl3pPr>
            <a:lvl4pPr marL="540000" lvl="3" indent="-180000" defTabSz="671496" eaLnBrk="1" hangingPunct="1">
              <a:buClr>
                <a:schemeClr val="tx2"/>
              </a:buClr>
              <a:buSzPct val="100000"/>
              <a:buFont typeface="Calibri" panose="020F0502020204030204" pitchFamily="34" charset="0"/>
              <a:buChar char="–"/>
              <a:defRPr sz="1600" baseline="0">
                <a:latin typeface="+mn-lt"/>
              </a:defRPr>
            </a:lvl4pPr>
            <a:lvl5pPr marL="720000" lvl="4" indent="-180000" defTabSz="671496" eaLnBrk="1" hangingPunct="1">
              <a:buClr>
                <a:schemeClr val="tx2"/>
              </a:buClr>
              <a:buSzPct val="100000"/>
              <a:buFont typeface="Calibri" panose="020F0502020204030204" pitchFamily="34" charset="0"/>
              <a:buChar char="»"/>
              <a:defRPr sz="1600" baseline="0">
                <a:latin typeface="+mn-lt"/>
              </a:defRPr>
            </a:lvl5pPr>
            <a:lvl6pPr marL="562342" indent="-97628" defTabSz="671496" fontAlgn="base">
              <a:spcBef>
                <a:spcPct val="0"/>
              </a:spcBef>
              <a:spcAft>
                <a:spcPct val="0"/>
              </a:spcAft>
              <a:buClr>
                <a:schemeClr val="tx2"/>
              </a:buClr>
              <a:buSzPct val="89000"/>
              <a:buFont typeface="Arial" charset="0"/>
              <a:buChar char="-"/>
              <a:defRPr sz="1200" baseline="0">
                <a:latin typeface="+mn-lt"/>
              </a:defRPr>
            </a:lvl6pPr>
            <a:lvl7pPr marL="562342" indent="-97628" defTabSz="671496" fontAlgn="base">
              <a:spcBef>
                <a:spcPct val="0"/>
              </a:spcBef>
              <a:spcAft>
                <a:spcPct val="0"/>
              </a:spcAft>
              <a:buClr>
                <a:schemeClr val="tx2"/>
              </a:buClr>
              <a:buSzPct val="89000"/>
              <a:buFont typeface="Arial" charset="0"/>
              <a:buChar char="-"/>
              <a:defRPr sz="1200" baseline="0">
                <a:latin typeface="+mn-lt"/>
              </a:defRPr>
            </a:lvl7pPr>
            <a:lvl8pPr marL="562342" indent="-97628" defTabSz="671496" fontAlgn="base">
              <a:spcBef>
                <a:spcPct val="0"/>
              </a:spcBef>
              <a:spcAft>
                <a:spcPct val="0"/>
              </a:spcAft>
              <a:buClr>
                <a:schemeClr val="tx2"/>
              </a:buClr>
              <a:buSzPct val="89000"/>
              <a:buFont typeface="Arial" charset="0"/>
              <a:buChar char="-"/>
              <a:defRPr sz="1200" baseline="0">
                <a:latin typeface="+mn-lt"/>
              </a:defRPr>
            </a:lvl8pPr>
            <a:lvl9pPr marL="562342" indent="-97628" defTabSz="671496" fontAlgn="base">
              <a:spcBef>
                <a:spcPct val="0"/>
              </a:spcBef>
              <a:spcAft>
                <a:spcPct val="0"/>
              </a:spcAft>
              <a:buClr>
                <a:schemeClr val="tx2"/>
              </a:buClr>
              <a:buSzPct val="89000"/>
              <a:buFont typeface="Arial" charset="0"/>
              <a:buChar char="-"/>
              <a:defRPr sz="1200" baseline="0">
                <a:latin typeface="+mn-lt"/>
              </a:defRPr>
            </a:lvl9pPr>
          </a:lstStyle>
          <a:p>
            <a:pPr algn="ctr"/>
            <a:r>
              <a:rPr lang="de-DE" sz="800" dirty="0"/>
              <a:t>Für weitere Fragen steht Ihnen ein/e Ansprechpartner/in unter folgender Mailadresse zur Verfügung;</a:t>
            </a:r>
          </a:p>
          <a:p>
            <a:pPr algn="ctr"/>
            <a:endParaRPr lang="de-DE" sz="800" dirty="0"/>
          </a:p>
          <a:p>
            <a:pPr algn="ctr"/>
            <a:r>
              <a:rPr lang="de-DE" sz="800" dirty="0"/>
              <a:t>tf-ar@ozg-umsetzung.de</a:t>
            </a:r>
          </a:p>
        </p:txBody>
      </p:sp>
    </p:spTree>
    <p:extLst>
      <p:ext uri="{BB962C8B-B14F-4D97-AF65-F5344CB8AC3E}">
        <p14:creationId xmlns:p14="http://schemas.microsoft.com/office/powerpoint/2010/main" val="277734558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VIOUSNAME" val="C:\Users\Simon Pfeiffer\Box Sync\Digitalisierungsprogramm OZG\1 Working docs\7 Themenfelder\02_Ein &amp; Auswanderung\12 Endprodukte\20190204 Excel u. Steckbriefe\20190215_1615 Steckbrief Einbürgerung.pptx"/>
  <p:tag name="MTBTACCENT" val="Accent4ColorBoldTex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SingleBoat"/>
</p:tagLst>
</file>

<file path=ppt/tags/tag100.xml><?xml version="1.0" encoding="utf-8"?>
<p:tagLst xmlns:a="http://schemas.openxmlformats.org/drawingml/2006/main" xmlns:r="http://schemas.openxmlformats.org/officeDocument/2006/relationships" xmlns:p="http://schemas.openxmlformats.org/presentationml/2006/main">
  <p:tag name="THINKCELLSHAPEDONOTDELETE" val="tEe6CXsIxT2eBAgOlNzQPeg"/>
</p:tagLst>
</file>

<file path=ppt/tags/tag101.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102.xml><?xml version="1.0" encoding="utf-8"?>
<p:tagLst xmlns:a="http://schemas.openxmlformats.org/drawingml/2006/main" xmlns:r="http://schemas.openxmlformats.org/officeDocument/2006/relationships" xmlns:p="http://schemas.openxmlformats.org/presentationml/2006/main">
  <p:tag name="NAME" val="Rectangle"/>
</p:tagLst>
</file>

<file path=ppt/tags/tag103.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104.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105.xml><?xml version="1.0" encoding="utf-8"?>
<p:tagLst xmlns:a="http://schemas.openxmlformats.org/drawingml/2006/main" xmlns:r="http://schemas.openxmlformats.org/officeDocument/2006/relationships" xmlns:p="http://schemas.openxmlformats.org/presentationml/2006/main">
  <p:tag name="NAME" val="Rectangle"/>
</p:tagLst>
</file>

<file path=ppt/tags/tag106.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107.xml><?xml version="1.0" encoding="utf-8"?>
<p:tagLst xmlns:a="http://schemas.openxmlformats.org/drawingml/2006/main" xmlns:r="http://schemas.openxmlformats.org/officeDocument/2006/relationships" xmlns:p="http://schemas.openxmlformats.org/presentationml/2006/main">
  <p:tag name="NAME" val="Rectangle"/>
</p:tagLst>
</file>

<file path=ppt/tags/tag108.xml><?xml version="1.0" encoding="utf-8"?>
<p:tagLst xmlns:a="http://schemas.openxmlformats.org/drawingml/2006/main" xmlns:r="http://schemas.openxmlformats.org/officeDocument/2006/relationships" xmlns:p="http://schemas.openxmlformats.org/presentationml/2006/main">
  <p:tag name="NAME" val="Rectangle"/>
</p:tagLst>
</file>

<file path=ppt/tags/tag109.xml><?xml version="1.0" encoding="utf-8"?>
<p:tagLst xmlns:a="http://schemas.openxmlformats.org/drawingml/2006/main" xmlns:r="http://schemas.openxmlformats.org/officeDocument/2006/relationships" xmlns:p="http://schemas.openxmlformats.org/presentationml/2006/main">
  <p:tag name="NAME" val="Rectangle"/>
</p:tagLst>
</file>

<file path=ppt/tags/tag11.xml><?xml version="1.0" encoding="utf-8"?>
<p:tagLst xmlns:a="http://schemas.openxmlformats.org/drawingml/2006/main" xmlns:r="http://schemas.openxmlformats.org/officeDocument/2006/relationships" xmlns:p="http://schemas.openxmlformats.org/presentationml/2006/main">
  <p:tag name="NAME" val="1DoubleBoat"/>
</p:tagLst>
</file>

<file path=ppt/tags/tag110.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111.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112.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12.xml><?xml version="1.0" encoding="utf-8"?>
<p:tagLst xmlns:a="http://schemas.openxmlformats.org/drawingml/2006/main" xmlns:r="http://schemas.openxmlformats.org/officeDocument/2006/relationships" xmlns:p="http://schemas.openxmlformats.org/presentationml/2006/main">
  <p:tag name="NAME" val="1BoatTopShape"/>
</p:tagLst>
</file>

<file path=ppt/tags/tag13.xml><?xml version="1.0" encoding="utf-8"?>
<p:tagLst xmlns:a="http://schemas.openxmlformats.org/drawingml/2006/main" xmlns:r="http://schemas.openxmlformats.org/officeDocument/2006/relationships" xmlns:p="http://schemas.openxmlformats.org/presentationml/2006/main">
  <p:tag name="NAME" val="1BoatTopText"/>
</p:tagLst>
</file>

<file path=ppt/tags/tag14.xml><?xml version="1.0" encoding="utf-8"?>
<p:tagLst xmlns:a="http://schemas.openxmlformats.org/drawingml/2006/main" xmlns:r="http://schemas.openxmlformats.org/officeDocument/2006/relationships" xmlns:p="http://schemas.openxmlformats.org/presentationml/2006/main">
  <p:tag name="NAME" val="1BoatBottomShape"/>
</p:tagLst>
</file>

<file path=ppt/tags/tag15.xml><?xml version="1.0" encoding="utf-8"?>
<p:tagLst xmlns:a="http://schemas.openxmlformats.org/drawingml/2006/main" xmlns:r="http://schemas.openxmlformats.org/officeDocument/2006/relationships" xmlns:p="http://schemas.openxmlformats.org/presentationml/2006/main">
  <p:tag name="NAME" val="1BoatBottomText"/>
</p:tagLst>
</file>

<file path=ppt/tags/tag16.xml><?xml version="1.0" encoding="utf-8"?>
<p:tagLst xmlns:a="http://schemas.openxmlformats.org/drawingml/2006/main" xmlns:r="http://schemas.openxmlformats.org/officeDocument/2006/relationships" xmlns:p="http://schemas.openxmlformats.org/presentationml/2006/main">
  <p:tag name="NAME" val="SingleBoatShape"/>
</p:tagLst>
</file>

<file path=ppt/tags/tag17.xml><?xml version="1.0" encoding="utf-8"?>
<p:tagLst xmlns:a="http://schemas.openxmlformats.org/drawingml/2006/main" xmlns:r="http://schemas.openxmlformats.org/officeDocument/2006/relationships" xmlns:p="http://schemas.openxmlformats.org/presentationml/2006/main">
  <p:tag name="NAME" val="SingleBoatText"/>
</p:tagLst>
</file>

<file path=ppt/tags/tag18.xml><?xml version="1.0" encoding="utf-8"?>
<p:tagLst xmlns:a="http://schemas.openxmlformats.org/drawingml/2006/main" xmlns:r="http://schemas.openxmlformats.org/officeDocument/2006/relationships" xmlns:p="http://schemas.openxmlformats.org/presentationml/2006/main">
  <p:tag name="NAME" val="Moon"/>
</p:tagLst>
</file>

<file path=ppt/tags/tag19.xml><?xml version="1.0" encoding="utf-8"?>
<p:tagLst xmlns:a="http://schemas.openxmlformats.org/drawingml/2006/main" xmlns:r="http://schemas.openxmlformats.org/officeDocument/2006/relationships" xmlns:p="http://schemas.openxmlformats.org/presentationml/2006/main">
  <p:tag name="NAME" val="Moon"/>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4.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vayK52rlQ8ikegCs_5_k9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Iuznu8bNTXODbcFpUds.x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M41v7s9gQMi5pQGAamE49w"/>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Oval"/>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BtIZ0DCyRSGAj1.BpFFZlQ"/>
</p:tagLst>
</file>

<file path=ppt/tags/tag41.xml><?xml version="1.0" encoding="utf-8"?>
<p:tagLst xmlns:a="http://schemas.openxmlformats.org/drawingml/2006/main" xmlns:r="http://schemas.openxmlformats.org/officeDocument/2006/relationships" xmlns:p="http://schemas.openxmlformats.org/presentationml/2006/main">
  <p:tag name="1LEVEL" val="2"/>
  <p:tag name="2LEVEL" val="1"/>
  <p:tag name="3LEVEL" val="0.5"/>
  <p:tag name="4LEVEL" val="0.25"/>
  <p:tag name="5LEVEL" val="0.12"/>
</p:tagLst>
</file>

<file path=ppt/tags/tag42.xml><?xml version="1.0" encoding="utf-8"?>
<p:tagLst xmlns:a="http://schemas.openxmlformats.org/drawingml/2006/main" xmlns:r="http://schemas.openxmlformats.org/officeDocument/2006/relationships" xmlns:p="http://schemas.openxmlformats.org/presentationml/2006/main">
  <p:tag name="1LEVEL" val="2"/>
  <p:tag name="2LEVEL" val="1"/>
  <p:tag name="3LEVEL" val="0.5"/>
  <p:tag name="4LEVEL" val="0.25"/>
  <p:tag name="5LEVEL" val="0.12"/>
</p:tagLst>
</file>

<file path=ppt/tags/tag43.xml><?xml version="1.0" encoding="utf-8"?>
<p:tagLst xmlns:a="http://schemas.openxmlformats.org/drawingml/2006/main" xmlns:r="http://schemas.openxmlformats.org/officeDocument/2006/relationships" xmlns:p="http://schemas.openxmlformats.org/presentationml/2006/main">
  <p:tag name="1LEVEL" val="24"/>
  <p:tag name="2LEVEL" val="12"/>
  <p:tag name="3LEVEL" val="6"/>
  <p:tag name="4LEVEL" val="3"/>
  <p:tag name="5LEVEL" val="1.5"/>
</p:tagLst>
</file>

<file path=ppt/tags/tag44.xml><?xml version="1.0" encoding="utf-8"?>
<p:tagLst xmlns:a="http://schemas.openxmlformats.org/drawingml/2006/main" xmlns:r="http://schemas.openxmlformats.org/officeDocument/2006/relationships" xmlns:p="http://schemas.openxmlformats.org/presentationml/2006/main">
  <p:tag name="NAME" val="Rectangle"/>
</p:tagLst>
</file>

<file path=ppt/tags/tag45.xml><?xml version="1.0" encoding="utf-8"?>
<p:tagLst xmlns:a="http://schemas.openxmlformats.org/drawingml/2006/main" xmlns:r="http://schemas.openxmlformats.org/officeDocument/2006/relationships" xmlns:p="http://schemas.openxmlformats.org/presentationml/2006/main">
  <p:tag name="1LEVEL" val="2"/>
  <p:tag name="2LEVEL" val="1"/>
  <p:tag name="3LEVEL" val="0.5"/>
  <p:tag name="4LEVEL" val="0.25"/>
  <p:tag name="5LEVEL" val="0.12"/>
</p:tagLst>
</file>

<file path=ppt/tags/tag46.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47.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48.xml><?xml version="1.0" encoding="utf-8"?>
<p:tagLst xmlns:a="http://schemas.openxmlformats.org/drawingml/2006/main" xmlns:r="http://schemas.openxmlformats.org/officeDocument/2006/relationships" xmlns:p="http://schemas.openxmlformats.org/presentationml/2006/main">
  <p:tag name="NAME" val="CustomIcon"/>
</p:tagLst>
</file>

<file path=ppt/tags/tag49.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5.xml><?xml version="1.0" encoding="utf-8"?>
<p:tagLst xmlns:a="http://schemas.openxmlformats.org/drawingml/2006/main" xmlns:r="http://schemas.openxmlformats.org/officeDocument/2006/relationships" xmlns:p="http://schemas.openxmlformats.org/presentationml/2006/main">
  <p:tag name="NAME" val="Rectangl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BtIZ0DCyRSGAj1.BpFFZlQ"/>
</p:tagLst>
</file>

<file path=ppt/tags/tag52.xml><?xml version="1.0" encoding="utf-8"?>
<p:tagLst xmlns:a="http://schemas.openxmlformats.org/drawingml/2006/main" xmlns:r="http://schemas.openxmlformats.org/officeDocument/2006/relationships" xmlns:p="http://schemas.openxmlformats.org/presentationml/2006/main">
  <p:tag name="NAME" val="Rectangle"/>
</p:tagLst>
</file>

<file path=ppt/tags/tag53.xml><?xml version="1.0" encoding="utf-8"?>
<p:tagLst xmlns:a="http://schemas.openxmlformats.org/drawingml/2006/main" xmlns:r="http://schemas.openxmlformats.org/officeDocument/2006/relationships" xmlns:p="http://schemas.openxmlformats.org/presentationml/2006/main">
  <p:tag name="NAME" val="Rectangle"/>
</p:tagLst>
</file>

<file path=ppt/tags/tag54.xml><?xml version="1.0" encoding="utf-8"?>
<p:tagLst xmlns:a="http://schemas.openxmlformats.org/drawingml/2006/main" xmlns:r="http://schemas.openxmlformats.org/officeDocument/2006/relationships" xmlns:p="http://schemas.openxmlformats.org/presentationml/2006/main">
  <p:tag name="NAME" val="Rectangle"/>
</p:tagLst>
</file>

<file path=ppt/tags/tag55.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56.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57.xml><?xml version="1.0" encoding="utf-8"?>
<p:tagLst xmlns:a="http://schemas.openxmlformats.org/drawingml/2006/main" xmlns:r="http://schemas.openxmlformats.org/officeDocument/2006/relationships" xmlns:p="http://schemas.openxmlformats.org/presentationml/2006/main">
  <p:tag name="NAME" val="Rectangle"/>
</p:tagLst>
</file>

<file path=ppt/tags/tag58.xml><?xml version="1.0" encoding="utf-8"?>
<p:tagLst xmlns:a="http://schemas.openxmlformats.org/drawingml/2006/main" xmlns:r="http://schemas.openxmlformats.org/officeDocument/2006/relationships" xmlns:p="http://schemas.openxmlformats.org/presentationml/2006/main">
  <p:tag name="NAME" val="Rectangle"/>
</p:tagLst>
</file>

<file path=ppt/tags/tag59.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6.xml><?xml version="1.0" encoding="utf-8"?>
<p:tagLst xmlns:a="http://schemas.openxmlformats.org/drawingml/2006/main" xmlns:r="http://schemas.openxmlformats.org/officeDocument/2006/relationships" xmlns:p="http://schemas.openxmlformats.org/presentationml/2006/main">
  <p:tag name="NAME" val="RoundedRectangle"/>
</p:tagLst>
</file>

<file path=ppt/tags/tag6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1.xml><?xml version="1.0" encoding="utf-8"?>
<p:tagLst xmlns:a="http://schemas.openxmlformats.org/drawingml/2006/main" xmlns:r="http://schemas.openxmlformats.org/officeDocument/2006/relationships" xmlns:p="http://schemas.openxmlformats.org/presentationml/2006/main">
  <p:tag name="THINKCELLSHAPEDONOTDELETE" val="tEe6CXsIxT2eBAgOlNzQPeg"/>
</p:tagLst>
</file>

<file path=ppt/tags/tag62.xml><?xml version="1.0" encoding="utf-8"?>
<p:tagLst xmlns:a="http://schemas.openxmlformats.org/drawingml/2006/main" xmlns:r="http://schemas.openxmlformats.org/officeDocument/2006/relationships" xmlns:p="http://schemas.openxmlformats.org/presentationml/2006/main">
  <p:tag name="NAME" val="Rectangle"/>
</p:tagLst>
</file>

<file path=ppt/tags/tag63.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64.xml><?xml version="1.0" encoding="utf-8"?>
<p:tagLst xmlns:a="http://schemas.openxmlformats.org/drawingml/2006/main" xmlns:r="http://schemas.openxmlformats.org/officeDocument/2006/relationships" xmlns:p="http://schemas.openxmlformats.org/presentationml/2006/main">
  <p:tag name="NAME" val="Rectangle"/>
</p:tagLst>
</file>

<file path=ppt/tags/tag65.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66.xml><?xml version="1.0" encoding="utf-8"?>
<p:tagLst xmlns:a="http://schemas.openxmlformats.org/drawingml/2006/main" xmlns:r="http://schemas.openxmlformats.org/officeDocument/2006/relationships" xmlns:p="http://schemas.openxmlformats.org/presentationml/2006/main">
  <p:tag name="NAME" val="Rectangle"/>
</p:tagLst>
</file>

<file path=ppt/tags/tag67.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68.xml><?xml version="1.0" encoding="utf-8"?>
<p:tagLst xmlns:a="http://schemas.openxmlformats.org/drawingml/2006/main" xmlns:r="http://schemas.openxmlformats.org/officeDocument/2006/relationships" xmlns:p="http://schemas.openxmlformats.org/presentationml/2006/main">
  <p:tag name="NAME" val="Rectangle"/>
</p:tagLst>
</file>

<file path=ppt/tags/tag69.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7.xml><?xml version="1.0" encoding="utf-8"?>
<p:tagLst xmlns:a="http://schemas.openxmlformats.org/drawingml/2006/main" xmlns:r="http://schemas.openxmlformats.org/officeDocument/2006/relationships" xmlns:p="http://schemas.openxmlformats.org/presentationml/2006/main">
  <p:tag name="NAME" val="Arrow"/>
</p:tagLst>
</file>

<file path=ppt/tags/tag70.xml><?xml version="1.0" encoding="utf-8"?>
<p:tagLst xmlns:a="http://schemas.openxmlformats.org/drawingml/2006/main" xmlns:r="http://schemas.openxmlformats.org/officeDocument/2006/relationships" xmlns:p="http://schemas.openxmlformats.org/presentationml/2006/main">
  <p:tag name="NAME" val="Rectangle"/>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Ee6CXsIxT2eBAgOlNzQPeg"/>
</p:tagLst>
</file>

<file path=ppt/tags/tag7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4.xml><?xml version="1.0" encoding="utf-8"?>
<p:tagLst xmlns:a="http://schemas.openxmlformats.org/drawingml/2006/main" xmlns:r="http://schemas.openxmlformats.org/officeDocument/2006/relationships" xmlns:p="http://schemas.openxmlformats.org/presentationml/2006/main">
  <p:tag name="THINKCELLSHAPEDONOTDELETE" val="tBtIZ0DCyRSGAj1.BpFFZlQ"/>
</p:tagLst>
</file>

<file path=ppt/tags/tag75.xml><?xml version="1.0" encoding="utf-8"?>
<p:tagLst xmlns:a="http://schemas.openxmlformats.org/drawingml/2006/main" xmlns:r="http://schemas.openxmlformats.org/officeDocument/2006/relationships" xmlns:p="http://schemas.openxmlformats.org/presentationml/2006/main">
  <p:tag name="1LEVEL" val="0"/>
  <p:tag name="2LEVEL" val="0"/>
  <p:tag name="3LEVEL" val="0"/>
  <p:tag name="4LEVEL" val="0"/>
  <p:tag name="5LEVEL" val="0"/>
</p:tagLst>
</file>

<file path=ppt/tags/tag76.xml><?xml version="1.0" encoding="utf-8"?>
<p:tagLst xmlns:a="http://schemas.openxmlformats.org/drawingml/2006/main" xmlns:r="http://schemas.openxmlformats.org/officeDocument/2006/relationships" xmlns:p="http://schemas.openxmlformats.org/presentationml/2006/main">
  <p:tag name="1LEVEL" val="2"/>
  <p:tag name="2LEVEL" val="1"/>
  <p:tag name="3LEVEL" val="0.5"/>
  <p:tag name="4LEVEL" val="0.25"/>
  <p:tag name="5LEVEL" val="0.12"/>
</p:tagLst>
</file>

<file path=ppt/tags/tag77.xml><?xml version="1.0" encoding="utf-8"?>
<p:tagLst xmlns:a="http://schemas.openxmlformats.org/drawingml/2006/main" xmlns:r="http://schemas.openxmlformats.org/officeDocument/2006/relationships" xmlns:p="http://schemas.openxmlformats.org/presentationml/2006/main">
  <p:tag name="NAME" val="Rectangle"/>
</p:tagLst>
</file>

<file path=ppt/tags/tag78.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79.xml><?xml version="1.0" encoding="utf-8"?>
<p:tagLst xmlns:a="http://schemas.openxmlformats.org/drawingml/2006/main" xmlns:r="http://schemas.openxmlformats.org/officeDocument/2006/relationships" xmlns:p="http://schemas.openxmlformats.org/presentationml/2006/main">
  <p:tag name="1LEVEL" val="2"/>
  <p:tag name="2LEVEL" val="1"/>
  <p:tag name="3LEVEL" val="0.5"/>
  <p:tag name="4LEVEL" val="0.25"/>
  <p:tag name="5LEVEL" val="0.12"/>
</p:tagLst>
</file>

<file path=ppt/tags/tag8.xml><?xml version="1.0" encoding="utf-8"?>
<p:tagLst xmlns:a="http://schemas.openxmlformats.org/drawingml/2006/main" xmlns:r="http://schemas.openxmlformats.org/officeDocument/2006/relationships" xmlns:p="http://schemas.openxmlformats.org/presentationml/2006/main">
  <p:tag name="NAME" val="DirArrow"/>
  <p:tag name="TYPE" val="McK DirArrow"/>
</p:tagLst>
</file>

<file path=ppt/tags/tag80.xml><?xml version="1.0" encoding="utf-8"?>
<p:tagLst xmlns:a="http://schemas.openxmlformats.org/drawingml/2006/main" xmlns:r="http://schemas.openxmlformats.org/officeDocument/2006/relationships" xmlns:p="http://schemas.openxmlformats.org/presentationml/2006/main">
  <p:tag name="1LEVEL" val="24"/>
  <p:tag name="2LEVEL" val="12"/>
  <p:tag name="3LEVEL" val="6"/>
  <p:tag name="4LEVEL" val="3"/>
  <p:tag name="5LEVEL" val="1.5"/>
</p:tagLst>
</file>

<file path=ppt/tags/tag81.xml><?xml version="1.0" encoding="utf-8"?>
<p:tagLst xmlns:a="http://schemas.openxmlformats.org/drawingml/2006/main" xmlns:r="http://schemas.openxmlformats.org/officeDocument/2006/relationships" xmlns:p="http://schemas.openxmlformats.org/presentationml/2006/main">
  <p:tag name="1LEVEL" val="2"/>
  <p:tag name="2LEVEL" val="1"/>
  <p:tag name="3LEVEL" val="0.5"/>
  <p:tag name="4LEVEL" val="0.25"/>
  <p:tag name="5LEVEL" val="0.12"/>
</p:tagLst>
</file>

<file path=ppt/tags/tag82.xml><?xml version="1.0" encoding="utf-8"?>
<p:tagLst xmlns:a="http://schemas.openxmlformats.org/drawingml/2006/main" xmlns:r="http://schemas.openxmlformats.org/officeDocument/2006/relationships" xmlns:p="http://schemas.openxmlformats.org/presentationml/2006/main">
  <p:tag name="NAME" val="CustomIcon"/>
</p:tagLst>
</file>

<file path=ppt/tags/tag83.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84.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6.xml><?xml version="1.0" encoding="utf-8"?>
<p:tagLst xmlns:a="http://schemas.openxmlformats.org/drawingml/2006/main" xmlns:r="http://schemas.openxmlformats.org/officeDocument/2006/relationships" xmlns:p="http://schemas.openxmlformats.org/presentationml/2006/main">
  <p:tag name="THINKCELLSHAPEDONOTDELETE" val="tBtIZ0DCyRSGAj1.BpFFZlQ"/>
</p:tagLst>
</file>

<file path=ppt/tags/tag87.xml><?xml version="1.0" encoding="utf-8"?>
<p:tagLst xmlns:a="http://schemas.openxmlformats.org/drawingml/2006/main" xmlns:r="http://schemas.openxmlformats.org/officeDocument/2006/relationships" xmlns:p="http://schemas.openxmlformats.org/presentationml/2006/main">
  <p:tag name="NAME" val="Rectangle"/>
</p:tagLst>
</file>

<file path=ppt/tags/tag88.xml><?xml version="1.0" encoding="utf-8"?>
<p:tagLst xmlns:a="http://schemas.openxmlformats.org/drawingml/2006/main" xmlns:r="http://schemas.openxmlformats.org/officeDocument/2006/relationships" xmlns:p="http://schemas.openxmlformats.org/presentationml/2006/main">
  <p:tag name="NAME" val="Rectangle"/>
</p:tagLst>
</file>

<file path=ppt/tags/tag89.xml><?xml version="1.0" encoding="utf-8"?>
<p:tagLst xmlns:a="http://schemas.openxmlformats.org/drawingml/2006/main" xmlns:r="http://schemas.openxmlformats.org/officeDocument/2006/relationships" xmlns:p="http://schemas.openxmlformats.org/presentationml/2006/main">
  <p:tag name="NAME" val="Rectangle"/>
</p:tagLst>
</file>

<file path=ppt/tags/tag9.xml><?xml version="1.0" encoding="utf-8"?>
<p:tagLst xmlns:a="http://schemas.openxmlformats.org/drawingml/2006/main" xmlns:r="http://schemas.openxmlformats.org/officeDocument/2006/relationships" xmlns:p="http://schemas.openxmlformats.org/presentationml/2006/main">
  <p:tag name="NAME" val="Bracket"/>
</p:tagLst>
</file>

<file path=ppt/tags/tag90.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91.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92.xml><?xml version="1.0" encoding="utf-8"?>
<p:tagLst xmlns:a="http://schemas.openxmlformats.org/drawingml/2006/main" xmlns:r="http://schemas.openxmlformats.org/officeDocument/2006/relationships" xmlns:p="http://schemas.openxmlformats.org/presentationml/2006/main">
  <p:tag name="1LEVEL" val="1"/>
  <p:tag name="2LEVEL" val="0.5"/>
  <p:tag name="3LEVEL" val="0.25"/>
  <p:tag name="4LEVEL" val="0.12"/>
  <p:tag name="5LEVEL" val="0.06"/>
</p:tagLst>
</file>

<file path=ppt/tags/tag93.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94.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po7I09Lel_EqJXDr_ZyHhNQ"/>
  <p:tag name="ORIGLEFT" val="280.0687"/>
  <p:tag name="ORIGTOP" val="180.5936"/>
  <p:tag name="ORIGHEIGHT" val="23.3137"/>
  <p:tag name="ORIGWIDTH" val="25.10976"/>
</p:tagLst>
</file>

<file path=ppt/tags/tag97.xml><?xml version="1.0" encoding="utf-8"?>
<p:tagLst xmlns:a="http://schemas.openxmlformats.org/drawingml/2006/main" xmlns:r="http://schemas.openxmlformats.org/officeDocument/2006/relationships" xmlns:p="http://schemas.openxmlformats.org/presentationml/2006/main">
  <p:tag name="NAME" val="Rectangle"/>
</p:tagLst>
</file>

<file path=ppt/tags/tag98.xml><?xml version="1.0" encoding="utf-8"?>
<p:tagLst xmlns:a="http://schemas.openxmlformats.org/drawingml/2006/main" xmlns:r="http://schemas.openxmlformats.org/officeDocument/2006/relationships" xmlns:p="http://schemas.openxmlformats.org/presentationml/2006/main">
  <p:tag name="NAME" val="Rectangle"/>
</p:tagLst>
</file>

<file path=ppt/tags/tag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E_BE1154_16x9_CF4">
  <a:themeElements>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506E78"/>
      </a:hlink>
      <a:folHlink>
        <a:srgbClr val="506E78"/>
      </a:folHlink>
    </a:clrScheme>
    <a:fontScheme name="Custom 9">
      <a:majorFont>
        <a:latin typeface="BundesSerif Office"/>
        <a:ea typeface="ＭＳ Ｐゴシック"/>
        <a:cs typeface=""/>
      </a:majorFont>
      <a:minorFont>
        <a:latin typeface="BundesSans Regular"/>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B45A"/>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a:defRPr dirty="0" smtClean="0"/>
        </a:defPPr>
      </a:lstStyle>
    </a:txDef>
  </a:objectDefaults>
  <a:extraClrSchemeLst>
    <a:extraClrScheme>
      <a:clrScheme name="Custom">
        <a:dk1>
          <a:srgbClr val="000000"/>
        </a:dk1>
        <a:lt1>
          <a:srgbClr val="FFFFFF"/>
        </a:lt1>
        <a:dk2>
          <a:srgbClr val="000000"/>
        </a:dk2>
        <a:lt2>
          <a:srgbClr val="808080"/>
        </a:lt2>
        <a:accent1>
          <a:srgbClr val="DCB45A"/>
        </a:accent1>
        <a:accent2>
          <a:srgbClr val="72BFC5"/>
        </a:accent2>
        <a:accent3>
          <a:srgbClr val="55B478"/>
        </a:accent3>
        <a:accent4>
          <a:srgbClr val="337299"/>
        </a:accent4>
        <a:accent5>
          <a:srgbClr val="506E78"/>
        </a:accent5>
        <a:accent6>
          <a:srgbClr val="808080"/>
        </a:accent6>
        <a:hlink>
          <a:srgbClr val="337299"/>
        </a:hlink>
        <a:folHlink>
          <a:srgbClr val="506E78"/>
        </a:folHlink>
      </a:clrScheme>
      <a:clrMap bg1="lt1" tx1="dk1" bg2="lt2" tx2="dk2" accent1="accent1" accent2="accent2" accent3="accent3" accent4="accent4" accent5="accent5" accent6="accent6" hlink="hlink" folHlink="folHlink"/>
    </a:extraClrScheme>
  </a:extraClrSchemeLst>
  <a:custClrLst>
    <a:custClr name="Custom Color 1">
      <a:srgbClr val="996633"/>
    </a:custClr>
    <a:custClr name="Custom Color 2">
      <a:srgbClr val="D24150"/>
    </a:custClr>
    <a:custClr name="Custom Color 3">
      <a:srgbClr val="004F80"/>
    </a:custClr>
    <a:custClr name="Custom Color 4">
      <a:srgbClr val="A8A8B9"/>
    </a:custClr>
    <a:custClr name="Custom Color 5">
      <a:srgbClr val="61A4D4"/>
    </a:custClr>
    <a:custClr name="Custom Color 6">
      <a:srgbClr val="BBE0E3"/>
    </a:custClr>
    <a:custClr name="Custom Color 7">
      <a:srgbClr val="333399"/>
    </a:custClr>
    <a:custClr name="Custom Color 8">
      <a:srgbClr val="DAEDEF"/>
    </a:custClr>
    <a:custClr name="Custom Color 9">
      <a:srgbClr val="2D2D8A"/>
    </a:custClr>
  </a:custClrLst>
  <a:extLst>
    <a:ext uri="{05A4C25C-085E-4340-85A3-A5531E510DB2}">
      <thm15:themeFamily xmlns:thm15="http://schemas.microsoft.com/office/thememl/2012/main" name="DE_BE1154_16x9_CF4.potx" id="{C5320A2A-239D-417C-AB34-14AC131654A4}" vid="{C15D435C-E897-45D9-8454-8A968D1DEA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8C8546A4AF1F724D91228A90C30352C2" ma:contentTypeVersion="3" ma:contentTypeDescription="Ein neues Dokument erstellen." ma:contentTypeScope="" ma:versionID="02ea261bf1a3ca7ede0e68f3be0e40f5">
  <xsd:schema xmlns:xsd="http://www.w3.org/2001/XMLSchema" xmlns:xs="http://www.w3.org/2001/XMLSchema" xmlns:p="http://schemas.microsoft.com/office/2006/metadata/properties" xmlns:ns2="09f97250-d555-4864-ab89-5348b200635b" targetNamespace="http://schemas.microsoft.com/office/2006/metadata/properties" ma:root="true" ma:fieldsID="cb3ffed867d1c2f3db50b66530aac66f" ns2:_="">
    <xsd:import namespace="09f97250-d555-4864-ab89-5348b200635b"/>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f97250-d555-4864-ab89-5348b200635b" elementFormDefault="qualified">
    <xsd:import namespace="http://schemas.microsoft.com/office/2006/documentManagement/types"/>
    <xsd:import namespace="http://schemas.microsoft.com/office/infopath/2007/PartnerControls"/>
    <xsd:element name="_dlc_DocId" ma:index="8" nillable="true" ma:displayName="Wert der Dokument-ID" ma:description="Der Wert der diesem Element zugewiesenen Dokument-ID." ma:internalName="_dlc_DocId" ma:readOnly="true">
      <xsd:simpleType>
        <xsd:restriction base="dms:Text"/>
      </xsd:simpleType>
    </xsd:element>
    <xsd:element name="_dlc_DocIdUrl" ma:index="9" nillable="true" ma:displayName="Dokument-ID" ma:description="Permanenter Hyperlink zu diesem Dok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09f97250-d555-4864-ab89-5348b200635b">7H4U3DPS5V2F-1806042254-506</_dlc_DocId>
    <_dlc_DocIdUrl xmlns="09f97250-d555-4864-ab89-5348b200635b">
      <Url>https://portal.init.de/project/OZG_Grundlagen_Tools/_layouts/15/DocIdRedir.aspx?ID=7H4U3DPS5V2F-1806042254-506</Url>
      <Description>7H4U3DPS5V2F-1806042254-506</Description>
    </_dlc_DocIdUrl>
  </documentManagement>
</p:properties>
</file>

<file path=customXml/itemProps1.xml><?xml version="1.0" encoding="utf-8"?>
<ds:datastoreItem xmlns:ds="http://schemas.openxmlformats.org/officeDocument/2006/customXml" ds:itemID="{FFFA6B11-F9FD-4F12-8B19-4758315AE297}"/>
</file>

<file path=customXml/itemProps2.xml><?xml version="1.0" encoding="utf-8"?>
<ds:datastoreItem xmlns:ds="http://schemas.openxmlformats.org/officeDocument/2006/customXml" ds:itemID="{9CD5829B-9A88-49E6-AD2E-7F0820AA8607}"/>
</file>

<file path=customXml/itemProps3.xml><?xml version="1.0" encoding="utf-8"?>
<ds:datastoreItem xmlns:ds="http://schemas.openxmlformats.org/officeDocument/2006/customXml" ds:itemID="{2247F201-7ED6-4E45-960D-5588E9446F92}"/>
</file>

<file path=customXml/itemProps4.xml><?xml version="1.0" encoding="utf-8"?>
<ds:datastoreItem xmlns:ds="http://schemas.openxmlformats.org/officeDocument/2006/customXml" ds:itemID="{D67F3E9E-3025-4DFE-8EF1-24A1312BE6BB}"/>
</file>

<file path=docProps/app.xml><?xml version="1.0" encoding="utf-8"?>
<Properties xmlns="http://schemas.openxmlformats.org/officeDocument/2006/extended-properties" xmlns:vt="http://schemas.openxmlformats.org/officeDocument/2006/docPropsVTypes">
  <Template/>
  <TotalTime>0</TotalTime>
  <Words>2385</Words>
  <Application>Microsoft Office PowerPoint</Application>
  <PresentationFormat>A4-Papier (210 x 297 mm)</PresentationFormat>
  <Paragraphs>316</Paragraphs>
  <Slides>7</Slides>
  <Notes>7</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3" baseType="lpstr">
      <vt:lpstr>Arial</vt:lpstr>
      <vt:lpstr>BundesSans Regular</vt:lpstr>
      <vt:lpstr>BundesSerif Office</vt:lpstr>
      <vt:lpstr>Calibri</vt:lpstr>
      <vt:lpstr>DE_BE1154_16x9_CF4</vt:lpstr>
      <vt:lpstr>think-cell Slide</vt:lpstr>
      <vt:lpstr>PowerPoint-Präsentation</vt:lpstr>
      <vt:lpstr>PowerPoint-Präsentation</vt:lpstr>
      <vt:lpstr>Umsetzung:</vt:lpstr>
      <vt:lpstr>Anhang: Beispiel eines ausgefüllten Steckbriefes anhand der Leistung „Grundsicherung im Alter“</vt:lpstr>
      <vt:lpstr>PowerPoint-Präsentation</vt:lpstr>
      <vt:lpstr>PowerPoint-Präsentation</vt:lpstr>
      <vt:lpstr>Umsetzung: Grundsicherung im Alter und bei Erwerbsminderung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2023-02-14T10:41:09Z</dcterms:created>
  <dcterms:modified xsi:type="dcterms:W3CDTF">2023-02-14T10:41:14Z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0e01951d-7b74-4053-a304-0fd568237d48</vt:lpwstr>
  </property>
  <property fmtid="{D5CDD505-2E9C-101B-9397-08002B2CF9AE}" pid="3" name="ContentTypeId">
    <vt:lpwstr>0x0101008C8546A4AF1F724D91228A90C30352C2</vt:lpwstr>
  </property>
</Properties>
</file>