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sldIdLst>
    <p:sldId id="258" r:id="rId2"/>
    <p:sldId id="294" r:id="rId3"/>
    <p:sldId id="283" r:id="rId4"/>
    <p:sldId id="284" r:id="rId5"/>
    <p:sldId id="285" r:id="rId6"/>
    <p:sldId id="287" r:id="rId7"/>
    <p:sldId id="290" r:id="rId8"/>
    <p:sldId id="297" r:id="rId9"/>
    <p:sldId id="291" r:id="rId10"/>
    <p:sldId id="293" r:id="rId11"/>
    <p:sldId id="289" r:id="rId12"/>
    <p:sldId id="280" r:id="rId13"/>
    <p:sldId id="292" r:id="rId14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878A"/>
    <a:srgbClr val="E60032"/>
    <a:srgbClr val="FFD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4DDC9-1E96-4719-838E-6EF4DB7C2041}" v="515" dt="2022-08-15T13:19:02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8852" autoAdjust="0"/>
  </p:normalViewPr>
  <p:slideViewPr>
    <p:cSldViewPr snapToGrid="0" showGuides="1">
      <p:cViewPr varScale="1">
        <p:scale>
          <a:sx n="65" d="100"/>
          <a:sy n="65" d="100"/>
        </p:scale>
        <p:origin x="10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3E0D3-9816-4F47-B5F7-C54ADEE9650C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8B70-108F-48AE-A600-F36AADA0D0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05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 aktueller Planung (</a:t>
            </a:r>
            <a:r>
              <a:rPr lang="de-DE" u="sng" dirty="0"/>
              <a:t>keine</a:t>
            </a:r>
            <a:r>
              <a:rPr lang="de-DE" u="none" dirty="0"/>
              <a:t> </a:t>
            </a:r>
            <a:r>
              <a:rPr lang="de-DE" dirty="0"/>
              <a:t>validierte, offizielle Information) soll es am Ende 3 Instanzen geben, diese werden aber über einen Load Balancer angesprochen, daher muss FIT-Connect nur ein Mal angebunden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A8B70-108F-48AE-A600-F36AADA0D0E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8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7595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6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Freihandform 16"/>
          <p:cNvSpPr/>
          <p:nvPr userDrawn="1"/>
        </p:nvSpPr>
        <p:spPr>
          <a:xfrm>
            <a:off x="-5862" y="-19050"/>
            <a:ext cx="10152185" cy="4767385"/>
          </a:xfrm>
          <a:custGeom>
            <a:avLst/>
            <a:gdLst>
              <a:gd name="connsiteX0" fmla="*/ 0 w 10152185"/>
              <a:gd name="connsiteY0" fmla="*/ 0 h 4753708"/>
              <a:gd name="connsiteX1" fmla="*/ 0 w 10152185"/>
              <a:gd name="connsiteY1" fmla="*/ 4753708 h 4753708"/>
              <a:gd name="connsiteX2" fmla="*/ 10152185 w 10152185"/>
              <a:gd name="connsiteY2" fmla="*/ 2022231 h 4753708"/>
              <a:gd name="connsiteX3" fmla="*/ 2620108 w 10152185"/>
              <a:gd name="connsiteY3" fmla="*/ 11723 h 4753708"/>
              <a:gd name="connsiteX4" fmla="*/ 0 w 10152185"/>
              <a:gd name="connsiteY4" fmla="*/ 0 h 475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2185" h="4753708">
                <a:moveTo>
                  <a:pt x="0" y="0"/>
                </a:moveTo>
                <a:lnTo>
                  <a:pt x="0" y="4753708"/>
                </a:lnTo>
                <a:lnTo>
                  <a:pt x="10152185" y="2022231"/>
                </a:lnTo>
                <a:lnTo>
                  <a:pt x="2620108" y="11723"/>
                </a:lnTo>
                <a:lnTo>
                  <a:pt x="0" y="0"/>
                </a:lnTo>
                <a:close/>
              </a:path>
            </a:pathLst>
          </a:custGeom>
          <a:solidFill>
            <a:srgbClr val="FFD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 userDrawn="1"/>
        </p:nvSpPr>
        <p:spPr>
          <a:xfrm>
            <a:off x="10104120" y="1454150"/>
            <a:ext cx="2098040" cy="1107440"/>
          </a:xfrm>
          <a:custGeom>
            <a:avLst/>
            <a:gdLst>
              <a:gd name="connsiteX0" fmla="*/ 2098040 w 2098040"/>
              <a:gd name="connsiteY0" fmla="*/ 0 h 1107440"/>
              <a:gd name="connsiteX1" fmla="*/ 2098040 w 2098040"/>
              <a:gd name="connsiteY1" fmla="*/ 1107440 h 1107440"/>
              <a:gd name="connsiteX2" fmla="*/ 0 w 2098040"/>
              <a:gd name="connsiteY2" fmla="*/ 558800 h 1107440"/>
              <a:gd name="connsiteX3" fmla="*/ 2098040 w 2098040"/>
              <a:gd name="connsiteY3" fmla="*/ 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040" h="1107440">
                <a:moveTo>
                  <a:pt x="2098040" y="0"/>
                </a:moveTo>
                <a:lnTo>
                  <a:pt x="2098040" y="1107440"/>
                </a:lnTo>
                <a:lnTo>
                  <a:pt x="0" y="558800"/>
                </a:lnTo>
                <a:lnTo>
                  <a:pt x="2098040" y="0"/>
                </a:lnTo>
                <a:close/>
              </a:path>
            </a:pathLst>
          </a:custGeom>
          <a:solidFill>
            <a:srgbClr val="FFD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054FA0-219E-E349-A316-217B59D20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519" t="37923" r="4251" b="12988"/>
          <a:stretch/>
        </p:blipFill>
        <p:spPr>
          <a:xfrm>
            <a:off x="0" y="1998786"/>
            <a:ext cx="12192000" cy="48611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138"/>
          <a:stretch/>
        </p:blipFill>
        <p:spPr>
          <a:xfrm>
            <a:off x="0" y="4966797"/>
            <a:ext cx="12198350" cy="18912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BC388CC-E7B9-B34D-83CF-9F70C8F6C1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25686" y="1689"/>
            <a:ext cx="1899683" cy="14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117" y="1233577"/>
            <a:ext cx="6608809" cy="1074781"/>
          </a:xfrm>
        </p:spPr>
        <p:txBody>
          <a:bodyPr vert="horz" wrap="square" anchor="b" anchorCtr="0">
            <a:spAutoFit/>
          </a:bodyPr>
          <a:lstStyle>
            <a:lvl1pPr algn="l">
              <a:lnSpc>
                <a:spcPct val="97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6118" y="2733975"/>
            <a:ext cx="5756593" cy="238848"/>
          </a:xfr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97000"/>
              </a:lnSpc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A11B976-216F-494E-91D3-7D4C94FF2B8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6118" y="6139978"/>
            <a:ext cx="4102100" cy="50800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6118" y="3398440"/>
            <a:ext cx="3280710" cy="24622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08062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0599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0" y="315058"/>
            <a:ext cx="10628381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50C-048F-4420-AF82-4C47983CB5EB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5325" y="1633538"/>
            <a:ext cx="10801350" cy="46751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Platzhalter für Fotos (Platzhalter in der Mitte anklicken und das Foto einfügen)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8756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13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0432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A3F76-DE97-4B67-8EC3-DFA5CF086A3F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A18DF9-8FF6-4BA5-BC52-5FB4772E229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1314953"/>
            <a:ext cx="8632826" cy="735756"/>
          </a:xfrm>
        </p:spPr>
        <p:txBody>
          <a:bodyPr wrap="square" tIns="180000">
            <a:spAutoFit/>
          </a:bodyPr>
          <a:lstStyle>
            <a:lvl1pPr marL="0" indent="0">
              <a:buNone/>
              <a:defRPr sz="3600" b="1" i="1"/>
            </a:lvl1pPr>
          </a:lstStyle>
          <a:p>
            <a:pPr lvl="0"/>
            <a:r>
              <a:rPr lang="de-DE" dirty="0" err="1"/>
              <a:t>Kapiteltrenner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1EC46C6-39B9-764E-81C4-926D2DDE59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26296" y="59936"/>
            <a:ext cx="713524" cy="540866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696649" y="6867625"/>
            <a:ext cx="10803834" cy="414000"/>
            <a:chOff x="696649" y="-304800"/>
            <a:chExt cx="10803834" cy="7298267"/>
          </a:xfrm>
        </p:grpSpPr>
        <p:cxnSp>
          <p:nvCxnSpPr>
            <p:cNvPr id="21" name="Gerader Verbinder 20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 userDrawn="1"/>
        </p:nvGrpSpPr>
        <p:grpSpPr>
          <a:xfrm>
            <a:off x="-442761" y="196265"/>
            <a:ext cx="413886" cy="6481459"/>
            <a:chOff x="-442761" y="196265"/>
            <a:chExt cx="413886" cy="6481459"/>
          </a:xfrm>
        </p:grpSpPr>
        <p:cxnSp>
          <p:nvCxnSpPr>
            <p:cNvPr id="24" name="Gerader Verbinder 23"/>
            <p:cNvCxnSpPr/>
            <p:nvPr userDrawn="1"/>
          </p:nvCxnSpPr>
          <p:spPr>
            <a:xfrm>
              <a:off x="-442761" y="19626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 userDrawn="1"/>
          </p:nvCxnSpPr>
          <p:spPr>
            <a:xfrm>
              <a:off x="-442761" y="96633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 userDrawn="1"/>
          </p:nvCxnSpPr>
          <p:spPr>
            <a:xfrm>
              <a:off x="-442761" y="1273597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 userDrawn="1"/>
          </p:nvCxnSpPr>
          <p:spPr>
            <a:xfrm>
              <a:off x="-442761" y="630872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 userDrawn="1"/>
          </p:nvCxnSpPr>
          <p:spPr>
            <a:xfrm>
              <a:off x="-442761" y="667772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 userDrawn="1"/>
          </p:nvCxnSpPr>
          <p:spPr>
            <a:xfrm>
              <a:off x="-442761" y="1633261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 userDrawn="1"/>
        </p:nvGrpSpPr>
        <p:grpSpPr>
          <a:xfrm>
            <a:off x="12211250" y="196265"/>
            <a:ext cx="413886" cy="6481459"/>
            <a:chOff x="-728133" y="196265"/>
            <a:chExt cx="13140266" cy="6481459"/>
          </a:xfrm>
        </p:grpSpPr>
        <p:cxnSp>
          <p:nvCxnSpPr>
            <p:cNvPr id="31" name="Gerader Verbinder 30"/>
            <p:cNvCxnSpPr/>
            <p:nvPr userDrawn="1"/>
          </p:nvCxnSpPr>
          <p:spPr>
            <a:xfrm>
              <a:off x="-728133" y="196265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 userDrawn="1"/>
          </p:nvCxnSpPr>
          <p:spPr>
            <a:xfrm>
              <a:off x="-728133" y="966334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 userDrawn="1"/>
          </p:nvCxnSpPr>
          <p:spPr>
            <a:xfrm>
              <a:off x="-728133" y="1273597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 userDrawn="1"/>
          </p:nvCxnSpPr>
          <p:spPr>
            <a:xfrm>
              <a:off x="-728133" y="6308725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 userDrawn="1"/>
          </p:nvCxnSpPr>
          <p:spPr>
            <a:xfrm>
              <a:off x="-728133" y="6677724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 userDrawn="1"/>
          </p:nvCxnSpPr>
          <p:spPr>
            <a:xfrm>
              <a:off x="-728133" y="1633261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 userDrawn="1"/>
        </p:nvGrpSpPr>
        <p:grpSpPr>
          <a:xfrm>
            <a:off x="696649" y="-442875"/>
            <a:ext cx="10803834" cy="414000"/>
            <a:chOff x="696649" y="-304800"/>
            <a:chExt cx="10803834" cy="7298267"/>
          </a:xfrm>
        </p:grpSpPr>
        <p:cxnSp>
          <p:nvCxnSpPr>
            <p:cNvPr id="38" name="Gerader Verbinder 37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599" y="6534187"/>
            <a:ext cx="4018011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21606" y="2009660"/>
            <a:ext cx="12233829" cy="4884745"/>
          </a:xfrm>
          <a:custGeom>
            <a:avLst/>
            <a:gdLst>
              <a:gd name="connsiteX0" fmla="*/ 1007834 w 4911359"/>
              <a:gd name="connsiteY0" fmla="*/ 0 h 2260600"/>
              <a:gd name="connsiteX1" fmla="*/ 4911359 w 4911359"/>
              <a:gd name="connsiteY1" fmla="*/ 0 h 2260600"/>
              <a:gd name="connsiteX2" fmla="*/ 1947725 w 4911359"/>
              <a:gd name="connsiteY2" fmla="*/ 2260600 h 2260600"/>
              <a:gd name="connsiteX3" fmla="*/ 0 w 4911359"/>
              <a:gd name="connsiteY3" fmla="*/ 2260600 h 2260600"/>
              <a:gd name="connsiteX4" fmla="*/ 1007834 w 4911359"/>
              <a:gd name="connsiteY4" fmla="*/ 0 h 2260600"/>
              <a:gd name="connsiteX0" fmla="*/ 1007834 w 4911359"/>
              <a:gd name="connsiteY0" fmla="*/ 0 h 2260600"/>
              <a:gd name="connsiteX1" fmla="*/ 4911359 w 4911359"/>
              <a:gd name="connsiteY1" fmla="*/ 0 h 2260600"/>
              <a:gd name="connsiteX2" fmla="*/ 4906825 w 4911359"/>
              <a:gd name="connsiteY2" fmla="*/ 2247900 h 2260600"/>
              <a:gd name="connsiteX3" fmla="*/ 0 w 4911359"/>
              <a:gd name="connsiteY3" fmla="*/ 2260600 h 2260600"/>
              <a:gd name="connsiteX4" fmla="*/ 1007834 w 4911359"/>
              <a:gd name="connsiteY4" fmla="*/ 0 h 2260600"/>
              <a:gd name="connsiteX0" fmla="*/ 1566634 w 4911359"/>
              <a:gd name="connsiteY0" fmla="*/ 0 h 3517900"/>
              <a:gd name="connsiteX1" fmla="*/ 4911359 w 4911359"/>
              <a:gd name="connsiteY1" fmla="*/ 1257300 h 3517900"/>
              <a:gd name="connsiteX2" fmla="*/ 4906825 w 4911359"/>
              <a:gd name="connsiteY2" fmla="*/ 3505200 h 3517900"/>
              <a:gd name="connsiteX3" fmla="*/ 0 w 4911359"/>
              <a:gd name="connsiteY3" fmla="*/ 3517900 h 3517900"/>
              <a:gd name="connsiteX4" fmla="*/ 1566634 w 4911359"/>
              <a:gd name="connsiteY4" fmla="*/ 0 h 3517900"/>
              <a:gd name="connsiteX0" fmla="*/ 1566634 w 4911359"/>
              <a:gd name="connsiteY0" fmla="*/ 0 h 3517900"/>
              <a:gd name="connsiteX1" fmla="*/ 4911359 w 4911359"/>
              <a:gd name="connsiteY1" fmla="*/ 0 h 3517900"/>
              <a:gd name="connsiteX2" fmla="*/ 4906825 w 4911359"/>
              <a:gd name="connsiteY2" fmla="*/ 3505200 h 3517900"/>
              <a:gd name="connsiteX3" fmla="*/ 0 w 4911359"/>
              <a:gd name="connsiteY3" fmla="*/ 3517900 h 3517900"/>
              <a:gd name="connsiteX4" fmla="*/ 1566634 w 4911359"/>
              <a:gd name="connsiteY4" fmla="*/ 0 h 3517900"/>
              <a:gd name="connsiteX0" fmla="*/ 5878283 w 9223008"/>
              <a:gd name="connsiteY0" fmla="*/ 0 h 3524956"/>
              <a:gd name="connsiteX1" fmla="*/ 9223008 w 9223008"/>
              <a:gd name="connsiteY1" fmla="*/ 0 h 3524956"/>
              <a:gd name="connsiteX2" fmla="*/ 9218474 w 9223008"/>
              <a:gd name="connsiteY2" fmla="*/ 3505200 h 3524956"/>
              <a:gd name="connsiteX3" fmla="*/ 0 w 9223008"/>
              <a:gd name="connsiteY3" fmla="*/ 3524956 h 3524956"/>
              <a:gd name="connsiteX4" fmla="*/ 5878283 w 9223008"/>
              <a:gd name="connsiteY4" fmla="*/ 0 h 3524956"/>
              <a:gd name="connsiteX0" fmla="*/ 7586433 w 9223008"/>
              <a:gd name="connsiteY0" fmla="*/ 7056 h 3524956"/>
              <a:gd name="connsiteX1" fmla="*/ 9223008 w 9223008"/>
              <a:gd name="connsiteY1" fmla="*/ 0 h 3524956"/>
              <a:gd name="connsiteX2" fmla="*/ 9218474 w 9223008"/>
              <a:gd name="connsiteY2" fmla="*/ 3505200 h 3524956"/>
              <a:gd name="connsiteX3" fmla="*/ 0 w 9223008"/>
              <a:gd name="connsiteY3" fmla="*/ 3524956 h 3524956"/>
              <a:gd name="connsiteX4" fmla="*/ 7586433 w 9223008"/>
              <a:gd name="connsiteY4" fmla="*/ 7056 h 3524956"/>
              <a:gd name="connsiteX0" fmla="*/ 7586433 w 9223008"/>
              <a:gd name="connsiteY0" fmla="*/ 7056 h 3524956"/>
              <a:gd name="connsiteX1" fmla="*/ 9223008 w 9223008"/>
              <a:gd name="connsiteY1" fmla="*/ 0 h 3524956"/>
              <a:gd name="connsiteX2" fmla="*/ 9218474 w 9223008"/>
              <a:gd name="connsiteY2" fmla="*/ 3505200 h 3524956"/>
              <a:gd name="connsiteX3" fmla="*/ 0 w 9223008"/>
              <a:gd name="connsiteY3" fmla="*/ 3524956 h 3524956"/>
              <a:gd name="connsiteX4" fmla="*/ 3707141 w 9223008"/>
              <a:gd name="connsiteY4" fmla="*/ 1804811 h 3524956"/>
              <a:gd name="connsiteX5" fmla="*/ 7586433 w 9223008"/>
              <a:gd name="connsiteY5" fmla="*/ 7056 h 3524956"/>
              <a:gd name="connsiteX0" fmla="*/ 7587691 w 9224266"/>
              <a:gd name="connsiteY0" fmla="*/ 7056 h 3524956"/>
              <a:gd name="connsiteX1" fmla="*/ 9224266 w 9224266"/>
              <a:gd name="connsiteY1" fmla="*/ 0 h 3524956"/>
              <a:gd name="connsiteX2" fmla="*/ 9219732 w 9224266"/>
              <a:gd name="connsiteY2" fmla="*/ 3505200 h 3524956"/>
              <a:gd name="connsiteX3" fmla="*/ 1258 w 9224266"/>
              <a:gd name="connsiteY3" fmla="*/ 3524956 h 3524956"/>
              <a:gd name="connsiteX4" fmla="*/ 0 w 9224266"/>
              <a:gd name="connsiteY4" fmla="*/ 231422 h 3524956"/>
              <a:gd name="connsiteX5" fmla="*/ 7587691 w 9224266"/>
              <a:gd name="connsiteY5" fmla="*/ 7056 h 3524956"/>
              <a:gd name="connsiteX0" fmla="*/ 7549591 w 9224266"/>
              <a:gd name="connsiteY0" fmla="*/ 0 h 4117622"/>
              <a:gd name="connsiteX1" fmla="*/ 9224266 w 9224266"/>
              <a:gd name="connsiteY1" fmla="*/ 592666 h 4117622"/>
              <a:gd name="connsiteX2" fmla="*/ 9219732 w 9224266"/>
              <a:gd name="connsiteY2" fmla="*/ 4097866 h 4117622"/>
              <a:gd name="connsiteX3" fmla="*/ 1258 w 9224266"/>
              <a:gd name="connsiteY3" fmla="*/ 4117622 h 4117622"/>
              <a:gd name="connsiteX4" fmla="*/ 0 w 9224266"/>
              <a:gd name="connsiteY4" fmla="*/ 824088 h 4117622"/>
              <a:gd name="connsiteX5" fmla="*/ 7549591 w 9224266"/>
              <a:gd name="connsiteY5" fmla="*/ 0 h 4117622"/>
              <a:gd name="connsiteX0" fmla="*/ 7703457 w 9224266"/>
              <a:gd name="connsiteY0" fmla="*/ 0 h 3824545"/>
              <a:gd name="connsiteX1" fmla="*/ 9224266 w 9224266"/>
              <a:gd name="connsiteY1" fmla="*/ 299589 h 3824545"/>
              <a:gd name="connsiteX2" fmla="*/ 9219732 w 9224266"/>
              <a:gd name="connsiteY2" fmla="*/ 3804789 h 3824545"/>
              <a:gd name="connsiteX3" fmla="*/ 1258 w 9224266"/>
              <a:gd name="connsiteY3" fmla="*/ 3824545 h 3824545"/>
              <a:gd name="connsiteX4" fmla="*/ 0 w 9224266"/>
              <a:gd name="connsiteY4" fmla="*/ 531011 h 3824545"/>
              <a:gd name="connsiteX5" fmla="*/ 7703457 w 9224266"/>
              <a:gd name="connsiteY5" fmla="*/ 0 h 3824545"/>
              <a:gd name="connsiteX0" fmla="*/ 7637515 w 9224266"/>
              <a:gd name="connsiteY0" fmla="*/ 0 h 4029699"/>
              <a:gd name="connsiteX1" fmla="*/ 9224266 w 9224266"/>
              <a:gd name="connsiteY1" fmla="*/ 504743 h 4029699"/>
              <a:gd name="connsiteX2" fmla="*/ 9219732 w 9224266"/>
              <a:gd name="connsiteY2" fmla="*/ 4009943 h 4029699"/>
              <a:gd name="connsiteX3" fmla="*/ 1258 w 9224266"/>
              <a:gd name="connsiteY3" fmla="*/ 4029699 h 4029699"/>
              <a:gd name="connsiteX4" fmla="*/ 0 w 9224266"/>
              <a:gd name="connsiteY4" fmla="*/ 736165 h 4029699"/>
              <a:gd name="connsiteX5" fmla="*/ 7637515 w 9224266"/>
              <a:gd name="connsiteY5" fmla="*/ 0 h 4029699"/>
              <a:gd name="connsiteX0" fmla="*/ 7637515 w 9219767"/>
              <a:gd name="connsiteY0" fmla="*/ 0 h 4029699"/>
              <a:gd name="connsiteX1" fmla="*/ 9175908 w 9219767"/>
              <a:gd name="connsiteY1" fmla="*/ 441243 h 4029699"/>
              <a:gd name="connsiteX2" fmla="*/ 9219732 w 9219767"/>
              <a:gd name="connsiteY2" fmla="*/ 4009943 h 4029699"/>
              <a:gd name="connsiteX3" fmla="*/ 1258 w 9219767"/>
              <a:gd name="connsiteY3" fmla="*/ 4029699 h 4029699"/>
              <a:gd name="connsiteX4" fmla="*/ 0 w 9219767"/>
              <a:gd name="connsiteY4" fmla="*/ 736165 h 4029699"/>
              <a:gd name="connsiteX5" fmla="*/ 7637515 w 9219767"/>
              <a:gd name="connsiteY5" fmla="*/ 0 h 4029699"/>
              <a:gd name="connsiteX0" fmla="*/ 7637515 w 9176223"/>
              <a:gd name="connsiteY0" fmla="*/ 0 h 4029699"/>
              <a:gd name="connsiteX1" fmla="*/ 9175908 w 9176223"/>
              <a:gd name="connsiteY1" fmla="*/ 441243 h 4029699"/>
              <a:gd name="connsiteX2" fmla="*/ 9175771 w 9176223"/>
              <a:gd name="connsiteY2" fmla="*/ 4019712 h 4029699"/>
              <a:gd name="connsiteX3" fmla="*/ 1258 w 9176223"/>
              <a:gd name="connsiteY3" fmla="*/ 4029699 h 4029699"/>
              <a:gd name="connsiteX4" fmla="*/ 0 w 9176223"/>
              <a:gd name="connsiteY4" fmla="*/ 736165 h 4029699"/>
              <a:gd name="connsiteX5" fmla="*/ 7637515 w 9176223"/>
              <a:gd name="connsiteY5" fmla="*/ 0 h 4029699"/>
              <a:gd name="connsiteX0" fmla="*/ 7636264 w 9174972"/>
              <a:gd name="connsiteY0" fmla="*/ 0 h 4029699"/>
              <a:gd name="connsiteX1" fmla="*/ 9174657 w 9174972"/>
              <a:gd name="connsiteY1" fmla="*/ 441243 h 4029699"/>
              <a:gd name="connsiteX2" fmla="*/ 9174520 w 9174972"/>
              <a:gd name="connsiteY2" fmla="*/ 4019712 h 4029699"/>
              <a:gd name="connsiteX3" fmla="*/ 7 w 9174972"/>
              <a:gd name="connsiteY3" fmla="*/ 4029699 h 4029699"/>
              <a:gd name="connsiteX4" fmla="*/ 20729 w 9174972"/>
              <a:gd name="connsiteY4" fmla="*/ 736165 h 4029699"/>
              <a:gd name="connsiteX5" fmla="*/ 7636264 w 9174972"/>
              <a:gd name="connsiteY5" fmla="*/ 0 h 4029699"/>
              <a:gd name="connsiteX0" fmla="*/ 7636263 w 9174971"/>
              <a:gd name="connsiteY0" fmla="*/ 0 h 4029699"/>
              <a:gd name="connsiteX1" fmla="*/ 9174656 w 9174971"/>
              <a:gd name="connsiteY1" fmla="*/ 441243 h 4029699"/>
              <a:gd name="connsiteX2" fmla="*/ 9174519 w 9174971"/>
              <a:gd name="connsiteY2" fmla="*/ 4019712 h 4029699"/>
              <a:gd name="connsiteX3" fmla="*/ 6 w 9174971"/>
              <a:gd name="connsiteY3" fmla="*/ 4029699 h 4029699"/>
              <a:gd name="connsiteX4" fmla="*/ 25124 w 9174971"/>
              <a:gd name="connsiteY4" fmla="*/ 1537242 h 4029699"/>
              <a:gd name="connsiteX5" fmla="*/ 7636263 w 9174971"/>
              <a:gd name="connsiteY5" fmla="*/ 0 h 4029699"/>
              <a:gd name="connsiteX0" fmla="*/ 7636259 w 9174967"/>
              <a:gd name="connsiteY0" fmla="*/ 0 h 4029699"/>
              <a:gd name="connsiteX1" fmla="*/ 9174652 w 9174967"/>
              <a:gd name="connsiteY1" fmla="*/ 441243 h 4029699"/>
              <a:gd name="connsiteX2" fmla="*/ 9174515 w 9174967"/>
              <a:gd name="connsiteY2" fmla="*/ 4019712 h 4029699"/>
              <a:gd name="connsiteX3" fmla="*/ 2 w 9174967"/>
              <a:gd name="connsiteY3" fmla="*/ 4029699 h 4029699"/>
              <a:gd name="connsiteX4" fmla="*/ 82270 w 9174967"/>
              <a:gd name="connsiteY4" fmla="*/ 2357857 h 4029699"/>
              <a:gd name="connsiteX5" fmla="*/ 7636259 w 9174967"/>
              <a:gd name="connsiteY5" fmla="*/ 0 h 4029699"/>
              <a:gd name="connsiteX0" fmla="*/ 7636262 w 9174970"/>
              <a:gd name="connsiteY0" fmla="*/ 0 h 4029699"/>
              <a:gd name="connsiteX1" fmla="*/ 9174655 w 9174970"/>
              <a:gd name="connsiteY1" fmla="*/ 441243 h 4029699"/>
              <a:gd name="connsiteX2" fmla="*/ 9174518 w 9174970"/>
              <a:gd name="connsiteY2" fmla="*/ 4019712 h 4029699"/>
              <a:gd name="connsiteX3" fmla="*/ 5 w 9174970"/>
              <a:gd name="connsiteY3" fmla="*/ 4029699 h 4029699"/>
              <a:gd name="connsiteX4" fmla="*/ 25123 w 9174970"/>
              <a:gd name="connsiteY4" fmla="*/ 2260165 h 4029699"/>
              <a:gd name="connsiteX5" fmla="*/ 7636262 w 9174970"/>
              <a:gd name="connsiteY5" fmla="*/ 0 h 4029699"/>
              <a:gd name="connsiteX0" fmla="*/ 7636262 w 9174970"/>
              <a:gd name="connsiteY0" fmla="*/ 0 h 4029699"/>
              <a:gd name="connsiteX1" fmla="*/ 9174655 w 9174970"/>
              <a:gd name="connsiteY1" fmla="*/ 441243 h 4029699"/>
              <a:gd name="connsiteX2" fmla="*/ 9174518 w 9174970"/>
              <a:gd name="connsiteY2" fmla="*/ 4019712 h 4029699"/>
              <a:gd name="connsiteX3" fmla="*/ 5 w 9174970"/>
              <a:gd name="connsiteY3" fmla="*/ 4029699 h 4029699"/>
              <a:gd name="connsiteX4" fmla="*/ 25123 w 9174970"/>
              <a:gd name="connsiteY4" fmla="*/ 2260165 h 4029699"/>
              <a:gd name="connsiteX5" fmla="*/ 7636262 w 9174970"/>
              <a:gd name="connsiteY5" fmla="*/ 0 h 4029699"/>
              <a:gd name="connsiteX0" fmla="*/ 7636257 w 9174965"/>
              <a:gd name="connsiteY0" fmla="*/ 0 h 4029699"/>
              <a:gd name="connsiteX1" fmla="*/ 9174650 w 9174965"/>
              <a:gd name="connsiteY1" fmla="*/ 441243 h 4029699"/>
              <a:gd name="connsiteX2" fmla="*/ 9174513 w 9174965"/>
              <a:gd name="connsiteY2" fmla="*/ 4019712 h 4029699"/>
              <a:gd name="connsiteX3" fmla="*/ 0 w 9174965"/>
              <a:gd name="connsiteY3" fmla="*/ 4029699 h 4029699"/>
              <a:gd name="connsiteX4" fmla="*/ 25118 w 9174965"/>
              <a:gd name="connsiteY4" fmla="*/ 2260165 h 4029699"/>
              <a:gd name="connsiteX5" fmla="*/ 7636257 w 9174965"/>
              <a:gd name="connsiteY5" fmla="*/ 0 h 4029699"/>
              <a:gd name="connsiteX0" fmla="*/ 7617207 w 9174965"/>
              <a:gd name="connsiteY0" fmla="*/ 0 h 4040282"/>
              <a:gd name="connsiteX1" fmla="*/ 9174650 w 9174965"/>
              <a:gd name="connsiteY1" fmla="*/ 451826 h 4040282"/>
              <a:gd name="connsiteX2" fmla="*/ 9174513 w 9174965"/>
              <a:gd name="connsiteY2" fmla="*/ 4030295 h 4040282"/>
              <a:gd name="connsiteX3" fmla="*/ 0 w 9174965"/>
              <a:gd name="connsiteY3" fmla="*/ 4040282 h 4040282"/>
              <a:gd name="connsiteX4" fmla="*/ 25118 w 9174965"/>
              <a:gd name="connsiteY4" fmla="*/ 2270748 h 4040282"/>
              <a:gd name="connsiteX5" fmla="*/ 7617207 w 9174965"/>
              <a:gd name="connsiteY5" fmla="*/ 0 h 4040282"/>
              <a:gd name="connsiteX0" fmla="*/ 7598157 w 9155915"/>
              <a:gd name="connsiteY0" fmla="*/ 0 h 4052982"/>
              <a:gd name="connsiteX1" fmla="*/ 9155600 w 9155915"/>
              <a:gd name="connsiteY1" fmla="*/ 451826 h 4052982"/>
              <a:gd name="connsiteX2" fmla="*/ 9155463 w 9155915"/>
              <a:gd name="connsiteY2" fmla="*/ 4030295 h 4052982"/>
              <a:gd name="connsiteX3" fmla="*/ 0 w 9155915"/>
              <a:gd name="connsiteY3" fmla="*/ 4052982 h 4052982"/>
              <a:gd name="connsiteX4" fmla="*/ 6068 w 9155915"/>
              <a:gd name="connsiteY4" fmla="*/ 2270748 h 4052982"/>
              <a:gd name="connsiteX5" fmla="*/ 7598157 w 9155915"/>
              <a:gd name="connsiteY5" fmla="*/ 0 h 4052982"/>
              <a:gd name="connsiteX0" fmla="*/ 7598157 w 9159496"/>
              <a:gd name="connsiteY0" fmla="*/ 0 h 4052982"/>
              <a:gd name="connsiteX1" fmla="*/ 9155600 w 9159496"/>
              <a:gd name="connsiteY1" fmla="*/ 451826 h 4052982"/>
              <a:gd name="connsiteX2" fmla="*/ 9159273 w 9159496"/>
              <a:gd name="connsiteY2" fmla="*/ 4042995 h 4052982"/>
              <a:gd name="connsiteX3" fmla="*/ 0 w 9159496"/>
              <a:gd name="connsiteY3" fmla="*/ 4052982 h 4052982"/>
              <a:gd name="connsiteX4" fmla="*/ 6068 w 9159496"/>
              <a:gd name="connsiteY4" fmla="*/ 2270748 h 4052982"/>
              <a:gd name="connsiteX5" fmla="*/ 7598157 w 9159496"/>
              <a:gd name="connsiteY5" fmla="*/ 0 h 4052982"/>
              <a:gd name="connsiteX0" fmla="*/ 7598438 w 9159777"/>
              <a:gd name="connsiteY0" fmla="*/ 0 h 4052982"/>
              <a:gd name="connsiteX1" fmla="*/ 9155881 w 9159777"/>
              <a:gd name="connsiteY1" fmla="*/ 451826 h 4052982"/>
              <a:gd name="connsiteX2" fmla="*/ 9159554 w 9159777"/>
              <a:gd name="connsiteY2" fmla="*/ 4042995 h 4052982"/>
              <a:gd name="connsiteX3" fmla="*/ 281 w 9159777"/>
              <a:gd name="connsiteY3" fmla="*/ 4052982 h 4052982"/>
              <a:gd name="connsiteX4" fmla="*/ 0 w 9159777"/>
              <a:gd name="connsiteY4" fmla="*/ 2274276 h 4052982"/>
              <a:gd name="connsiteX5" fmla="*/ 7598438 w 9159777"/>
              <a:gd name="connsiteY5" fmla="*/ 0 h 4052982"/>
              <a:gd name="connsiteX0" fmla="*/ 7604507 w 9165846"/>
              <a:gd name="connsiteY0" fmla="*/ 0 h 4070620"/>
              <a:gd name="connsiteX1" fmla="*/ 9161950 w 9165846"/>
              <a:gd name="connsiteY1" fmla="*/ 451826 h 4070620"/>
              <a:gd name="connsiteX2" fmla="*/ 9165623 w 9165846"/>
              <a:gd name="connsiteY2" fmla="*/ 4042995 h 4070620"/>
              <a:gd name="connsiteX3" fmla="*/ 0 w 9165846"/>
              <a:gd name="connsiteY3" fmla="*/ 4070620 h 4070620"/>
              <a:gd name="connsiteX4" fmla="*/ 6069 w 9165846"/>
              <a:gd name="connsiteY4" fmla="*/ 2274276 h 4070620"/>
              <a:gd name="connsiteX5" fmla="*/ 7604507 w 9165846"/>
              <a:gd name="connsiteY5" fmla="*/ 0 h 4070620"/>
              <a:gd name="connsiteX0" fmla="*/ 7612725 w 9174064"/>
              <a:gd name="connsiteY0" fmla="*/ 0 h 4070620"/>
              <a:gd name="connsiteX1" fmla="*/ 9170168 w 9174064"/>
              <a:gd name="connsiteY1" fmla="*/ 451826 h 4070620"/>
              <a:gd name="connsiteX2" fmla="*/ 9173841 w 9174064"/>
              <a:gd name="connsiteY2" fmla="*/ 4042995 h 4070620"/>
              <a:gd name="connsiteX3" fmla="*/ 8218 w 9174064"/>
              <a:gd name="connsiteY3" fmla="*/ 4070620 h 4070620"/>
              <a:gd name="connsiteX4" fmla="*/ 0 w 9174064"/>
              <a:gd name="connsiteY4" fmla="*/ 2274276 h 4070620"/>
              <a:gd name="connsiteX5" fmla="*/ 7612725 w 9174064"/>
              <a:gd name="connsiteY5" fmla="*/ 0 h 4070620"/>
              <a:gd name="connsiteX0" fmla="*/ 7614032 w 9175371"/>
              <a:gd name="connsiteY0" fmla="*/ 0 h 4070620"/>
              <a:gd name="connsiteX1" fmla="*/ 9171475 w 9175371"/>
              <a:gd name="connsiteY1" fmla="*/ 451826 h 4070620"/>
              <a:gd name="connsiteX2" fmla="*/ 9175148 w 9175371"/>
              <a:gd name="connsiteY2" fmla="*/ 4042995 h 4070620"/>
              <a:gd name="connsiteX3" fmla="*/ 0 w 9175371"/>
              <a:gd name="connsiteY3" fmla="*/ 4070620 h 4070620"/>
              <a:gd name="connsiteX4" fmla="*/ 1307 w 9175371"/>
              <a:gd name="connsiteY4" fmla="*/ 2274276 h 4070620"/>
              <a:gd name="connsiteX5" fmla="*/ 7614032 w 9175371"/>
              <a:gd name="connsiteY5" fmla="*/ 0 h 407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371" h="4070620">
                <a:moveTo>
                  <a:pt x="7614032" y="0"/>
                </a:moveTo>
                <a:lnTo>
                  <a:pt x="9171475" y="451826"/>
                </a:lnTo>
                <a:cubicBezTo>
                  <a:pt x="9169964" y="1201126"/>
                  <a:pt x="9176659" y="3293695"/>
                  <a:pt x="9175148" y="4042995"/>
                </a:cubicBezTo>
                <a:lnTo>
                  <a:pt x="0" y="4070620"/>
                </a:lnTo>
                <a:cubicBezTo>
                  <a:pt x="12559" y="3185853"/>
                  <a:pt x="1726" y="3352583"/>
                  <a:pt x="1307" y="2274276"/>
                </a:cubicBezTo>
                <a:lnTo>
                  <a:pt x="76140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8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8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393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1BDD89-E2CB-6C43-BDAE-91F2CF95E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r="3129" b="954"/>
          <a:stretch/>
        </p:blipFill>
        <p:spPr>
          <a:xfrm>
            <a:off x="4223792" y="3870733"/>
            <a:ext cx="7968208" cy="29872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1F1E0-3F92-40F2-A753-6D710D01A6AD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18DF9-8FF6-4BA5-BC52-5FB4772E229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EC46C6-39B9-764E-81C4-926D2DDE59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6296" y="59936"/>
            <a:ext cx="713524" cy="540866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696649" y="6867625"/>
            <a:ext cx="10803834" cy="414000"/>
            <a:chOff x="696649" y="-304800"/>
            <a:chExt cx="10803834" cy="7298267"/>
          </a:xfrm>
        </p:grpSpPr>
        <p:cxnSp>
          <p:nvCxnSpPr>
            <p:cNvPr id="18" name="Gerader Verbinder 17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 userDrawn="1"/>
          </p:nvCxnSpPr>
          <p:spPr>
            <a:xfrm>
              <a:off x="6096000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 userDrawn="1"/>
        </p:nvGrpSpPr>
        <p:grpSpPr>
          <a:xfrm>
            <a:off x="-442761" y="196265"/>
            <a:ext cx="413886" cy="6481459"/>
            <a:chOff x="-442761" y="196265"/>
            <a:chExt cx="413886" cy="6481459"/>
          </a:xfrm>
        </p:grpSpPr>
        <p:cxnSp>
          <p:nvCxnSpPr>
            <p:cNvPr id="23" name="Gerader Verbinder 22"/>
            <p:cNvCxnSpPr/>
            <p:nvPr userDrawn="1"/>
          </p:nvCxnSpPr>
          <p:spPr>
            <a:xfrm>
              <a:off x="-442761" y="19626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>
            <a:xfrm>
              <a:off x="-442761" y="96633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 userDrawn="1"/>
          </p:nvCxnSpPr>
          <p:spPr>
            <a:xfrm>
              <a:off x="-442761" y="1273597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 userDrawn="1"/>
          </p:nvCxnSpPr>
          <p:spPr>
            <a:xfrm>
              <a:off x="-442761" y="630872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 userDrawn="1"/>
          </p:nvCxnSpPr>
          <p:spPr>
            <a:xfrm>
              <a:off x="-442761" y="667772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 userDrawn="1"/>
          </p:nvCxnSpPr>
          <p:spPr>
            <a:xfrm>
              <a:off x="-442761" y="1633261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 userDrawn="1"/>
          </p:nvCxnSpPr>
          <p:spPr>
            <a:xfrm>
              <a:off x="-442761" y="3429000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 userDrawn="1"/>
        </p:nvGrpSpPr>
        <p:grpSpPr>
          <a:xfrm>
            <a:off x="12211250" y="196265"/>
            <a:ext cx="413886" cy="6481459"/>
            <a:chOff x="12211250" y="196265"/>
            <a:chExt cx="413886" cy="6481459"/>
          </a:xfrm>
        </p:grpSpPr>
        <p:grpSp>
          <p:nvGrpSpPr>
            <p:cNvPr id="31" name="Gruppieren 30"/>
            <p:cNvGrpSpPr/>
            <p:nvPr userDrawn="1"/>
          </p:nvGrpSpPr>
          <p:grpSpPr>
            <a:xfrm>
              <a:off x="12211250" y="196265"/>
              <a:ext cx="413886" cy="6481459"/>
              <a:chOff x="-728133" y="196265"/>
              <a:chExt cx="13140266" cy="6481459"/>
            </a:xfrm>
          </p:grpSpPr>
          <p:cxnSp>
            <p:nvCxnSpPr>
              <p:cNvPr id="33" name="Gerader Verbinder 32"/>
              <p:cNvCxnSpPr/>
              <p:nvPr userDrawn="1"/>
            </p:nvCxnSpPr>
            <p:spPr>
              <a:xfrm>
                <a:off x="-728133" y="196265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 userDrawn="1"/>
            </p:nvCxnSpPr>
            <p:spPr>
              <a:xfrm>
                <a:off x="-728133" y="966334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 userDrawn="1"/>
            </p:nvCxnSpPr>
            <p:spPr>
              <a:xfrm>
                <a:off x="-728133" y="1273597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 userDrawn="1"/>
            </p:nvCxnSpPr>
            <p:spPr>
              <a:xfrm>
                <a:off x="-728133" y="6308725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 userDrawn="1"/>
            </p:nvCxnSpPr>
            <p:spPr>
              <a:xfrm>
                <a:off x="-728133" y="6677724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 userDrawn="1"/>
            </p:nvCxnSpPr>
            <p:spPr>
              <a:xfrm>
                <a:off x="-728133" y="1633261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/>
            <p:cNvCxnSpPr/>
            <p:nvPr userDrawn="1"/>
          </p:nvCxnSpPr>
          <p:spPr>
            <a:xfrm>
              <a:off x="12211250" y="3429000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 userDrawn="1"/>
        </p:nvGrpSpPr>
        <p:grpSpPr>
          <a:xfrm>
            <a:off x="696649" y="-442875"/>
            <a:ext cx="10803834" cy="414000"/>
            <a:chOff x="696649" y="-304800"/>
            <a:chExt cx="10803834" cy="7298267"/>
          </a:xfrm>
        </p:grpSpPr>
        <p:cxnSp>
          <p:nvCxnSpPr>
            <p:cNvPr id="40" name="Gerader Verbinder 39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 userDrawn="1"/>
          </p:nvCxnSpPr>
          <p:spPr>
            <a:xfrm>
              <a:off x="6096000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28101"/>
            <a:ext cx="10801350" cy="1105088"/>
          </a:xfrm>
        </p:spPr>
        <p:txBody>
          <a:bodyPr wrap="square" tIns="180000">
            <a:spAutoFit/>
          </a:bodyPr>
          <a:lstStyle>
            <a:lvl1pPr marL="0" indent="0">
              <a:buNone/>
              <a:defRPr sz="6000" b="1" i="1"/>
            </a:lvl1pPr>
          </a:lstStyle>
          <a:p>
            <a:pPr lvl="0"/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4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599" y="6534187"/>
            <a:ext cx="4018011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019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2459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138"/>
          <a:stretch/>
        </p:blipFill>
        <p:spPr>
          <a:xfrm>
            <a:off x="-6350" y="4966797"/>
            <a:ext cx="12204699" cy="1891204"/>
          </a:xfrm>
          <a:prstGeom prst="rect">
            <a:avLst/>
          </a:prstGeom>
        </p:spPr>
      </p:pic>
      <p:sp>
        <p:nvSpPr>
          <p:cNvPr id="45" name="Inhaltsplatzhalter 3">
            <a:extLst>
              <a:ext uri="{FF2B5EF4-FFF2-40B4-BE49-F238E27FC236}">
                <a16:creationId xmlns:a16="http://schemas.microsoft.com/office/drawing/2014/main" id="{B4DBBE2F-D7F4-0D44-A6B9-2CAA90BA4656}"/>
              </a:ext>
            </a:extLst>
          </p:cNvPr>
          <p:cNvSpPr txBox="1">
            <a:spLocks/>
          </p:cNvSpPr>
          <p:nvPr userDrawn="1"/>
        </p:nvSpPr>
        <p:spPr>
          <a:xfrm>
            <a:off x="1883442" y="6095047"/>
            <a:ext cx="2295624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285750" indent="-285750" algn="l" defTabSz="457200" rtl="0" eaLnBrk="1" fontAlgn="base" latinLnBrk="0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DE" altLang="de-DE" sz="15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1124" indent="0" algn="l" defTabSz="685792" rtl="0" eaLnBrk="1" latinLnBrk="0" hangingPunct="1">
              <a:spcBef>
                <a:spcPts val="635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7288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8413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685792" rtl="0" eaLnBrk="1" latinLnBrk="0" hangingPunct="1">
              <a:spcBef>
                <a:spcPts val="1270"/>
              </a:spcBef>
              <a:buFont typeface="Arial" panose="020B0604020202020204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27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200"/>
              </a:lnSpc>
              <a:spcAft>
                <a:spcPts val="0"/>
              </a:spcAft>
              <a:buNone/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 – Berater der öffentlichen Hand GmbH</a:t>
            </a:r>
            <a:br>
              <a:rPr lang="de-DE" altLang="de-DE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Friedrichstraße 149, 10117 Berlin</a:t>
            </a:r>
            <a:br>
              <a:rPr lang="de-DE" alt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+49 30 25 76 79 - 0</a:t>
            </a:r>
            <a:br>
              <a:rPr lang="de-DE" alt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+49 30 25 76 79 - 199			</a:t>
            </a:r>
            <a:endParaRPr lang="de-DE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Inhaltsplatzhalter 3">
            <a:extLst>
              <a:ext uri="{FF2B5EF4-FFF2-40B4-BE49-F238E27FC236}">
                <a16:creationId xmlns:a16="http://schemas.microsoft.com/office/drawing/2014/main" id="{C52E7BFA-99D1-B848-BB73-657C91402277}"/>
              </a:ext>
            </a:extLst>
          </p:cNvPr>
          <p:cNvSpPr txBox="1">
            <a:spLocks/>
          </p:cNvSpPr>
          <p:nvPr userDrawn="1"/>
        </p:nvSpPr>
        <p:spPr>
          <a:xfrm>
            <a:off x="693211" y="6400361"/>
            <a:ext cx="779099" cy="310239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285750" indent="-285750" algn="l" defTabSz="457200" rtl="0" eaLnBrk="1" fontAlgn="base" latinLnBrk="0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DE" altLang="de-DE" sz="15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1124" indent="0" algn="l" defTabSz="685792" rtl="0" eaLnBrk="1" latinLnBrk="0" hangingPunct="1">
              <a:spcBef>
                <a:spcPts val="635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7288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8413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685792" rtl="0" eaLnBrk="1" latinLnBrk="0" hangingPunct="1">
              <a:spcBef>
                <a:spcPts val="1270"/>
              </a:spcBef>
              <a:buFont typeface="Arial" panose="020B0604020202020204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27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200"/>
              </a:lnSpc>
              <a:spcAft>
                <a:spcPts val="0"/>
              </a:spcAft>
              <a:buNone/>
              <a:defRPr/>
            </a:pPr>
            <a:r>
              <a:rPr lang="de-DE" altLang="de-DE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info@pd-g.de</a:t>
            </a:r>
            <a:r>
              <a:rPr lang="de-DE" alt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www.pd-g.de</a:t>
            </a:r>
            <a:endParaRPr lang="de-DE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3211" y="315058"/>
            <a:ext cx="10344990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 dirty="0"/>
              <a:t>Kontakt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EC46C6-39B9-764E-81C4-926D2DDE59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6296" y="59936"/>
            <a:ext cx="713524" cy="540866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696649" y="6867625"/>
            <a:ext cx="10803834" cy="414000"/>
            <a:chOff x="696649" y="-304800"/>
            <a:chExt cx="10803834" cy="7298267"/>
          </a:xfrm>
        </p:grpSpPr>
        <p:cxnSp>
          <p:nvCxnSpPr>
            <p:cNvPr id="18" name="Gerader Verbinder 17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 userDrawn="1"/>
          </p:nvCxnSpPr>
          <p:spPr>
            <a:xfrm>
              <a:off x="6096000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 userDrawn="1"/>
        </p:nvGrpSpPr>
        <p:grpSpPr>
          <a:xfrm>
            <a:off x="-442761" y="196265"/>
            <a:ext cx="413886" cy="6481459"/>
            <a:chOff x="-442761" y="196265"/>
            <a:chExt cx="413886" cy="6481459"/>
          </a:xfrm>
        </p:grpSpPr>
        <p:cxnSp>
          <p:nvCxnSpPr>
            <p:cNvPr id="23" name="Gerader Verbinder 22"/>
            <p:cNvCxnSpPr/>
            <p:nvPr userDrawn="1"/>
          </p:nvCxnSpPr>
          <p:spPr>
            <a:xfrm>
              <a:off x="-442761" y="19626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>
            <a:xfrm>
              <a:off x="-442761" y="96633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 userDrawn="1"/>
          </p:nvCxnSpPr>
          <p:spPr>
            <a:xfrm>
              <a:off x="-442761" y="1273597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 userDrawn="1"/>
          </p:nvCxnSpPr>
          <p:spPr>
            <a:xfrm>
              <a:off x="-442761" y="630872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 userDrawn="1"/>
          </p:nvCxnSpPr>
          <p:spPr>
            <a:xfrm>
              <a:off x="-442761" y="667772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 userDrawn="1"/>
          </p:nvCxnSpPr>
          <p:spPr>
            <a:xfrm>
              <a:off x="-442761" y="1633261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 userDrawn="1"/>
          </p:nvCxnSpPr>
          <p:spPr>
            <a:xfrm>
              <a:off x="-442761" y="3429000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 userDrawn="1"/>
        </p:nvGrpSpPr>
        <p:grpSpPr>
          <a:xfrm>
            <a:off x="12211250" y="196265"/>
            <a:ext cx="413886" cy="6481459"/>
            <a:chOff x="12211250" y="196265"/>
            <a:chExt cx="413886" cy="6481459"/>
          </a:xfrm>
        </p:grpSpPr>
        <p:grpSp>
          <p:nvGrpSpPr>
            <p:cNvPr id="31" name="Gruppieren 30"/>
            <p:cNvGrpSpPr/>
            <p:nvPr userDrawn="1"/>
          </p:nvGrpSpPr>
          <p:grpSpPr>
            <a:xfrm>
              <a:off x="12211250" y="196265"/>
              <a:ext cx="413886" cy="6481459"/>
              <a:chOff x="-728133" y="196265"/>
              <a:chExt cx="13140266" cy="6481459"/>
            </a:xfrm>
          </p:grpSpPr>
          <p:cxnSp>
            <p:nvCxnSpPr>
              <p:cNvPr id="33" name="Gerader Verbinder 32"/>
              <p:cNvCxnSpPr/>
              <p:nvPr userDrawn="1"/>
            </p:nvCxnSpPr>
            <p:spPr>
              <a:xfrm>
                <a:off x="-728133" y="196265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 userDrawn="1"/>
            </p:nvCxnSpPr>
            <p:spPr>
              <a:xfrm>
                <a:off x="-728133" y="966334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 userDrawn="1"/>
            </p:nvCxnSpPr>
            <p:spPr>
              <a:xfrm>
                <a:off x="-728133" y="1273597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 userDrawn="1"/>
            </p:nvCxnSpPr>
            <p:spPr>
              <a:xfrm>
                <a:off x="-728133" y="6308725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 userDrawn="1"/>
            </p:nvCxnSpPr>
            <p:spPr>
              <a:xfrm>
                <a:off x="-728133" y="6677724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 userDrawn="1"/>
            </p:nvCxnSpPr>
            <p:spPr>
              <a:xfrm>
                <a:off x="-728133" y="1633261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/>
            <p:cNvCxnSpPr/>
            <p:nvPr userDrawn="1"/>
          </p:nvCxnSpPr>
          <p:spPr>
            <a:xfrm>
              <a:off x="12211250" y="3429000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 userDrawn="1"/>
        </p:nvGrpSpPr>
        <p:grpSpPr>
          <a:xfrm>
            <a:off x="696649" y="-442875"/>
            <a:ext cx="10803834" cy="414000"/>
            <a:chOff x="696649" y="-304800"/>
            <a:chExt cx="10803834" cy="7298267"/>
          </a:xfrm>
        </p:grpSpPr>
        <p:cxnSp>
          <p:nvCxnSpPr>
            <p:cNvPr id="40" name="Gerader Verbinder 39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 userDrawn="1"/>
          </p:nvCxnSpPr>
          <p:spPr>
            <a:xfrm>
              <a:off x="6096000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Bildplatzhalter 12"/>
          <p:cNvSpPr>
            <a:spLocks noGrp="1"/>
          </p:cNvSpPr>
          <p:nvPr>
            <p:ph type="pic" sz="quarter" idx="15"/>
          </p:nvPr>
        </p:nvSpPr>
        <p:spPr bwMode="ltGray">
          <a:xfrm>
            <a:off x="700684" y="1640212"/>
            <a:ext cx="1033200" cy="1031233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1" name="Bildplatzhalter 12"/>
          <p:cNvSpPr>
            <a:spLocks noGrp="1"/>
          </p:cNvSpPr>
          <p:nvPr>
            <p:ph type="pic" sz="quarter" idx="17"/>
          </p:nvPr>
        </p:nvSpPr>
        <p:spPr bwMode="ltGray">
          <a:xfrm>
            <a:off x="6457462" y="1640212"/>
            <a:ext cx="1033200" cy="1031233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2" name="Inhaltsplatzhalter 3">
            <a:extLst>
              <a:ext uri="{FF2B5EF4-FFF2-40B4-BE49-F238E27FC236}">
                <a16:creationId xmlns:a16="http://schemas.microsoft.com/office/drawing/2014/main" id="{B4DBBE2F-D7F4-0D44-A6B9-2CAA90BA4656}"/>
              </a:ext>
            </a:extLst>
          </p:cNvPr>
          <p:cNvSpPr txBox="1">
            <a:spLocks/>
          </p:cNvSpPr>
          <p:nvPr userDrawn="1"/>
        </p:nvSpPr>
        <p:spPr>
          <a:xfrm>
            <a:off x="7629278" y="6387435"/>
            <a:ext cx="4572452" cy="323165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>
            <a:lvl1pPr marL="285750" indent="-285750" algn="l" defTabSz="457200" rtl="0" eaLnBrk="1" fontAlgn="base" latinLnBrk="0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DE" altLang="de-DE" sz="15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1124" indent="0" algn="l" defTabSz="685792" rtl="0" eaLnBrk="1" latinLnBrk="0" hangingPunct="1">
              <a:spcBef>
                <a:spcPts val="635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7288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8413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685792" rtl="0" eaLnBrk="1" latinLnBrk="0" hangingPunct="1">
              <a:spcBef>
                <a:spcPts val="1270"/>
              </a:spcBef>
              <a:buFont typeface="Arial" panose="020B0604020202020204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27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Diese Präsentation ist Eigentum der PD – Berater der öffentlichen Hand GmbH. </a:t>
            </a:r>
            <a:b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 Verwertung, Weitergabe oder Verwendung der Präsentation ohne Zustimmung ist unzulässig.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PD – Berater der öffentlichen Hand GmbH</a:t>
            </a:r>
          </a:p>
        </p:txBody>
      </p:sp>
      <p:sp>
        <p:nvSpPr>
          <p:cNvPr id="63" name="Bildplatzhalter 12"/>
          <p:cNvSpPr>
            <a:spLocks noGrp="1"/>
          </p:cNvSpPr>
          <p:nvPr>
            <p:ph type="pic" sz="quarter" idx="19"/>
          </p:nvPr>
        </p:nvSpPr>
        <p:spPr bwMode="ltGray">
          <a:xfrm>
            <a:off x="700684" y="3429804"/>
            <a:ext cx="1033200" cy="10332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5" name="Bildplatzhalter 12"/>
          <p:cNvSpPr>
            <a:spLocks noGrp="1"/>
          </p:cNvSpPr>
          <p:nvPr>
            <p:ph type="pic" sz="quarter" idx="21"/>
          </p:nvPr>
        </p:nvSpPr>
        <p:spPr bwMode="ltGray">
          <a:xfrm>
            <a:off x="6457462" y="3429804"/>
            <a:ext cx="1033200" cy="10332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0" name="Inhaltsplatzhalter 16"/>
          <p:cNvSpPr>
            <a:spLocks noGrp="1"/>
          </p:cNvSpPr>
          <p:nvPr>
            <p:ph sz="quarter" idx="16" hasCustomPrompt="1"/>
          </p:nvPr>
        </p:nvSpPr>
        <p:spPr bwMode="grayWhite">
          <a:xfrm>
            <a:off x="1883442" y="1594483"/>
            <a:ext cx="3580681" cy="1106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 b="1" cap="none" spc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Position</a:t>
            </a:r>
          </a:p>
          <a:p>
            <a:pPr lvl="2"/>
            <a:r>
              <a:rPr lang="de-DE" dirty="0"/>
              <a:t>T +49 30 25 76 79 - </a:t>
            </a:r>
          </a:p>
          <a:p>
            <a:pPr lvl="2"/>
            <a:r>
              <a:rPr lang="de-DE" dirty="0"/>
              <a:t>M +49 </a:t>
            </a:r>
          </a:p>
          <a:p>
            <a:pPr lvl="4"/>
            <a:r>
              <a:rPr lang="de-DE" dirty="0"/>
              <a:t>Vorname.Nachname@pd-g.de</a:t>
            </a:r>
          </a:p>
        </p:txBody>
      </p:sp>
      <p:sp>
        <p:nvSpPr>
          <p:cNvPr id="53" name="Inhaltsplatzhalter 16"/>
          <p:cNvSpPr>
            <a:spLocks noGrp="1"/>
          </p:cNvSpPr>
          <p:nvPr>
            <p:ph sz="quarter" idx="18" hasCustomPrompt="1"/>
          </p:nvPr>
        </p:nvSpPr>
        <p:spPr bwMode="grayWhite">
          <a:xfrm>
            <a:off x="7629278" y="1594484"/>
            <a:ext cx="3580681" cy="1106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 b="1" cap="none" spc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Position</a:t>
            </a:r>
          </a:p>
          <a:p>
            <a:pPr lvl="2"/>
            <a:r>
              <a:rPr lang="de-DE" dirty="0"/>
              <a:t>T +49 30 25 76 79 - </a:t>
            </a:r>
          </a:p>
          <a:p>
            <a:pPr lvl="2"/>
            <a:r>
              <a:rPr lang="de-DE" dirty="0"/>
              <a:t>M +49 </a:t>
            </a:r>
          </a:p>
          <a:p>
            <a:pPr lvl="4"/>
            <a:r>
              <a:rPr lang="de-DE" dirty="0"/>
              <a:t>Vorname.Nachname@pd-g.de</a:t>
            </a:r>
          </a:p>
        </p:txBody>
      </p:sp>
      <p:sp>
        <p:nvSpPr>
          <p:cNvPr id="54" name="Inhaltsplatzhalter 16"/>
          <p:cNvSpPr>
            <a:spLocks noGrp="1"/>
          </p:cNvSpPr>
          <p:nvPr>
            <p:ph sz="quarter" idx="20" hasCustomPrompt="1"/>
          </p:nvPr>
        </p:nvSpPr>
        <p:spPr bwMode="grayWhite">
          <a:xfrm>
            <a:off x="1883442" y="3387462"/>
            <a:ext cx="3580681" cy="11317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 b="1" cap="none" spc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Position</a:t>
            </a:r>
          </a:p>
          <a:p>
            <a:pPr lvl="2"/>
            <a:r>
              <a:rPr lang="de-DE" dirty="0"/>
              <a:t>T +49 30 25 76 79 - </a:t>
            </a:r>
          </a:p>
          <a:p>
            <a:pPr lvl="2"/>
            <a:r>
              <a:rPr lang="de-DE" dirty="0"/>
              <a:t>M +49 </a:t>
            </a:r>
          </a:p>
          <a:p>
            <a:pPr lvl="4"/>
            <a:r>
              <a:rPr lang="de-DE" dirty="0"/>
              <a:t>Vorname.Nachname@pd-g.de</a:t>
            </a:r>
          </a:p>
        </p:txBody>
      </p:sp>
      <p:sp>
        <p:nvSpPr>
          <p:cNvPr id="56" name="Inhaltsplatzhalter 16"/>
          <p:cNvSpPr>
            <a:spLocks noGrp="1"/>
          </p:cNvSpPr>
          <p:nvPr>
            <p:ph sz="quarter" idx="22" hasCustomPrompt="1"/>
          </p:nvPr>
        </p:nvSpPr>
        <p:spPr bwMode="grayWhite">
          <a:xfrm>
            <a:off x="7629278" y="3387462"/>
            <a:ext cx="3580681" cy="11317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 b="1" cap="none" spc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Position</a:t>
            </a:r>
          </a:p>
          <a:p>
            <a:pPr lvl="2"/>
            <a:r>
              <a:rPr lang="de-DE" dirty="0"/>
              <a:t>T +49 30 25 76 79 - </a:t>
            </a:r>
          </a:p>
          <a:p>
            <a:pPr lvl="2"/>
            <a:r>
              <a:rPr lang="de-DE" dirty="0"/>
              <a:t>M +49 </a:t>
            </a:r>
          </a:p>
          <a:p>
            <a:pPr lvl="4"/>
            <a:r>
              <a:rPr lang="de-DE" dirty="0"/>
              <a:t>Vorname.Nachname@pd-g.de</a:t>
            </a:r>
          </a:p>
        </p:txBody>
      </p:sp>
    </p:spTree>
    <p:extLst>
      <p:ext uri="{BB962C8B-B14F-4D97-AF65-F5344CB8AC3E}">
        <p14:creationId xmlns:p14="http://schemas.microsoft.com/office/powerpoint/2010/main" val="138782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5431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6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5" name="Bildplatzhalter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05" y="2009661"/>
            <a:ext cx="12207255" cy="48356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138"/>
          <a:stretch/>
        </p:blipFill>
        <p:spPr>
          <a:xfrm>
            <a:off x="-6350" y="4966797"/>
            <a:ext cx="12204699" cy="1891204"/>
          </a:xfrm>
          <a:prstGeom prst="rect">
            <a:avLst/>
          </a:prstGeom>
        </p:spPr>
      </p:pic>
      <p:sp>
        <p:nvSpPr>
          <p:cNvPr id="23" name="Freihandform 22"/>
          <p:cNvSpPr/>
          <p:nvPr userDrawn="1"/>
        </p:nvSpPr>
        <p:spPr>
          <a:xfrm>
            <a:off x="10104120" y="1447800"/>
            <a:ext cx="2098040" cy="1107440"/>
          </a:xfrm>
          <a:custGeom>
            <a:avLst/>
            <a:gdLst>
              <a:gd name="connsiteX0" fmla="*/ 2098040 w 2098040"/>
              <a:gd name="connsiteY0" fmla="*/ 0 h 1107440"/>
              <a:gd name="connsiteX1" fmla="*/ 2098040 w 2098040"/>
              <a:gd name="connsiteY1" fmla="*/ 1107440 h 1107440"/>
              <a:gd name="connsiteX2" fmla="*/ 0 w 2098040"/>
              <a:gd name="connsiteY2" fmla="*/ 558800 h 1107440"/>
              <a:gd name="connsiteX3" fmla="*/ 2098040 w 2098040"/>
              <a:gd name="connsiteY3" fmla="*/ 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040" h="1107440">
                <a:moveTo>
                  <a:pt x="2098040" y="0"/>
                </a:moveTo>
                <a:lnTo>
                  <a:pt x="2098040" y="1107440"/>
                </a:lnTo>
                <a:lnTo>
                  <a:pt x="0" y="558800"/>
                </a:lnTo>
                <a:lnTo>
                  <a:pt x="2098040" y="0"/>
                </a:lnTo>
                <a:close/>
              </a:path>
            </a:pathLst>
          </a:custGeom>
          <a:solidFill>
            <a:srgbClr val="FFD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 userDrawn="1"/>
        </p:nvSpPr>
        <p:spPr>
          <a:xfrm>
            <a:off x="-5862" y="-11723"/>
            <a:ext cx="10152185" cy="4753708"/>
          </a:xfrm>
          <a:custGeom>
            <a:avLst/>
            <a:gdLst>
              <a:gd name="connsiteX0" fmla="*/ 0 w 10152185"/>
              <a:gd name="connsiteY0" fmla="*/ 0 h 4753708"/>
              <a:gd name="connsiteX1" fmla="*/ 0 w 10152185"/>
              <a:gd name="connsiteY1" fmla="*/ 4753708 h 4753708"/>
              <a:gd name="connsiteX2" fmla="*/ 10152185 w 10152185"/>
              <a:gd name="connsiteY2" fmla="*/ 2022231 h 4753708"/>
              <a:gd name="connsiteX3" fmla="*/ 2620108 w 10152185"/>
              <a:gd name="connsiteY3" fmla="*/ 11723 h 4753708"/>
              <a:gd name="connsiteX4" fmla="*/ 0 w 10152185"/>
              <a:gd name="connsiteY4" fmla="*/ 0 h 475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2185" h="4753708">
                <a:moveTo>
                  <a:pt x="0" y="0"/>
                </a:moveTo>
                <a:lnTo>
                  <a:pt x="0" y="4753708"/>
                </a:lnTo>
                <a:lnTo>
                  <a:pt x="10152185" y="2022231"/>
                </a:lnTo>
                <a:lnTo>
                  <a:pt x="2620108" y="11723"/>
                </a:lnTo>
                <a:lnTo>
                  <a:pt x="0" y="0"/>
                </a:lnTo>
                <a:close/>
              </a:path>
            </a:pathLst>
          </a:custGeom>
          <a:solidFill>
            <a:srgbClr val="FFD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C388CC-E7B9-B34D-83CF-9F70C8F6C1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25686" y="1689"/>
            <a:ext cx="1899683" cy="1440000"/>
          </a:xfrm>
          <a:prstGeom prst="rect">
            <a:avLst/>
          </a:prstGeo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B4DBBE2F-D7F4-0D44-A6B9-2CAA90BA4656}"/>
              </a:ext>
            </a:extLst>
          </p:cNvPr>
          <p:cNvSpPr txBox="1">
            <a:spLocks/>
          </p:cNvSpPr>
          <p:nvPr userDrawn="1"/>
        </p:nvSpPr>
        <p:spPr>
          <a:xfrm>
            <a:off x="701959" y="1601788"/>
            <a:ext cx="4178010" cy="607551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285750" indent="-285750" algn="l" defTabSz="457200" rtl="0" eaLnBrk="1" fontAlgn="base" latinLnBrk="0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DE" altLang="de-DE" sz="15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1124" indent="0" algn="l" defTabSz="685792" rtl="0" eaLnBrk="1" latinLnBrk="0" hangingPunct="1">
              <a:spcBef>
                <a:spcPts val="635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7288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8413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685792" rtl="0" eaLnBrk="1" latinLnBrk="0" hangingPunct="1">
              <a:spcBef>
                <a:spcPts val="1270"/>
              </a:spcBef>
              <a:buFont typeface="Arial" panose="020B0604020202020204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27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200"/>
              </a:lnSpc>
              <a:spcAft>
                <a:spcPts val="0"/>
              </a:spcAft>
              <a:buNone/>
              <a:defRPr/>
            </a:pPr>
            <a:r>
              <a:rPr lang="de-DE" altLang="de-DE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 – Berater der öffentlichen Hand GmbH</a:t>
            </a:r>
            <a:br>
              <a:rPr lang="de-DE" altLang="de-DE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Friedrichstraße 149, 10117 Berlin</a:t>
            </a:r>
            <a:b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+49 30 25 76 79 - 0			</a:t>
            </a:r>
            <a:b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de-DE" sz="10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+49 30 25 76 79 - 199					</a:t>
            </a:r>
            <a:endParaRPr lang="de-DE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C52E7BFA-99D1-B848-BB73-657C91402277}"/>
              </a:ext>
            </a:extLst>
          </p:cNvPr>
          <p:cNvSpPr txBox="1">
            <a:spLocks/>
          </p:cNvSpPr>
          <p:nvPr userDrawn="1"/>
        </p:nvSpPr>
        <p:spPr>
          <a:xfrm>
            <a:off x="701959" y="2493325"/>
            <a:ext cx="868598" cy="310239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285750" indent="-285750" algn="l" defTabSz="457200" rtl="0" eaLnBrk="1" fontAlgn="base" latinLnBrk="0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DE" altLang="de-DE" sz="15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1124" indent="0" algn="l" defTabSz="685792" rtl="0" eaLnBrk="1" latinLnBrk="0" hangingPunct="1">
              <a:spcBef>
                <a:spcPts val="635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7288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8413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685792" rtl="0" eaLnBrk="1" latinLnBrk="0" hangingPunct="1">
              <a:spcBef>
                <a:spcPts val="1270"/>
              </a:spcBef>
              <a:buFont typeface="Arial" panose="020B0604020202020204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27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200"/>
              </a:lnSpc>
              <a:spcAft>
                <a:spcPts val="0"/>
              </a:spcAft>
              <a:buNone/>
              <a:defRPr/>
            </a:pPr>
            <a:r>
              <a:rPr lang="de-DE" altLang="de-DE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info@pd-g.de</a:t>
            </a:r>
            <a: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www.pd-g.de</a:t>
            </a:r>
            <a:endParaRPr lang="de-DE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4DBBE2F-D7F4-0D44-A6B9-2CAA90BA4656}"/>
              </a:ext>
            </a:extLst>
          </p:cNvPr>
          <p:cNvSpPr txBox="1">
            <a:spLocks/>
          </p:cNvSpPr>
          <p:nvPr userDrawn="1"/>
        </p:nvSpPr>
        <p:spPr>
          <a:xfrm>
            <a:off x="701959" y="6374735"/>
            <a:ext cx="4572452" cy="323165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>
            <a:lvl1pPr marL="285750" indent="-285750" algn="l" defTabSz="457200" rtl="0" eaLnBrk="1" fontAlgn="base" latinLnBrk="0" hangingPunct="1">
              <a:spcBef>
                <a:spcPts val="5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DE" altLang="de-DE" sz="15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1124" indent="0" algn="l" defTabSz="685792" rtl="0" eaLnBrk="1" latinLnBrk="0" hangingPunct="1">
              <a:spcBef>
                <a:spcPts val="635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7288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28413" indent="0" algn="l" defTabSz="685792" rtl="0" eaLnBrk="1" latinLnBrk="0" hangingPunct="1">
              <a:spcBef>
                <a:spcPts val="476"/>
              </a:spcBef>
              <a:buFont typeface="Arial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685792" rtl="0" eaLnBrk="1" latinLnBrk="0" hangingPunct="1">
              <a:spcBef>
                <a:spcPts val="1270"/>
              </a:spcBef>
              <a:buFont typeface="Arial" panose="020B0604020202020204" pitchFamily="34" charset="0"/>
              <a:buNone/>
              <a:defRPr sz="1500" b="0" kern="1200">
                <a:solidFill>
                  <a:srgbClr val="0037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27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8" algn="l" defTabSz="6857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Diese Präsentation ist Eigentum der PD – Berater der öffentlichen Hand GmbH. </a:t>
            </a:r>
            <a:b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 Verwertung, Weitergabe oder Verwendung ohne Zustimmung ist unzulässig.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7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PD – Berater der öffentlichen Hand GmbH</a:t>
            </a:r>
          </a:p>
        </p:txBody>
      </p:sp>
    </p:spTree>
    <p:extLst>
      <p:ext uri="{BB962C8B-B14F-4D97-AF65-F5344CB8AC3E}">
        <p14:creationId xmlns:p14="http://schemas.microsoft.com/office/powerpoint/2010/main" val="35776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3150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6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Freihandform 11"/>
          <p:cNvSpPr/>
          <p:nvPr userDrawn="1"/>
        </p:nvSpPr>
        <p:spPr>
          <a:xfrm>
            <a:off x="-5862" y="-19050"/>
            <a:ext cx="10152185" cy="4767385"/>
          </a:xfrm>
          <a:custGeom>
            <a:avLst/>
            <a:gdLst>
              <a:gd name="connsiteX0" fmla="*/ 0 w 10152185"/>
              <a:gd name="connsiteY0" fmla="*/ 0 h 4753708"/>
              <a:gd name="connsiteX1" fmla="*/ 0 w 10152185"/>
              <a:gd name="connsiteY1" fmla="*/ 4753708 h 4753708"/>
              <a:gd name="connsiteX2" fmla="*/ 10152185 w 10152185"/>
              <a:gd name="connsiteY2" fmla="*/ 2022231 h 4753708"/>
              <a:gd name="connsiteX3" fmla="*/ 2620108 w 10152185"/>
              <a:gd name="connsiteY3" fmla="*/ 11723 h 4753708"/>
              <a:gd name="connsiteX4" fmla="*/ 0 w 10152185"/>
              <a:gd name="connsiteY4" fmla="*/ 0 h 475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2185" h="4753708">
                <a:moveTo>
                  <a:pt x="0" y="0"/>
                </a:moveTo>
                <a:lnTo>
                  <a:pt x="0" y="4753708"/>
                </a:lnTo>
                <a:lnTo>
                  <a:pt x="10152185" y="2022231"/>
                </a:lnTo>
                <a:lnTo>
                  <a:pt x="2620108" y="11723"/>
                </a:lnTo>
                <a:lnTo>
                  <a:pt x="0" y="0"/>
                </a:lnTo>
                <a:close/>
              </a:path>
            </a:pathLst>
          </a:custGeom>
          <a:solidFill>
            <a:srgbClr val="FFD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 userDrawn="1"/>
        </p:nvSpPr>
        <p:spPr>
          <a:xfrm>
            <a:off x="10104120" y="1454150"/>
            <a:ext cx="2098040" cy="1107440"/>
          </a:xfrm>
          <a:custGeom>
            <a:avLst/>
            <a:gdLst>
              <a:gd name="connsiteX0" fmla="*/ 2098040 w 2098040"/>
              <a:gd name="connsiteY0" fmla="*/ 0 h 1107440"/>
              <a:gd name="connsiteX1" fmla="*/ 2098040 w 2098040"/>
              <a:gd name="connsiteY1" fmla="*/ 1107440 h 1107440"/>
              <a:gd name="connsiteX2" fmla="*/ 0 w 2098040"/>
              <a:gd name="connsiteY2" fmla="*/ 558800 h 1107440"/>
              <a:gd name="connsiteX3" fmla="*/ 2098040 w 2098040"/>
              <a:gd name="connsiteY3" fmla="*/ 0 h 11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040" h="1107440">
                <a:moveTo>
                  <a:pt x="2098040" y="0"/>
                </a:moveTo>
                <a:lnTo>
                  <a:pt x="2098040" y="1107440"/>
                </a:lnTo>
                <a:lnTo>
                  <a:pt x="0" y="558800"/>
                </a:lnTo>
                <a:lnTo>
                  <a:pt x="2098040" y="0"/>
                </a:lnTo>
                <a:close/>
              </a:path>
            </a:pathLst>
          </a:custGeom>
          <a:solidFill>
            <a:srgbClr val="FFD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C388CC-E7B9-B34D-83CF-9F70C8F6C1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25686" y="1689"/>
            <a:ext cx="1899683" cy="144000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21606" y="2009660"/>
            <a:ext cx="12233829" cy="4884745"/>
          </a:xfrm>
          <a:custGeom>
            <a:avLst/>
            <a:gdLst>
              <a:gd name="connsiteX0" fmla="*/ 1007834 w 4911359"/>
              <a:gd name="connsiteY0" fmla="*/ 0 h 2260600"/>
              <a:gd name="connsiteX1" fmla="*/ 4911359 w 4911359"/>
              <a:gd name="connsiteY1" fmla="*/ 0 h 2260600"/>
              <a:gd name="connsiteX2" fmla="*/ 1947725 w 4911359"/>
              <a:gd name="connsiteY2" fmla="*/ 2260600 h 2260600"/>
              <a:gd name="connsiteX3" fmla="*/ 0 w 4911359"/>
              <a:gd name="connsiteY3" fmla="*/ 2260600 h 2260600"/>
              <a:gd name="connsiteX4" fmla="*/ 1007834 w 4911359"/>
              <a:gd name="connsiteY4" fmla="*/ 0 h 2260600"/>
              <a:gd name="connsiteX0" fmla="*/ 1007834 w 4911359"/>
              <a:gd name="connsiteY0" fmla="*/ 0 h 2260600"/>
              <a:gd name="connsiteX1" fmla="*/ 4911359 w 4911359"/>
              <a:gd name="connsiteY1" fmla="*/ 0 h 2260600"/>
              <a:gd name="connsiteX2" fmla="*/ 4906825 w 4911359"/>
              <a:gd name="connsiteY2" fmla="*/ 2247900 h 2260600"/>
              <a:gd name="connsiteX3" fmla="*/ 0 w 4911359"/>
              <a:gd name="connsiteY3" fmla="*/ 2260600 h 2260600"/>
              <a:gd name="connsiteX4" fmla="*/ 1007834 w 4911359"/>
              <a:gd name="connsiteY4" fmla="*/ 0 h 2260600"/>
              <a:gd name="connsiteX0" fmla="*/ 1566634 w 4911359"/>
              <a:gd name="connsiteY0" fmla="*/ 0 h 3517900"/>
              <a:gd name="connsiteX1" fmla="*/ 4911359 w 4911359"/>
              <a:gd name="connsiteY1" fmla="*/ 1257300 h 3517900"/>
              <a:gd name="connsiteX2" fmla="*/ 4906825 w 4911359"/>
              <a:gd name="connsiteY2" fmla="*/ 3505200 h 3517900"/>
              <a:gd name="connsiteX3" fmla="*/ 0 w 4911359"/>
              <a:gd name="connsiteY3" fmla="*/ 3517900 h 3517900"/>
              <a:gd name="connsiteX4" fmla="*/ 1566634 w 4911359"/>
              <a:gd name="connsiteY4" fmla="*/ 0 h 3517900"/>
              <a:gd name="connsiteX0" fmla="*/ 1566634 w 4911359"/>
              <a:gd name="connsiteY0" fmla="*/ 0 h 3517900"/>
              <a:gd name="connsiteX1" fmla="*/ 4911359 w 4911359"/>
              <a:gd name="connsiteY1" fmla="*/ 0 h 3517900"/>
              <a:gd name="connsiteX2" fmla="*/ 4906825 w 4911359"/>
              <a:gd name="connsiteY2" fmla="*/ 3505200 h 3517900"/>
              <a:gd name="connsiteX3" fmla="*/ 0 w 4911359"/>
              <a:gd name="connsiteY3" fmla="*/ 3517900 h 3517900"/>
              <a:gd name="connsiteX4" fmla="*/ 1566634 w 4911359"/>
              <a:gd name="connsiteY4" fmla="*/ 0 h 3517900"/>
              <a:gd name="connsiteX0" fmla="*/ 5878283 w 9223008"/>
              <a:gd name="connsiteY0" fmla="*/ 0 h 3524956"/>
              <a:gd name="connsiteX1" fmla="*/ 9223008 w 9223008"/>
              <a:gd name="connsiteY1" fmla="*/ 0 h 3524956"/>
              <a:gd name="connsiteX2" fmla="*/ 9218474 w 9223008"/>
              <a:gd name="connsiteY2" fmla="*/ 3505200 h 3524956"/>
              <a:gd name="connsiteX3" fmla="*/ 0 w 9223008"/>
              <a:gd name="connsiteY3" fmla="*/ 3524956 h 3524956"/>
              <a:gd name="connsiteX4" fmla="*/ 5878283 w 9223008"/>
              <a:gd name="connsiteY4" fmla="*/ 0 h 3524956"/>
              <a:gd name="connsiteX0" fmla="*/ 7586433 w 9223008"/>
              <a:gd name="connsiteY0" fmla="*/ 7056 h 3524956"/>
              <a:gd name="connsiteX1" fmla="*/ 9223008 w 9223008"/>
              <a:gd name="connsiteY1" fmla="*/ 0 h 3524956"/>
              <a:gd name="connsiteX2" fmla="*/ 9218474 w 9223008"/>
              <a:gd name="connsiteY2" fmla="*/ 3505200 h 3524956"/>
              <a:gd name="connsiteX3" fmla="*/ 0 w 9223008"/>
              <a:gd name="connsiteY3" fmla="*/ 3524956 h 3524956"/>
              <a:gd name="connsiteX4" fmla="*/ 7586433 w 9223008"/>
              <a:gd name="connsiteY4" fmla="*/ 7056 h 3524956"/>
              <a:gd name="connsiteX0" fmla="*/ 7586433 w 9223008"/>
              <a:gd name="connsiteY0" fmla="*/ 7056 h 3524956"/>
              <a:gd name="connsiteX1" fmla="*/ 9223008 w 9223008"/>
              <a:gd name="connsiteY1" fmla="*/ 0 h 3524956"/>
              <a:gd name="connsiteX2" fmla="*/ 9218474 w 9223008"/>
              <a:gd name="connsiteY2" fmla="*/ 3505200 h 3524956"/>
              <a:gd name="connsiteX3" fmla="*/ 0 w 9223008"/>
              <a:gd name="connsiteY3" fmla="*/ 3524956 h 3524956"/>
              <a:gd name="connsiteX4" fmla="*/ 3707141 w 9223008"/>
              <a:gd name="connsiteY4" fmla="*/ 1804811 h 3524956"/>
              <a:gd name="connsiteX5" fmla="*/ 7586433 w 9223008"/>
              <a:gd name="connsiteY5" fmla="*/ 7056 h 3524956"/>
              <a:gd name="connsiteX0" fmla="*/ 7587691 w 9224266"/>
              <a:gd name="connsiteY0" fmla="*/ 7056 h 3524956"/>
              <a:gd name="connsiteX1" fmla="*/ 9224266 w 9224266"/>
              <a:gd name="connsiteY1" fmla="*/ 0 h 3524956"/>
              <a:gd name="connsiteX2" fmla="*/ 9219732 w 9224266"/>
              <a:gd name="connsiteY2" fmla="*/ 3505200 h 3524956"/>
              <a:gd name="connsiteX3" fmla="*/ 1258 w 9224266"/>
              <a:gd name="connsiteY3" fmla="*/ 3524956 h 3524956"/>
              <a:gd name="connsiteX4" fmla="*/ 0 w 9224266"/>
              <a:gd name="connsiteY4" fmla="*/ 231422 h 3524956"/>
              <a:gd name="connsiteX5" fmla="*/ 7587691 w 9224266"/>
              <a:gd name="connsiteY5" fmla="*/ 7056 h 3524956"/>
              <a:gd name="connsiteX0" fmla="*/ 7549591 w 9224266"/>
              <a:gd name="connsiteY0" fmla="*/ 0 h 4117622"/>
              <a:gd name="connsiteX1" fmla="*/ 9224266 w 9224266"/>
              <a:gd name="connsiteY1" fmla="*/ 592666 h 4117622"/>
              <a:gd name="connsiteX2" fmla="*/ 9219732 w 9224266"/>
              <a:gd name="connsiteY2" fmla="*/ 4097866 h 4117622"/>
              <a:gd name="connsiteX3" fmla="*/ 1258 w 9224266"/>
              <a:gd name="connsiteY3" fmla="*/ 4117622 h 4117622"/>
              <a:gd name="connsiteX4" fmla="*/ 0 w 9224266"/>
              <a:gd name="connsiteY4" fmla="*/ 824088 h 4117622"/>
              <a:gd name="connsiteX5" fmla="*/ 7549591 w 9224266"/>
              <a:gd name="connsiteY5" fmla="*/ 0 h 4117622"/>
              <a:gd name="connsiteX0" fmla="*/ 7703457 w 9224266"/>
              <a:gd name="connsiteY0" fmla="*/ 0 h 3824545"/>
              <a:gd name="connsiteX1" fmla="*/ 9224266 w 9224266"/>
              <a:gd name="connsiteY1" fmla="*/ 299589 h 3824545"/>
              <a:gd name="connsiteX2" fmla="*/ 9219732 w 9224266"/>
              <a:gd name="connsiteY2" fmla="*/ 3804789 h 3824545"/>
              <a:gd name="connsiteX3" fmla="*/ 1258 w 9224266"/>
              <a:gd name="connsiteY3" fmla="*/ 3824545 h 3824545"/>
              <a:gd name="connsiteX4" fmla="*/ 0 w 9224266"/>
              <a:gd name="connsiteY4" fmla="*/ 531011 h 3824545"/>
              <a:gd name="connsiteX5" fmla="*/ 7703457 w 9224266"/>
              <a:gd name="connsiteY5" fmla="*/ 0 h 3824545"/>
              <a:gd name="connsiteX0" fmla="*/ 7637515 w 9224266"/>
              <a:gd name="connsiteY0" fmla="*/ 0 h 4029699"/>
              <a:gd name="connsiteX1" fmla="*/ 9224266 w 9224266"/>
              <a:gd name="connsiteY1" fmla="*/ 504743 h 4029699"/>
              <a:gd name="connsiteX2" fmla="*/ 9219732 w 9224266"/>
              <a:gd name="connsiteY2" fmla="*/ 4009943 h 4029699"/>
              <a:gd name="connsiteX3" fmla="*/ 1258 w 9224266"/>
              <a:gd name="connsiteY3" fmla="*/ 4029699 h 4029699"/>
              <a:gd name="connsiteX4" fmla="*/ 0 w 9224266"/>
              <a:gd name="connsiteY4" fmla="*/ 736165 h 4029699"/>
              <a:gd name="connsiteX5" fmla="*/ 7637515 w 9224266"/>
              <a:gd name="connsiteY5" fmla="*/ 0 h 4029699"/>
              <a:gd name="connsiteX0" fmla="*/ 7637515 w 9219767"/>
              <a:gd name="connsiteY0" fmla="*/ 0 h 4029699"/>
              <a:gd name="connsiteX1" fmla="*/ 9175908 w 9219767"/>
              <a:gd name="connsiteY1" fmla="*/ 441243 h 4029699"/>
              <a:gd name="connsiteX2" fmla="*/ 9219732 w 9219767"/>
              <a:gd name="connsiteY2" fmla="*/ 4009943 h 4029699"/>
              <a:gd name="connsiteX3" fmla="*/ 1258 w 9219767"/>
              <a:gd name="connsiteY3" fmla="*/ 4029699 h 4029699"/>
              <a:gd name="connsiteX4" fmla="*/ 0 w 9219767"/>
              <a:gd name="connsiteY4" fmla="*/ 736165 h 4029699"/>
              <a:gd name="connsiteX5" fmla="*/ 7637515 w 9219767"/>
              <a:gd name="connsiteY5" fmla="*/ 0 h 4029699"/>
              <a:gd name="connsiteX0" fmla="*/ 7637515 w 9176223"/>
              <a:gd name="connsiteY0" fmla="*/ 0 h 4029699"/>
              <a:gd name="connsiteX1" fmla="*/ 9175908 w 9176223"/>
              <a:gd name="connsiteY1" fmla="*/ 441243 h 4029699"/>
              <a:gd name="connsiteX2" fmla="*/ 9175771 w 9176223"/>
              <a:gd name="connsiteY2" fmla="*/ 4019712 h 4029699"/>
              <a:gd name="connsiteX3" fmla="*/ 1258 w 9176223"/>
              <a:gd name="connsiteY3" fmla="*/ 4029699 h 4029699"/>
              <a:gd name="connsiteX4" fmla="*/ 0 w 9176223"/>
              <a:gd name="connsiteY4" fmla="*/ 736165 h 4029699"/>
              <a:gd name="connsiteX5" fmla="*/ 7637515 w 9176223"/>
              <a:gd name="connsiteY5" fmla="*/ 0 h 4029699"/>
              <a:gd name="connsiteX0" fmla="*/ 7636264 w 9174972"/>
              <a:gd name="connsiteY0" fmla="*/ 0 h 4029699"/>
              <a:gd name="connsiteX1" fmla="*/ 9174657 w 9174972"/>
              <a:gd name="connsiteY1" fmla="*/ 441243 h 4029699"/>
              <a:gd name="connsiteX2" fmla="*/ 9174520 w 9174972"/>
              <a:gd name="connsiteY2" fmla="*/ 4019712 h 4029699"/>
              <a:gd name="connsiteX3" fmla="*/ 7 w 9174972"/>
              <a:gd name="connsiteY3" fmla="*/ 4029699 h 4029699"/>
              <a:gd name="connsiteX4" fmla="*/ 20729 w 9174972"/>
              <a:gd name="connsiteY4" fmla="*/ 736165 h 4029699"/>
              <a:gd name="connsiteX5" fmla="*/ 7636264 w 9174972"/>
              <a:gd name="connsiteY5" fmla="*/ 0 h 4029699"/>
              <a:gd name="connsiteX0" fmla="*/ 7636263 w 9174971"/>
              <a:gd name="connsiteY0" fmla="*/ 0 h 4029699"/>
              <a:gd name="connsiteX1" fmla="*/ 9174656 w 9174971"/>
              <a:gd name="connsiteY1" fmla="*/ 441243 h 4029699"/>
              <a:gd name="connsiteX2" fmla="*/ 9174519 w 9174971"/>
              <a:gd name="connsiteY2" fmla="*/ 4019712 h 4029699"/>
              <a:gd name="connsiteX3" fmla="*/ 6 w 9174971"/>
              <a:gd name="connsiteY3" fmla="*/ 4029699 h 4029699"/>
              <a:gd name="connsiteX4" fmla="*/ 25124 w 9174971"/>
              <a:gd name="connsiteY4" fmla="*/ 1537242 h 4029699"/>
              <a:gd name="connsiteX5" fmla="*/ 7636263 w 9174971"/>
              <a:gd name="connsiteY5" fmla="*/ 0 h 4029699"/>
              <a:gd name="connsiteX0" fmla="*/ 7636259 w 9174967"/>
              <a:gd name="connsiteY0" fmla="*/ 0 h 4029699"/>
              <a:gd name="connsiteX1" fmla="*/ 9174652 w 9174967"/>
              <a:gd name="connsiteY1" fmla="*/ 441243 h 4029699"/>
              <a:gd name="connsiteX2" fmla="*/ 9174515 w 9174967"/>
              <a:gd name="connsiteY2" fmla="*/ 4019712 h 4029699"/>
              <a:gd name="connsiteX3" fmla="*/ 2 w 9174967"/>
              <a:gd name="connsiteY3" fmla="*/ 4029699 h 4029699"/>
              <a:gd name="connsiteX4" fmla="*/ 82270 w 9174967"/>
              <a:gd name="connsiteY4" fmla="*/ 2357857 h 4029699"/>
              <a:gd name="connsiteX5" fmla="*/ 7636259 w 9174967"/>
              <a:gd name="connsiteY5" fmla="*/ 0 h 4029699"/>
              <a:gd name="connsiteX0" fmla="*/ 7636262 w 9174970"/>
              <a:gd name="connsiteY0" fmla="*/ 0 h 4029699"/>
              <a:gd name="connsiteX1" fmla="*/ 9174655 w 9174970"/>
              <a:gd name="connsiteY1" fmla="*/ 441243 h 4029699"/>
              <a:gd name="connsiteX2" fmla="*/ 9174518 w 9174970"/>
              <a:gd name="connsiteY2" fmla="*/ 4019712 h 4029699"/>
              <a:gd name="connsiteX3" fmla="*/ 5 w 9174970"/>
              <a:gd name="connsiteY3" fmla="*/ 4029699 h 4029699"/>
              <a:gd name="connsiteX4" fmla="*/ 25123 w 9174970"/>
              <a:gd name="connsiteY4" fmla="*/ 2260165 h 4029699"/>
              <a:gd name="connsiteX5" fmla="*/ 7636262 w 9174970"/>
              <a:gd name="connsiteY5" fmla="*/ 0 h 4029699"/>
              <a:gd name="connsiteX0" fmla="*/ 7636262 w 9174970"/>
              <a:gd name="connsiteY0" fmla="*/ 0 h 4029699"/>
              <a:gd name="connsiteX1" fmla="*/ 9174655 w 9174970"/>
              <a:gd name="connsiteY1" fmla="*/ 441243 h 4029699"/>
              <a:gd name="connsiteX2" fmla="*/ 9174518 w 9174970"/>
              <a:gd name="connsiteY2" fmla="*/ 4019712 h 4029699"/>
              <a:gd name="connsiteX3" fmla="*/ 5 w 9174970"/>
              <a:gd name="connsiteY3" fmla="*/ 4029699 h 4029699"/>
              <a:gd name="connsiteX4" fmla="*/ 25123 w 9174970"/>
              <a:gd name="connsiteY4" fmla="*/ 2260165 h 4029699"/>
              <a:gd name="connsiteX5" fmla="*/ 7636262 w 9174970"/>
              <a:gd name="connsiteY5" fmla="*/ 0 h 4029699"/>
              <a:gd name="connsiteX0" fmla="*/ 7636257 w 9174965"/>
              <a:gd name="connsiteY0" fmla="*/ 0 h 4029699"/>
              <a:gd name="connsiteX1" fmla="*/ 9174650 w 9174965"/>
              <a:gd name="connsiteY1" fmla="*/ 441243 h 4029699"/>
              <a:gd name="connsiteX2" fmla="*/ 9174513 w 9174965"/>
              <a:gd name="connsiteY2" fmla="*/ 4019712 h 4029699"/>
              <a:gd name="connsiteX3" fmla="*/ 0 w 9174965"/>
              <a:gd name="connsiteY3" fmla="*/ 4029699 h 4029699"/>
              <a:gd name="connsiteX4" fmla="*/ 25118 w 9174965"/>
              <a:gd name="connsiteY4" fmla="*/ 2260165 h 4029699"/>
              <a:gd name="connsiteX5" fmla="*/ 7636257 w 9174965"/>
              <a:gd name="connsiteY5" fmla="*/ 0 h 4029699"/>
              <a:gd name="connsiteX0" fmla="*/ 7617207 w 9174965"/>
              <a:gd name="connsiteY0" fmla="*/ 0 h 4040282"/>
              <a:gd name="connsiteX1" fmla="*/ 9174650 w 9174965"/>
              <a:gd name="connsiteY1" fmla="*/ 451826 h 4040282"/>
              <a:gd name="connsiteX2" fmla="*/ 9174513 w 9174965"/>
              <a:gd name="connsiteY2" fmla="*/ 4030295 h 4040282"/>
              <a:gd name="connsiteX3" fmla="*/ 0 w 9174965"/>
              <a:gd name="connsiteY3" fmla="*/ 4040282 h 4040282"/>
              <a:gd name="connsiteX4" fmla="*/ 25118 w 9174965"/>
              <a:gd name="connsiteY4" fmla="*/ 2270748 h 4040282"/>
              <a:gd name="connsiteX5" fmla="*/ 7617207 w 9174965"/>
              <a:gd name="connsiteY5" fmla="*/ 0 h 4040282"/>
              <a:gd name="connsiteX0" fmla="*/ 7598157 w 9155915"/>
              <a:gd name="connsiteY0" fmla="*/ 0 h 4052982"/>
              <a:gd name="connsiteX1" fmla="*/ 9155600 w 9155915"/>
              <a:gd name="connsiteY1" fmla="*/ 451826 h 4052982"/>
              <a:gd name="connsiteX2" fmla="*/ 9155463 w 9155915"/>
              <a:gd name="connsiteY2" fmla="*/ 4030295 h 4052982"/>
              <a:gd name="connsiteX3" fmla="*/ 0 w 9155915"/>
              <a:gd name="connsiteY3" fmla="*/ 4052982 h 4052982"/>
              <a:gd name="connsiteX4" fmla="*/ 6068 w 9155915"/>
              <a:gd name="connsiteY4" fmla="*/ 2270748 h 4052982"/>
              <a:gd name="connsiteX5" fmla="*/ 7598157 w 9155915"/>
              <a:gd name="connsiteY5" fmla="*/ 0 h 4052982"/>
              <a:gd name="connsiteX0" fmla="*/ 7598157 w 9159496"/>
              <a:gd name="connsiteY0" fmla="*/ 0 h 4052982"/>
              <a:gd name="connsiteX1" fmla="*/ 9155600 w 9159496"/>
              <a:gd name="connsiteY1" fmla="*/ 451826 h 4052982"/>
              <a:gd name="connsiteX2" fmla="*/ 9159273 w 9159496"/>
              <a:gd name="connsiteY2" fmla="*/ 4042995 h 4052982"/>
              <a:gd name="connsiteX3" fmla="*/ 0 w 9159496"/>
              <a:gd name="connsiteY3" fmla="*/ 4052982 h 4052982"/>
              <a:gd name="connsiteX4" fmla="*/ 6068 w 9159496"/>
              <a:gd name="connsiteY4" fmla="*/ 2270748 h 4052982"/>
              <a:gd name="connsiteX5" fmla="*/ 7598157 w 9159496"/>
              <a:gd name="connsiteY5" fmla="*/ 0 h 4052982"/>
              <a:gd name="connsiteX0" fmla="*/ 7598438 w 9159777"/>
              <a:gd name="connsiteY0" fmla="*/ 0 h 4052982"/>
              <a:gd name="connsiteX1" fmla="*/ 9155881 w 9159777"/>
              <a:gd name="connsiteY1" fmla="*/ 451826 h 4052982"/>
              <a:gd name="connsiteX2" fmla="*/ 9159554 w 9159777"/>
              <a:gd name="connsiteY2" fmla="*/ 4042995 h 4052982"/>
              <a:gd name="connsiteX3" fmla="*/ 281 w 9159777"/>
              <a:gd name="connsiteY3" fmla="*/ 4052982 h 4052982"/>
              <a:gd name="connsiteX4" fmla="*/ 0 w 9159777"/>
              <a:gd name="connsiteY4" fmla="*/ 2274276 h 4052982"/>
              <a:gd name="connsiteX5" fmla="*/ 7598438 w 9159777"/>
              <a:gd name="connsiteY5" fmla="*/ 0 h 4052982"/>
              <a:gd name="connsiteX0" fmla="*/ 7604507 w 9165846"/>
              <a:gd name="connsiteY0" fmla="*/ 0 h 4070620"/>
              <a:gd name="connsiteX1" fmla="*/ 9161950 w 9165846"/>
              <a:gd name="connsiteY1" fmla="*/ 451826 h 4070620"/>
              <a:gd name="connsiteX2" fmla="*/ 9165623 w 9165846"/>
              <a:gd name="connsiteY2" fmla="*/ 4042995 h 4070620"/>
              <a:gd name="connsiteX3" fmla="*/ 0 w 9165846"/>
              <a:gd name="connsiteY3" fmla="*/ 4070620 h 4070620"/>
              <a:gd name="connsiteX4" fmla="*/ 6069 w 9165846"/>
              <a:gd name="connsiteY4" fmla="*/ 2274276 h 4070620"/>
              <a:gd name="connsiteX5" fmla="*/ 7604507 w 9165846"/>
              <a:gd name="connsiteY5" fmla="*/ 0 h 4070620"/>
              <a:gd name="connsiteX0" fmla="*/ 7612725 w 9174064"/>
              <a:gd name="connsiteY0" fmla="*/ 0 h 4070620"/>
              <a:gd name="connsiteX1" fmla="*/ 9170168 w 9174064"/>
              <a:gd name="connsiteY1" fmla="*/ 451826 h 4070620"/>
              <a:gd name="connsiteX2" fmla="*/ 9173841 w 9174064"/>
              <a:gd name="connsiteY2" fmla="*/ 4042995 h 4070620"/>
              <a:gd name="connsiteX3" fmla="*/ 8218 w 9174064"/>
              <a:gd name="connsiteY3" fmla="*/ 4070620 h 4070620"/>
              <a:gd name="connsiteX4" fmla="*/ 0 w 9174064"/>
              <a:gd name="connsiteY4" fmla="*/ 2274276 h 4070620"/>
              <a:gd name="connsiteX5" fmla="*/ 7612725 w 9174064"/>
              <a:gd name="connsiteY5" fmla="*/ 0 h 4070620"/>
              <a:gd name="connsiteX0" fmla="*/ 7614032 w 9175371"/>
              <a:gd name="connsiteY0" fmla="*/ 0 h 4070620"/>
              <a:gd name="connsiteX1" fmla="*/ 9171475 w 9175371"/>
              <a:gd name="connsiteY1" fmla="*/ 451826 h 4070620"/>
              <a:gd name="connsiteX2" fmla="*/ 9175148 w 9175371"/>
              <a:gd name="connsiteY2" fmla="*/ 4042995 h 4070620"/>
              <a:gd name="connsiteX3" fmla="*/ 0 w 9175371"/>
              <a:gd name="connsiteY3" fmla="*/ 4070620 h 4070620"/>
              <a:gd name="connsiteX4" fmla="*/ 1307 w 9175371"/>
              <a:gd name="connsiteY4" fmla="*/ 2274276 h 4070620"/>
              <a:gd name="connsiteX5" fmla="*/ 7614032 w 9175371"/>
              <a:gd name="connsiteY5" fmla="*/ 0 h 407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5371" h="4070620">
                <a:moveTo>
                  <a:pt x="7614032" y="0"/>
                </a:moveTo>
                <a:lnTo>
                  <a:pt x="9171475" y="451826"/>
                </a:lnTo>
                <a:cubicBezTo>
                  <a:pt x="9169964" y="1201126"/>
                  <a:pt x="9176659" y="3293695"/>
                  <a:pt x="9175148" y="4042995"/>
                </a:cubicBezTo>
                <a:lnTo>
                  <a:pt x="0" y="4070620"/>
                </a:lnTo>
                <a:cubicBezTo>
                  <a:pt x="12559" y="3185853"/>
                  <a:pt x="1726" y="3352583"/>
                  <a:pt x="1307" y="2274276"/>
                </a:cubicBezTo>
                <a:lnTo>
                  <a:pt x="76140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867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696117" y="1233577"/>
            <a:ext cx="6608809" cy="1074781"/>
          </a:xfrm>
        </p:spPr>
        <p:txBody>
          <a:bodyPr vert="horz" wrap="square" anchor="b" anchorCtr="0">
            <a:spAutoFit/>
          </a:bodyPr>
          <a:lstStyle>
            <a:lvl1pPr algn="l">
              <a:lnSpc>
                <a:spcPct val="97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696118" y="2733974"/>
            <a:ext cx="5756593" cy="238848"/>
          </a:xfr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97000"/>
              </a:lnSpc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6118" y="3398440"/>
            <a:ext cx="3280710" cy="24622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140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9318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031804" y="6578152"/>
            <a:ext cx="46487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7CB25753-86A6-44BE-85B2-A8304D138567}" type="datetime1">
              <a:rPr lang="de-DE" smtClean="0"/>
              <a:t>14.02.2023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83058" y="6578152"/>
            <a:ext cx="20197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D4A18DF9-8FF6-4BA5-BC52-5FB4772E22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8756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Präsentationstitel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93210" y="315058"/>
            <a:ext cx="10656661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64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5535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1" y="315058"/>
            <a:ext cx="10600100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F6A-7CA0-4D71-A3E9-57407D287B7A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8756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57955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3153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0" y="315058"/>
            <a:ext cx="10628381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211" y="1633537"/>
            <a:ext cx="5047189" cy="4675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459D-2EC0-4B0F-B290-429C9D9330B9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6452712" y="1633537"/>
            <a:ext cx="5043964" cy="4675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8756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4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375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0" y="315058"/>
            <a:ext cx="10628381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212" y="1633537"/>
            <a:ext cx="3266230" cy="4675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1A8-A085-46FE-A8E1-1FFCF59C0345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8756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6"/>
          </p:nvPr>
        </p:nvSpPr>
        <p:spPr>
          <a:xfrm>
            <a:off x="4461829" y="1633537"/>
            <a:ext cx="3266230" cy="4675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7"/>
          </p:nvPr>
        </p:nvSpPr>
        <p:spPr>
          <a:xfrm>
            <a:off x="8230445" y="1633537"/>
            <a:ext cx="3266230" cy="4675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71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8069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1" y="315058"/>
            <a:ext cx="10618954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211" y="1633537"/>
            <a:ext cx="5047189" cy="4675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72A8-EAA7-4AA1-A6A2-A6BC7A09867A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453187" y="1633537"/>
            <a:ext cx="5043487" cy="467327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599" y="6534187"/>
            <a:ext cx="4016375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20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ld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441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93211" y="1633537"/>
            <a:ext cx="5043487" cy="467327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0" y="315058"/>
            <a:ext cx="10609527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800C-5C72-43A3-832D-043FED47DB55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21599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8756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2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723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1BDD89-E2CB-6C43-BDAE-91F2CF95E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r="3129" b="954"/>
          <a:stretch/>
        </p:blipFill>
        <p:spPr>
          <a:xfrm>
            <a:off x="4223792" y="3870733"/>
            <a:ext cx="7968208" cy="29872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10" y="315058"/>
            <a:ext cx="10631513" cy="725959"/>
          </a:xfrm>
        </p:spPr>
        <p:txBody>
          <a:bodyPr vert="horz"/>
          <a:lstStyle>
            <a:lvl1pPr>
              <a:lnSpc>
                <a:spcPct val="97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BD5680-4CD1-459B-B145-1DF089DEFC92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18DF9-8FF6-4BA5-BC52-5FB4772E22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EC46C6-39B9-764E-81C4-926D2DDE59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6296" y="59936"/>
            <a:ext cx="713524" cy="540866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696649" y="6867625"/>
            <a:ext cx="10803834" cy="414000"/>
            <a:chOff x="696649" y="-304800"/>
            <a:chExt cx="10803834" cy="7298267"/>
          </a:xfrm>
        </p:grpSpPr>
        <p:cxnSp>
          <p:nvCxnSpPr>
            <p:cNvPr id="18" name="Gerader Verbinder 17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 userDrawn="1"/>
          </p:nvCxnSpPr>
          <p:spPr>
            <a:xfrm>
              <a:off x="6096000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 userDrawn="1"/>
        </p:nvGrpSpPr>
        <p:grpSpPr>
          <a:xfrm>
            <a:off x="-442761" y="196265"/>
            <a:ext cx="413886" cy="6481459"/>
            <a:chOff x="-442761" y="196265"/>
            <a:chExt cx="413886" cy="6481459"/>
          </a:xfrm>
        </p:grpSpPr>
        <p:cxnSp>
          <p:nvCxnSpPr>
            <p:cNvPr id="23" name="Gerader Verbinder 22"/>
            <p:cNvCxnSpPr/>
            <p:nvPr userDrawn="1"/>
          </p:nvCxnSpPr>
          <p:spPr>
            <a:xfrm>
              <a:off x="-442761" y="19626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>
            <a:xfrm>
              <a:off x="-442761" y="96633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 userDrawn="1"/>
          </p:nvCxnSpPr>
          <p:spPr>
            <a:xfrm>
              <a:off x="-442761" y="1273597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 userDrawn="1"/>
          </p:nvCxnSpPr>
          <p:spPr>
            <a:xfrm>
              <a:off x="-442761" y="630872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 userDrawn="1"/>
          </p:nvCxnSpPr>
          <p:spPr>
            <a:xfrm>
              <a:off x="-442761" y="667772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 userDrawn="1"/>
          </p:nvCxnSpPr>
          <p:spPr>
            <a:xfrm>
              <a:off x="-442761" y="1633261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 userDrawn="1"/>
          </p:nvCxnSpPr>
          <p:spPr>
            <a:xfrm>
              <a:off x="-442761" y="3429000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 userDrawn="1"/>
        </p:nvGrpSpPr>
        <p:grpSpPr>
          <a:xfrm>
            <a:off x="12211250" y="196265"/>
            <a:ext cx="413886" cy="6481459"/>
            <a:chOff x="12211250" y="196265"/>
            <a:chExt cx="413886" cy="6481459"/>
          </a:xfrm>
        </p:grpSpPr>
        <p:grpSp>
          <p:nvGrpSpPr>
            <p:cNvPr id="31" name="Gruppieren 30"/>
            <p:cNvGrpSpPr/>
            <p:nvPr userDrawn="1"/>
          </p:nvGrpSpPr>
          <p:grpSpPr>
            <a:xfrm>
              <a:off x="12211250" y="196265"/>
              <a:ext cx="413886" cy="6481459"/>
              <a:chOff x="-728133" y="196265"/>
              <a:chExt cx="13140266" cy="6481459"/>
            </a:xfrm>
          </p:grpSpPr>
          <p:cxnSp>
            <p:nvCxnSpPr>
              <p:cNvPr id="33" name="Gerader Verbinder 32"/>
              <p:cNvCxnSpPr/>
              <p:nvPr userDrawn="1"/>
            </p:nvCxnSpPr>
            <p:spPr>
              <a:xfrm>
                <a:off x="-728133" y="196265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 userDrawn="1"/>
            </p:nvCxnSpPr>
            <p:spPr>
              <a:xfrm>
                <a:off x="-728133" y="966334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 userDrawn="1"/>
            </p:nvCxnSpPr>
            <p:spPr>
              <a:xfrm>
                <a:off x="-728133" y="1273597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 userDrawn="1"/>
            </p:nvCxnSpPr>
            <p:spPr>
              <a:xfrm>
                <a:off x="-728133" y="6308725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 userDrawn="1"/>
            </p:nvCxnSpPr>
            <p:spPr>
              <a:xfrm>
                <a:off x="-728133" y="6677724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 userDrawn="1"/>
            </p:nvCxnSpPr>
            <p:spPr>
              <a:xfrm>
                <a:off x="-728133" y="1633261"/>
                <a:ext cx="1314026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/>
            <p:cNvCxnSpPr/>
            <p:nvPr userDrawn="1"/>
          </p:nvCxnSpPr>
          <p:spPr>
            <a:xfrm>
              <a:off x="12211250" y="3429000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 userDrawn="1"/>
        </p:nvGrpSpPr>
        <p:grpSpPr>
          <a:xfrm>
            <a:off x="696649" y="-442875"/>
            <a:ext cx="10803834" cy="414000"/>
            <a:chOff x="696649" y="-304800"/>
            <a:chExt cx="10803834" cy="7298267"/>
          </a:xfrm>
        </p:grpSpPr>
        <p:cxnSp>
          <p:nvCxnSpPr>
            <p:cNvPr id="40" name="Gerader Verbinder 39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 userDrawn="1"/>
          </p:nvCxnSpPr>
          <p:spPr>
            <a:xfrm>
              <a:off x="6096000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Gerader Verbinder 42"/>
          <p:cNvCxnSpPr/>
          <p:nvPr userDrawn="1"/>
        </p:nvCxnSpPr>
        <p:spPr>
          <a:xfrm>
            <a:off x="11324724" y="-442875"/>
            <a:ext cx="0" cy="4140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599" y="6534187"/>
            <a:ext cx="4018011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9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42390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416" imgH="416" progId="TCLayout.ActiveDocument.1">
                  <p:embed/>
                </p:oleObj>
              </mc:Choice>
              <mc:Fallback>
                <p:oleObj name="think-cell Folie" r:id="rId18" imgW="416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2400" b="1" i="1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451600" y="6534187"/>
            <a:ext cx="4012600" cy="16707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Präsentationstitel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3211" y="329309"/>
            <a:ext cx="10730851" cy="71170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211" y="1633537"/>
            <a:ext cx="10803464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EC46C6-39B9-764E-81C4-926D2DDE59A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26296" y="59936"/>
            <a:ext cx="713524" cy="540866"/>
          </a:xfrm>
          <a:prstGeom prst="rect">
            <a:avLst/>
          </a:prstGeom>
        </p:spPr>
      </p:pic>
      <p:grpSp>
        <p:nvGrpSpPr>
          <p:cNvPr id="10" name="Grafik 372">
            <a:extLst>
              <a:ext uri="{FF2B5EF4-FFF2-40B4-BE49-F238E27FC236}">
                <a16:creationId xmlns:a16="http://schemas.microsoft.com/office/drawing/2014/main" id="{9C9BADBD-04AC-4878-9883-7758C9535618}"/>
              </a:ext>
            </a:extLst>
          </p:cNvPr>
          <p:cNvGrpSpPr/>
          <p:nvPr userDrawn="1"/>
        </p:nvGrpSpPr>
        <p:grpSpPr>
          <a:xfrm>
            <a:off x="9875521" y="6241678"/>
            <a:ext cx="2316480" cy="618410"/>
            <a:chOff x="7705537" y="6399078"/>
            <a:chExt cx="1726881" cy="461010"/>
          </a:xfrm>
        </p:grpSpPr>
        <p:sp>
          <p:nvSpPr>
            <p:cNvPr id="11" name="Freihandform: Form 4">
              <a:extLst>
                <a:ext uri="{FF2B5EF4-FFF2-40B4-BE49-F238E27FC236}">
                  <a16:creationId xmlns:a16="http://schemas.microsoft.com/office/drawing/2014/main" id="{AA796108-266F-46B7-8CCB-1060FE134087}"/>
                </a:ext>
              </a:extLst>
            </p:cNvPr>
            <p:cNvSpPr/>
            <p:nvPr/>
          </p:nvSpPr>
          <p:spPr>
            <a:xfrm>
              <a:off x="8208456" y="6399078"/>
              <a:ext cx="1223962" cy="461010"/>
            </a:xfrm>
            <a:custGeom>
              <a:avLst/>
              <a:gdLst>
                <a:gd name="connsiteX0" fmla="*/ 0 w 1223962"/>
                <a:gd name="connsiteY0" fmla="*/ 325755 h 461010"/>
                <a:gd name="connsiteX1" fmla="*/ 507683 w 1223962"/>
                <a:gd name="connsiteY1" fmla="*/ 461010 h 461010"/>
                <a:gd name="connsiteX2" fmla="*/ 1223963 w 1223962"/>
                <a:gd name="connsiteY2" fmla="*/ 461010 h 461010"/>
                <a:gd name="connsiteX3" fmla="*/ 1223963 w 1223962"/>
                <a:gd name="connsiteY3" fmla="*/ 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962" h="461010">
                  <a:moveTo>
                    <a:pt x="0" y="325755"/>
                  </a:moveTo>
                  <a:lnTo>
                    <a:pt x="507683" y="461010"/>
                  </a:lnTo>
                  <a:lnTo>
                    <a:pt x="1223963" y="461010"/>
                  </a:lnTo>
                  <a:lnTo>
                    <a:pt x="1223963" y="0"/>
                  </a:lnTo>
                  <a:close/>
                </a:path>
              </a:pathLst>
            </a:custGeom>
            <a:solidFill>
              <a:srgbClr val="FFD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" name="Freihandform: Form 5">
              <a:extLst>
                <a:ext uri="{FF2B5EF4-FFF2-40B4-BE49-F238E27FC236}">
                  <a16:creationId xmlns:a16="http://schemas.microsoft.com/office/drawing/2014/main" id="{5DBCD011-0917-43A0-AD09-B100AE8EAA60}"/>
                </a:ext>
              </a:extLst>
            </p:cNvPr>
            <p:cNvSpPr/>
            <p:nvPr/>
          </p:nvSpPr>
          <p:spPr>
            <a:xfrm>
              <a:off x="7705537" y="6724833"/>
              <a:ext cx="1010602" cy="135255"/>
            </a:xfrm>
            <a:custGeom>
              <a:avLst/>
              <a:gdLst>
                <a:gd name="connsiteX0" fmla="*/ 0 w 1010602"/>
                <a:gd name="connsiteY0" fmla="*/ 135255 h 135255"/>
                <a:gd name="connsiteX1" fmla="*/ 1010603 w 1010602"/>
                <a:gd name="connsiteY1" fmla="*/ 135255 h 135255"/>
                <a:gd name="connsiteX2" fmla="*/ 502920 w 1010602"/>
                <a:gd name="connsiteY2" fmla="*/ 0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0602" h="135255">
                  <a:moveTo>
                    <a:pt x="0" y="135255"/>
                  </a:moveTo>
                  <a:lnTo>
                    <a:pt x="1010603" y="135255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FC2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>
          <a:xfrm>
            <a:off x="696649" y="6867625"/>
            <a:ext cx="10803834" cy="414000"/>
            <a:chOff x="696649" y="-304800"/>
            <a:chExt cx="10803834" cy="7298267"/>
          </a:xfrm>
        </p:grpSpPr>
        <p:cxnSp>
          <p:nvCxnSpPr>
            <p:cNvPr id="14" name="Gerader Verbinder 13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 userDrawn="1"/>
        </p:nvGrpSpPr>
        <p:grpSpPr>
          <a:xfrm>
            <a:off x="-442761" y="196265"/>
            <a:ext cx="413886" cy="6481459"/>
            <a:chOff x="-442761" y="196265"/>
            <a:chExt cx="413886" cy="6481459"/>
          </a:xfrm>
        </p:grpSpPr>
        <p:cxnSp>
          <p:nvCxnSpPr>
            <p:cNvPr id="18" name="Gerader Verbinder 17"/>
            <p:cNvCxnSpPr/>
            <p:nvPr userDrawn="1"/>
          </p:nvCxnSpPr>
          <p:spPr>
            <a:xfrm>
              <a:off x="-442761" y="19626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 userDrawn="1"/>
          </p:nvCxnSpPr>
          <p:spPr>
            <a:xfrm>
              <a:off x="-442761" y="96633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>
            <a:xfrm>
              <a:off x="-442761" y="1273597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 userDrawn="1"/>
          </p:nvCxnSpPr>
          <p:spPr>
            <a:xfrm>
              <a:off x="-442761" y="6308725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 userDrawn="1"/>
          </p:nvCxnSpPr>
          <p:spPr>
            <a:xfrm>
              <a:off x="-442761" y="6677724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 userDrawn="1"/>
          </p:nvCxnSpPr>
          <p:spPr>
            <a:xfrm>
              <a:off x="-442761" y="1633261"/>
              <a:ext cx="41388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 userDrawn="1"/>
        </p:nvGrpSpPr>
        <p:grpSpPr>
          <a:xfrm>
            <a:off x="12211250" y="196265"/>
            <a:ext cx="413886" cy="6481459"/>
            <a:chOff x="-728133" y="196265"/>
            <a:chExt cx="13140266" cy="6481459"/>
          </a:xfrm>
        </p:grpSpPr>
        <p:cxnSp>
          <p:nvCxnSpPr>
            <p:cNvPr id="28" name="Gerader Verbinder 27"/>
            <p:cNvCxnSpPr/>
            <p:nvPr userDrawn="1"/>
          </p:nvCxnSpPr>
          <p:spPr>
            <a:xfrm>
              <a:off x="-728133" y="196265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 userDrawn="1"/>
          </p:nvCxnSpPr>
          <p:spPr>
            <a:xfrm>
              <a:off x="-728133" y="966334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 userDrawn="1"/>
          </p:nvCxnSpPr>
          <p:spPr>
            <a:xfrm>
              <a:off x="-728133" y="1273597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 userDrawn="1"/>
          </p:nvCxnSpPr>
          <p:spPr>
            <a:xfrm>
              <a:off x="-728133" y="6308725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 userDrawn="1"/>
          </p:nvCxnSpPr>
          <p:spPr>
            <a:xfrm>
              <a:off x="-728133" y="6677724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 userDrawn="1"/>
          </p:nvCxnSpPr>
          <p:spPr>
            <a:xfrm>
              <a:off x="-728133" y="1633261"/>
              <a:ext cx="13140266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 userDrawn="1"/>
        </p:nvGrpSpPr>
        <p:grpSpPr>
          <a:xfrm>
            <a:off x="696649" y="-442875"/>
            <a:ext cx="10803834" cy="414000"/>
            <a:chOff x="696649" y="-304800"/>
            <a:chExt cx="10803834" cy="7298267"/>
          </a:xfrm>
        </p:grpSpPr>
        <p:cxnSp>
          <p:nvCxnSpPr>
            <p:cNvPr id="35" name="Gerader Verbinder 34"/>
            <p:cNvCxnSpPr/>
            <p:nvPr userDrawn="1"/>
          </p:nvCxnSpPr>
          <p:spPr>
            <a:xfrm>
              <a:off x="696649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 userDrawn="1"/>
          </p:nvCxnSpPr>
          <p:spPr>
            <a:xfrm>
              <a:off x="11500483" y="-304800"/>
              <a:ext cx="0" cy="729826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031804" y="6578152"/>
            <a:ext cx="46487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9C8C4F7E-D985-4EB5-BBA7-17196213ADFF}" type="datetime1">
              <a:rPr lang="de-DE" smtClean="0"/>
              <a:t>14.02.2023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83058" y="6578152"/>
            <a:ext cx="20197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D4A18DF9-8FF6-4BA5-BC52-5FB4772E229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8" name="Gerader Verbinder 37"/>
          <p:cNvCxnSpPr/>
          <p:nvPr userDrawn="1"/>
        </p:nvCxnSpPr>
        <p:spPr>
          <a:xfrm>
            <a:off x="11324724" y="-442875"/>
            <a:ext cx="0" cy="41400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50" r:id="rId4"/>
    <p:sldLayoutId id="2147483657" r:id="rId5"/>
    <p:sldLayoutId id="2147483670" r:id="rId6"/>
    <p:sldLayoutId id="2147483659" r:id="rId7"/>
    <p:sldLayoutId id="2147483660" r:id="rId8"/>
    <p:sldLayoutId id="2147483656" r:id="rId9"/>
    <p:sldLayoutId id="2147483658" r:id="rId10"/>
    <p:sldLayoutId id="2147483663" r:id="rId11"/>
    <p:sldLayoutId id="2147483664" r:id="rId12"/>
    <p:sldLayoutId id="2147483661" r:id="rId13"/>
    <p:sldLayoutId id="214748366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16000" indent="-23495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01750" indent="-2794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208" userDrawn="1">
          <p15:clr>
            <a:srgbClr val="F26B43"/>
          </p15:clr>
        </p15:guide>
        <p15:guide id="7" orient="horz" pos="1029" userDrawn="1">
          <p15:clr>
            <a:srgbClr val="F26B43"/>
          </p15:clr>
        </p15:guide>
        <p15:guide id="8" orient="horz" pos="803" userDrawn="1">
          <p15:clr>
            <a:srgbClr val="F26B43"/>
          </p15:clr>
        </p15:guide>
        <p15:guide id="9" orient="horz" pos="608" userDrawn="1">
          <p15:clr>
            <a:srgbClr val="F26B43"/>
          </p15:clr>
        </p15:guide>
        <p15:guide id="10" orient="horz" pos="122" userDrawn="1">
          <p15:clr>
            <a:srgbClr val="F26B43"/>
          </p15:clr>
        </p15:guide>
        <p15:guide id="11" pos="3616" userDrawn="1">
          <p15:clr>
            <a:srgbClr val="A4A3A4"/>
          </p15:clr>
        </p15:guide>
        <p15:guide id="12" pos="406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si.bund.de/DE/Themen/Unternehmen-und-Organisationen/Standards-und-Zertifizierung/IT-Grundschutz/Zertifizierte-Informationssicherheit/IT-Grundschutzschulung/Online-Kurs-IT-Grundschutz/Lektion_4_Schutzbedarfsfeststellung/Lektion_4_01/Lektion_4_01_node.html" TargetMode="External"/><Relationship Id="rId3" Type="http://schemas.openxmlformats.org/officeDocument/2006/relationships/oleObject" Target="../embeddings/oleObject28.bin"/><Relationship Id="rId7" Type="http://schemas.openxmlformats.org/officeDocument/2006/relationships/hyperlink" Target="https://www.onlinezugangsgesetz.de/SharedDocs/downloads/Webs/OZG/DE/EfA/efa-mindestanforderungen.html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hyperlink" Target="https://docs.fitko.de/fit-connect/docs" TargetMode="External"/><Relationship Id="rId5" Type="http://schemas.openxmlformats.org/officeDocument/2006/relationships/hyperlink" Target="https://www.it-planungsrat.de/fileadmin/beschluesse/2022/Beschluss2022-32_FIT-Connect_AL4_Folien.pdf" TargetMode="External"/><Relationship Id="rId10" Type="http://schemas.openxmlformats.org/officeDocument/2006/relationships/hyperlink" Target="https://www.it-planungsrat.de/fileadmin/beschluesse/2022/Beschluss2022-32_FIT-Connect_AL2_Technischer-Abschlussbericht.pdf" TargetMode="External"/><Relationship Id="rId4" Type="http://schemas.openxmlformats.org/officeDocument/2006/relationships/image" Target="../media/image8.emf"/><Relationship Id="rId9" Type="http://schemas.openxmlformats.org/officeDocument/2006/relationships/hyperlink" Target="http://www.bsi.bund.d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6" Type="http://schemas.openxmlformats.org/officeDocument/2006/relationships/image" Target="../media/image9.jpeg"/><Relationship Id="rId5" Type="http://schemas.openxmlformats.org/officeDocument/2006/relationships/hyperlink" Target="https://docs.fitko.de/fit-connect/docs" TargetMode="Externa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5" Type="http://schemas.openxmlformats.org/officeDocument/2006/relationships/hyperlink" Target="https://www.bsi.bund.de/DE/Themen/Unternehmen-und-Organisationen/Standards-und-Zertifizierung/IT-Grundschutz/Zertifizierte-Informationssicherheit/IT-Grundschutzschulung/Online-Kurs-IT-Grundschutz/Lektion_4_Schutzbedarfsfeststellung/Lektion_4_01/Lektion_4_01_node.html" TargetMode="Externa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5" Type="http://schemas.openxmlformats.org/officeDocument/2006/relationships/image" Target="../media/image14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786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600" b="1" i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696117" y="1770967"/>
            <a:ext cx="6608809" cy="537391"/>
          </a:xfrm>
        </p:spPr>
        <p:txBody>
          <a:bodyPr vert="horz"/>
          <a:lstStyle/>
          <a:p>
            <a:r>
              <a:rPr lang="de-DE" dirty="0"/>
              <a:t>FIT-Connect</a:t>
            </a:r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696118" y="2733975"/>
            <a:ext cx="5756593" cy="238848"/>
          </a:xfrm>
        </p:spPr>
        <p:txBody>
          <a:bodyPr/>
          <a:lstStyle/>
          <a:p>
            <a:r>
              <a:rPr lang="de-DE" dirty="0"/>
              <a:t>TF-Sprechstunde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Berlin, 04. Oktober 2022</a:t>
            </a:r>
          </a:p>
        </p:txBody>
      </p:sp>
    </p:spTree>
    <p:extLst>
      <p:ext uri="{BB962C8B-B14F-4D97-AF65-F5344CB8AC3E}">
        <p14:creationId xmlns:p14="http://schemas.microsoft.com/office/powerpoint/2010/main" val="234582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EA1678C2-E706-5C22-F20B-A8E700E723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9647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EA1678C2-E706-5C22-F20B-A8E700E72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4BA3FF9-C1CF-E708-324D-D1143C87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Aus Gesprächen mit Umsetzungsprojekten ergeben sich weitere offene Fragen, die derzeit noch nicht geklärt zu sein scheinen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FF1219-4CF0-D221-1A79-F0D69D8F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In einigen Umsetzungsprojekten…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… bestehen Zweifel hinsichtlich dem </a:t>
            </a:r>
            <a:r>
              <a:rPr lang="de-DE" sz="1600" b="1" dirty="0"/>
              <a:t>fristgerechten Roll-Out und Betrieb</a:t>
            </a:r>
            <a:r>
              <a:rPr lang="de-DE" sz="1600" dirty="0"/>
              <a:t> von FIT-Connect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… gibt es </a:t>
            </a:r>
            <a:r>
              <a:rPr lang="de-DE" sz="1600" b="1" dirty="0"/>
              <a:t>offene Fragen zu rechtlichen Themen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…</a:t>
            </a:r>
            <a:r>
              <a:rPr lang="de-DE" sz="1600" b="1" dirty="0"/>
              <a:t> </a:t>
            </a:r>
            <a:r>
              <a:rPr lang="de-DE" sz="1600" dirty="0"/>
              <a:t>bestehen</a:t>
            </a:r>
            <a:r>
              <a:rPr lang="de-DE" sz="1600" b="1" dirty="0"/>
              <a:t> </a:t>
            </a:r>
            <a:r>
              <a:rPr lang="de-DE" sz="1600" dirty="0"/>
              <a:t>Bedenken hinsichtlich der </a:t>
            </a:r>
            <a:r>
              <a:rPr lang="de-DE" sz="1600" b="1" dirty="0"/>
              <a:t>Verantwortung des Online-Dienstes</a:t>
            </a:r>
            <a:r>
              <a:rPr lang="de-DE" sz="1600" dirty="0"/>
              <a:t>, dass der Antrag durch die zuständige Behörde innerhalb </a:t>
            </a:r>
            <a:r>
              <a:rPr lang="de-DE" sz="1600" b="1" dirty="0"/>
              <a:t>von 7 Tagen abgerufen </a:t>
            </a:r>
            <a:r>
              <a:rPr lang="de-DE" sz="1600" dirty="0"/>
              <a:t>wird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…</a:t>
            </a:r>
            <a:r>
              <a:rPr lang="de-DE" sz="1600" b="1" dirty="0"/>
              <a:t> </a:t>
            </a:r>
            <a:r>
              <a:rPr lang="de-DE" sz="1600" dirty="0"/>
              <a:t>gibt es </a:t>
            </a:r>
            <a:r>
              <a:rPr lang="de-DE" sz="1600" b="1" dirty="0"/>
              <a:t>Bedenken</a:t>
            </a:r>
            <a:r>
              <a:rPr lang="de-DE" sz="1600" dirty="0"/>
              <a:t> </a:t>
            </a:r>
            <a:r>
              <a:rPr lang="de-DE" sz="1600" b="1" dirty="0"/>
              <a:t>hinsichtlich hohen möglichen Kosten </a:t>
            </a:r>
            <a:r>
              <a:rPr lang="de-DE" sz="1600" dirty="0"/>
              <a:t>für die Anbindung durch Fachverfahrenshersteller und </a:t>
            </a:r>
            <a:r>
              <a:rPr lang="de-DE" sz="1600" b="1" dirty="0"/>
              <a:t>ausbleibenden Bindungseffekten</a:t>
            </a:r>
            <a:r>
              <a:rPr lang="de-DE" sz="1600" dirty="0"/>
              <a:t> für Fachverfahrenshersteller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… stellt sich die Frage, ob FIT-Connect die in den </a:t>
            </a:r>
            <a:r>
              <a:rPr lang="de-DE" sz="1600" b="1" dirty="0" err="1"/>
              <a:t>EfA</a:t>
            </a:r>
            <a:r>
              <a:rPr lang="de-DE" sz="1600" b="1" dirty="0"/>
              <a:t>-Mindestanforderungen (RT 4) spezifizierten Schutzziele</a:t>
            </a:r>
            <a:r>
              <a:rPr lang="de-DE" sz="1600" dirty="0"/>
              <a:t> erfüllt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600" dirty="0"/>
              <a:t>… scheinen sich erste </a:t>
            </a:r>
            <a:r>
              <a:rPr lang="de-DE" sz="1600" b="1" dirty="0"/>
              <a:t>Länder von FIT-Connect abzuwenden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F3337B-1F0A-BD93-D652-18195F50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F6A-7CA0-4D71-A3E9-57407D287B7A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39B90-0994-C631-B25A-44B10F08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10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A6923F-3B54-9E56-433A-C7A580672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3E3329-9658-2385-57E0-C77A29E98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271E8B-774F-028A-F7C4-F6CBF6556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D1B7BA1-7DEF-F6D2-6902-27B04870E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10" name="Abgerundetes Rechteck 27">
            <a:extLst>
              <a:ext uri="{FF2B5EF4-FFF2-40B4-BE49-F238E27FC236}">
                <a16:creationId xmlns:a16="http://schemas.microsoft.com/office/drawing/2014/main" id="{BEC857E0-562D-E011-4AE2-B837D4896003}"/>
              </a:ext>
            </a:extLst>
          </p:cNvPr>
          <p:cNvSpPr/>
          <p:nvPr/>
        </p:nvSpPr>
        <p:spPr>
          <a:xfrm rot="1096859">
            <a:off x="9813372" y="1523803"/>
            <a:ext cx="1439312" cy="490614"/>
          </a:xfrm>
          <a:prstGeom prst="round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600" dirty="0">
                <a:solidFill>
                  <a:schemeClr val="bg1"/>
                </a:solidFill>
              </a:rPr>
              <a:t>Anekdotische Evidenz</a:t>
            </a:r>
          </a:p>
        </p:txBody>
      </p:sp>
    </p:spTree>
    <p:extLst>
      <p:ext uri="{BB962C8B-B14F-4D97-AF65-F5344CB8AC3E}">
        <p14:creationId xmlns:p14="http://schemas.microsoft.com/office/powerpoint/2010/main" val="342070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6A8D1665-4239-7079-0EA0-6F32E1DA57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511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6A8D1665-4239-7079-0EA0-6F32E1DA5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B949703-4EA0-CD7E-E99D-E2BE2BB2951A}"/>
              </a:ext>
            </a:extLst>
          </p:cNvPr>
          <p:cNvGrpSpPr/>
          <p:nvPr/>
        </p:nvGrpSpPr>
        <p:grpSpPr>
          <a:xfrm>
            <a:off x="3806861" y="1408075"/>
            <a:ext cx="3862316" cy="3842871"/>
            <a:chOff x="5622878" y="1537025"/>
            <a:chExt cx="2361062" cy="2349175"/>
          </a:xfrm>
        </p:grpSpPr>
        <p:pic>
          <p:nvPicPr>
            <p:cNvPr id="3" name="Grafik 2" descr="Glühbirne und Zahnrad mit einfarbiger Füllung">
              <a:extLst>
                <a:ext uri="{FF2B5EF4-FFF2-40B4-BE49-F238E27FC236}">
                  <a16:creationId xmlns:a16="http://schemas.microsoft.com/office/drawing/2014/main" id="{5AB3DF6F-7891-8C91-C8C0-86589E68B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8800" y="1541060"/>
              <a:ext cx="2345140" cy="234514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3102631-B231-C190-0C38-0DC763541BB5}"/>
                </a:ext>
              </a:extLst>
            </p:cNvPr>
            <p:cNvSpPr/>
            <p:nvPr/>
          </p:nvSpPr>
          <p:spPr>
            <a:xfrm>
              <a:off x="5622878" y="1537025"/>
              <a:ext cx="2345140" cy="234513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5BC4170-3065-10E7-5C57-2DD430AC4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müssen noch diverse </a:t>
            </a:r>
            <a:r>
              <a:rPr lang="de-DE" b="1" dirty="0"/>
              <a:t>offene Punkte geklärt </a:t>
            </a:r>
            <a:r>
              <a:rPr lang="de-DE" dirty="0"/>
              <a:t>werden</a:t>
            </a:r>
          </a:p>
          <a:p>
            <a:pPr lvl="1"/>
            <a:r>
              <a:rPr lang="de-DE" dirty="0"/>
              <a:t>Technisch</a:t>
            </a:r>
          </a:p>
          <a:p>
            <a:pPr lvl="1"/>
            <a:r>
              <a:rPr lang="de-DE" dirty="0"/>
              <a:t>Rechtlich</a:t>
            </a:r>
          </a:p>
          <a:p>
            <a:pPr lvl="1"/>
            <a:r>
              <a:rPr lang="de-DE" dirty="0"/>
              <a:t>Finanziell</a:t>
            </a:r>
          </a:p>
          <a:p>
            <a:pPr lvl="1"/>
            <a:r>
              <a:rPr lang="de-DE" dirty="0"/>
              <a:t>Prozessual (z.B. Pflege Redaktionssystem)</a:t>
            </a:r>
          </a:p>
          <a:p>
            <a:pPr lvl="1"/>
            <a:endParaRPr lang="de-DE" dirty="0"/>
          </a:p>
          <a:p>
            <a:r>
              <a:rPr lang="de-DE" dirty="0"/>
              <a:t>Mit den aktuellen </a:t>
            </a:r>
            <a:r>
              <a:rPr lang="de-DE" dirty="0" err="1"/>
              <a:t>EfA</a:t>
            </a:r>
            <a:r>
              <a:rPr lang="de-DE" dirty="0"/>
              <a:t>-Mindestanforderungen kann </a:t>
            </a:r>
            <a:r>
              <a:rPr lang="de-DE" b="1" dirty="0"/>
              <a:t>FIT-Connect nur eine Ergänzung zu OSCI/XTA </a:t>
            </a:r>
            <a:r>
              <a:rPr lang="de-DE" dirty="0"/>
              <a:t>sein</a:t>
            </a:r>
            <a:br>
              <a:rPr lang="de-DE" dirty="0"/>
            </a:br>
            <a:r>
              <a:rPr lang="de-DE" dirty="0"/>
              <a:t>(mit Anpassung der </a:t>
            </a:r>
            <a:r>
              <a:rPr lang="de-DE" dirty="0" err="1"/>
              <a:t>EfA</a:t>
            </a:r>
            <a:r>
              <a:rPr lang="de-DE" dirty="0"/>
              <a:t>-Mindestanforderungen ändert sich das ggf.)</a:t>
            </a:r>
          </a:p>
          <a:p>
            <a:endParaRPr lang="de-DE" dirty="0"/>
          </a:p>
          <a:p>
            <a:r>
              <a:rPr lang="de-DE" dirty="0"/>
              <a:t>Solange die </a:t>
            </a:r>
            <a:r>
              <a:rPr lang="de-DE" b="1" dirty="0"/>
              <a:t>IT-Sicherheit</a:t>
            </a:r>
            <a:r>
              <a:rPr lang="de-DE" dirty="0"/>
              <a:t> nicht abschließend zertifiziert wurde, verbietet sich der produktive Einsatz.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Für definitive Informationen: </a:t>
            </a:r>
            <a:r>
              <a:rPr lang="de-DE" b="1" dirty="0"/>
              <a:t>Bitte an FITKO wenden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5ECBCF4-444D-6C44-07A6-97BB33F4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Fazit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DBC584-15A0-7576-D6AD-91BBAF18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459D-2EC0-4B0F-B290-429C9D9330B9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33436E-8B92-902A-9D2F-02AAE2CB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11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9573DF2-0CCB-58FF-D382-BC2442450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7176E07-2172-8935-3C47-92348D3F4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4BF6A91-8721-EDC9-6A79-DEE181495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E271AA6-73FA-79F5-40CA-CD9B8041E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76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0664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70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F4A05F9-1F3C-4AC9-BCE0-D440C232EF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524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F4A05F9-1F3C-4AC9-BCE0-D440C232E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742FE83-66A9-B975-6E3E-ADC5449C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5A5F52-2661-E6C8-B13B-43AEF616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[1] </a:t>
            </a:r>
            <a:r>
              <a:rPr lang="de-DE" dirty="0">
                <a:hlinkClick r:id="rId5"/>
              </a:rPr>
              <a:t>Erörterungstermin - Fragen zur IT Sicherheit (07.07.2022)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[2] - entfällt -</a:t>
            </a:r>
          </a:p>
          <a:p>
            <a:pPr marL="0" indent="0">
              <a:buNone/>
            </a:pPr>
            <a:r>
              <a:rPr lang="de-DE" dirty="0"/>
              <a:t>[3] </a:t>
            </a:r>
            <a:r>
              <a:rPr lang="de-DE" dirty="0">
                <a:hlinkClick r:id="rId6"/>
              </a:rPr>
              <a:t>https://docs.fitko.de/fit-connect/docs</a:t>
            </a:r>
            <a:r>
              <a:rPr lang="de-DE" dirty="0"/>
              <a:t> und Unterseiten</a:t>
            </a:r>
          </a:p>
          <a:p>
            <a:pPr marL="0" indent="0">
              <a:buNone/>
            </a:pPr>
            <a:r>
              <a:rPr lang="de-DE" dirty="0"/>
              <a:t>[4] </a:t>
            </a:r>
            <a:r>
              <a:rPr lang="de-DE" dirty="0" err="1">
                <a:hlinkClick r:id="rId7"/>
              </a:rPr>
              <a:t>EfA</a:t>
            </a:r>
            <a:r>
              <a:rPr lang="de-DE" dirty="0">
                <a:hlinkClick r:id="rId7"/>
              </a:rPr>
              <a:t>-Mindestanforderungen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[5] </a:t>
            </a:r>
            <a:r>
              <a:rPr lang="de-DE" dirty="0">
                <a:hlinkClick r:id="rId8"/>
              </a:rPr>
              <a:t>Schutzbedarfe auf </a:t>
            </a:r>
            <a:r>
              <a:rPr lang="de-DE" dirty="0">
                <a:hlinkClick r:id="rId9"/>
              </a:rPr>
              <a:t>www.bsi.bund.de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[6] Beschlussvorschlag AL-Runde 08.12.2022</a:t>
            </a:r>
          </a:p>
          <a:p>
            <a:pPr marL="0" indent="0">
              <a:buNone/>
            </a:pPr>
            <a:r>
              <a:rPr lang="de-DE" dirty="0"/>
              <a:t>[7] </a:t>
            </a:r>
            <a:r>
              <a:rPr lang="de-DE" dirty="0">
                <a:hlinkClick r:id="rId10"/>
              </a:rPr>
              <a:t>Technischer Abschlussbericht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30752E-9B87-80E6-8025-F9A5582C3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143B07-41C4-B43E-688A-2EC5AFCE8E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8BF651-3DA4-7706-4CFF-3C376D87E0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51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3D937840-3FD1-716F-4FAC-733320BBAF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9370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3D937840-3FD1-716F-4FAC-733320BBA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61E77B10-F37C-7192-D677-1EEC2ED2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283" y="1922929"/>
            <a:ext cx="8047658" cy="4385795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Die in dieser Präsentation gezeigten Informationen basieren vor allem auf öffentlich zugänglichen Informationen, insb. der Dokumentation von </a:t>
            </a:r>
            <a:r>
              <a:rPr lang="de-DE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FIT-Connect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Diese öffentlich zugänglichen Informationen wurden um Informationen aus offiziellen Protokollen etc. angereichert.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Trotzdem handelt es sich um eine „Outside-in-Betrachtung“, die versucht ein klares Bild von FIT-Connect und dessen Umsetzungsstands zu liefern.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Für definitive und endgültige Informationen zu einzelnen Aspekten bitten wir direkt auf die FITKO zuzugehen oder über DV4 bei DV3 die Informationen anfragen zu lassen.</a:t>
            </a:r>
          </a:p>
          <a:p>
            <a:pPr marL="0" indent="0"/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A748A1A-96C2-10B2-1854-821AA413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Disclaimer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F06665E-A87C-16E3-30A1-0BF40D98B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F5E97BF-63DB-283E-0697-54B897BFB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0C1138B-3037-BD61-1E56-024F8543E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9D9665-5F3F-6105-109F-A8CF63EC1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1" y="5390889"/>
            <a:ext cx="3121152" cy="990600"/>
          </a:xfrm>
          <a:prstGeom prst="rect">
            <a:avLst/>
          </a:prstGeom>
        </p:spPr>
      </p:pic>
      <p:pic>
        <p:nvPicPr>
          <p:cNvPr id="24" name="Inhaltsplatzhalter 13" descr="Warnung mit einfarbiger Füllung">
            <a:extLst>
              <a:ext uri="{FF2B5EF4-FFF2-40B4-BE49-F238E27FC236}">
                <a16:creationId xmlns:a16="http://schemas.microsoft.com/office/drawing/2014/main" id="{54FBCEF3-1DCE-4276-D562-2CA219FD0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184" y="2001465"/>
            <a:ext cx="334222" cy="334222"/>
          </a:xfrm>
          <a:prstGeom prst="rect">
            <a:avLst/>
          </a:prstGeom>
        </p:spPr>
      </p:pic>
      <p:pic>
        <p:nvPicPr>
          <p:cNvPr id="25" name="Inhaltsplatzhalter 13" descr="Warnung mit einfarbiger Füllung">
            <a:extLst>
              <a:ext uri="{FF2B5EF4-FFF2-40B4-BE49-F238E27FC236}">
                <a16:creationId xmlns:a16="http://schemas.microsoft.com/office/drawing/2014/main" id="{A33D9CB7-14A4-3FD5-BB55-FFE37A53E2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184" y="2793918"/>
            <a:ext cx="334222" cy="334222"/>
          </a:xfrm>
          <a:prstGeom prst="rect">
            <a:avLst/>
          </a:prstGeom>
        </p:spPr>
      </p:pic>
      <p:pic>
        <p:nvPicPr>
          <p:cNvPr id="26" name="Inhaltsplatzhalter 13" descr="Warnung mit einfarbiger Füllung">
            <a:extLst>
              <a:ext uri="{FF2B5EF4-FFF2-40B4-BE49-F238E27FC236}">
                <a16:creationId xmlns:a16="http://schemas.microsoft.com/office/drawing/2014/main" id="{F59B2242-1C7E-8B93-4504-E8F765BEC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184" y="3560175"/>
            <a:ext cx="334222" cy="334222"/>
          </a:xfrm>
          <a:prstGeom prst="rect">
            <a:avLst/>
          </a:prstGeom>
        </p:spPr>
      </p:pic>
      <p:sp>
        <p:nvSpPr>
          <p:cNvPr id="2" name="Freeform 538">
            <a:extLst>
              <a:ext uri="{FF2B5EF4-FFF2-40B4-BE49-F238E27FC236}">
                <a16:creationId xmlns:a16="http://schemas.microsoft.com/office/drawing/2014/main" id="{5C4A5773-2AD5-E7DE-932F-5AE575633E25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976295" y="4634923"/>
            <a:ext cx="288000" cy="288000"/>
          </a:xfrm>
          <a:custGeom>
            <a:avLst/>
            <a:gdLst>
              <a:gd name="T0" fmla="*/ 226 w 512"/>
              <a:gd name="T1" fmla="*/ 352 h 512"/>
              <a:gd name="T2" fmla="*/ 286 w 512"/>
              <a:gd name="T3" fmla="*/ 352 h 512"/>
              <a:gd name="T4" fmla="*/ 279 w 512"/>
              <a:gd name="T5" fmla="*/ 394 h 512"/>
              <a:gd name="T6" fmla="*/ 233 w 512"/>
              <a:gd name="T7" fmla="*/ 394 h 512"/>
              <a:gd name="T8" fmla="*/ 226 w 512"/>
              <a:gd name="T9" fmla="*/ 352 h 512"/>
              <a:gd name="T10" fmla="*/ 256 w 512"/>
              <a:gd name="T11" fmla="*/ 117 h 512"/>
              <a:gd name="T12" fmla="*/ 178 w 512"/>
              <a:gd name="T13" fmla="*/ 191 h 512"/>
              <a:gd name="T14" fmla="*/ 194 w 512"/>
              <a:gd name="T15" fmla="*/ 242 h 512"/>
              <a:gd name="T16" fmla="*/ 224 w 512"/>
              <a:gd name="T17" fmla="*/ 309 h 512"/>
              <a:gd name="T18" fmla="*/ 224 w 512"/>
              <a:gd name="T19" fmla="*/ 330 h 512"/>
              <a:gd name="T20" fmla="*/ 245 w 512"/>
              <a:gd name="T21" fmla="*/ 330 h 512"/>
              <a:gd name="T22" fmla="*/ 245 w 512"/>
              <a:gd name="T23" fmla="*/ 249 h 512"/>
              <a:gd name="T24" fmla="*/ 227 w 512"/>
              <a:gd name="T25" fmla="*/ 231 h 512"/>
              <a:gd name="T26" fmla="*/ 227 w 512"/>
              <a:gd name="T27" fmla="*/ 216 h 512"/>
              <a:gd name="T28" fmla="*/ 242 w 512"/>
              <a:gd name="T29" fmla="*/ 216 h 512"/>
              <a:gd name="T30" fmla="*/ 256 w 512"/>
              <a:gd name="T31" fmla="*/ 230 h 512"/>
              <a:gd name="T32" fmla="*/ 269 w 512"/>
              <a:gd name="T33" fmla="*/ 216 h 512"/>
              <a:gd name="T34" fmla="*/ 285 w 512"/>
              <a:gd name="T35" fmla="*/ 216 h 512"/>
              <a:gd name="T36" fmla="*/ 285 w 512"/>
              <a:gd name="T37" fmla="*/ 231 h 512"/>
              <a:gd name="T38" fmla="*/ 266 w 512"/>
              <a:gd name="T39" fmla="*/ 249 h 512"/>
              <a:gd name="T40" fmla="*/ 266 w 512"/>
              <a:gd name="T41" fmla="*/ 330 h 512"/>
              <a:gd name="T42" fmla="*/ 288 w 512"/>
              <a:gd name="T43" fmla="*/ 330 h 512"/>
              <a:gd name="T44" fmla="*/ 288 w 512"/>
              <a:gd name="T45" fmla="*/ 309 h 512"/>
              <a:gd name="T46" fmla="*/ 318 w 512"/>
              <a:gd name="T47" fmla="*/ 243 h 512"/>
              <a:gd name="T48" fmla="*/ 334 w 512"/>
              <a:gd name="T49" fmla="*/ 191 h 512"/>
              <a:gd name="T50" fmla="*/ 256 w 512"/>
              <a:gd name="T51" fmla="*/ 117 h 512"/>
              <a:gd name="T52" fmla="*/ 512 w 512"/>
              <a:gd name="T53" fmla="*/ 256 h 512"/>
              <a:gd name="T54" fmla="*/ 256 w 512"/>
              <a:gd name="T55" fmla="*/ 512 h 512"/>
              <a:gd name="T56" fmla="*/ 0 w 512"/>
              <a:gd name="T57" fmla="*/ 256 h 512"/>
              <a:gd name="T58" fmla="*/ 256 w 512"/>
              <a:gd name="T59" fmla="*/ 0 h 512"/>
              <a:gd name="T60" fmla="*/ 512 w 512"/>
              <a:gd name="T61" fmla="*/ 256 h 512"/>
              <a:gd name="T62" fmla="*/ 356 w 512"/>
              <a:gd name="T63" fmla="*/ 191 h 512"/>
              <a:gd name="T64" fmla="*/ 256 w 512"/>
              <a:gd name="T65" fmla="*/ 96 h 512"/>
              <a:gd name="T66" fmla="*/ 256 w 512"/>
              <a:gd name="T67" fmla="*/ 96 h 512"/>
              <a:gd name="T68" fmla="*/ 256 w 512"/>
              <a:gd name="T69" fmla="*/ 96 h 512"/>
              <a:gd name="T70" fmla="*/ 256 w 512"/>
              <a:gd name="T71" fmla="*/ 96 h 512"/>
              <a:gd name="T72" fmla="*/ 255 w 512"/>
              <a:gd name="T73" fmla="*/ 96 h 512"/>
              <a:gd name="T74" fmla="*/ 157 w 512"/>
              <a:gd name="T75" fmla="*/ 191 h 512"/>
              <a:gd name="T76" fmla="*/ 176 w 512"/>
              <a:gd name="T77" fmla="*/ 254 h 512"/>
              <a:gd name="T78" fmla="*/ 202 w 512"/>
              <a:gd name="T79" fmla="*/ 309 h 512"/>
              <a:gd name="T80" fmla="*/ 202 w 512"/>
              <a:gd name="T81" fmla="*/ 341 h 512"/>
              <a:gd name="T82" fmla="*/ 203 w 512"/>
              <a:gd name="T83" fmla="*/ 342 h 512"/>
              <a:gd name="T84" fmla="*/ 202 w 512"/>
              <a:gd name="T85" fmla="*/ 343 h 512"/>
              <a:gd name="T86" fmla="*/ 213 w 512"/>
              <a:gd name="T87" fmla="*/ 407 h 512"/>
              <a:gd name="T88" fmla="*/ 224 w 512"/>
              <a:gd name="T89" fmla="*/ 416 h 512"/>
              <a:gd name="T90" fmla="*/ 288 w 512"/>
              <a:gd name="T91" fmla="*/ 416 h 512"/>
              <a:gd name="T92" fmla="*/ 298 w 512"/>
              <a:gd name="T93" fmla="*/ 407 h 512"/>
              <a:gd name="T94" fmla="*/ 309 w 512"/>
              <a:gd name="T95" fmla="*/ 343 h 512"/>
              <a:gd name="T96" fmla="*/ 309 w 512"/>
              <a:gd name="T97" fmla="*/ 342 h 512"/>
              <a:gd name="T98" fmla="*/ 309 w 512"/>
              <a:gd name="T99" fmla="*/ 341 h 512"/>
              <a:gd name="T100" fmla="*/ 309 w 512"/>
              <a:gd name="T101" fmla="*/ 309 h 512"/>
              <a:gd name="T102" fmla="*/ 336 w 512"/>
              <a:gd name="T103" fmla="*/ 254 h 512"/>
              <a:gd name="T104" fmla="*/ 356 w 512"/>
              <a:gd name="T105" fmla="*/ 19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226" y="352"/>
                </a:moveTo>
                <a:cubicBezTo>
                  <a:pt x="286" y="352"/>
                  <a:pt x="286" y="352"/>
                  <a:pt x="286" y="352"/>
                </a:cubicBezTo>
                <a:cubicBezTo>
                  <a:pt x="279" y="394"/>
                  <a:pt x="279" y="394"/>
                  <a:pt x="279" y="394"/>
                </a:cubicBezTo>
                <a:cubicBezTo>
                  <a:pt x="233" y="394"/>
                  <a:pt x="233" y="394"/>
                  <a:pt x="233" y="394"/>
                </a:cubicBezTo>
                <a:lnTo>
                  <a:pt x="226" y="352"/>
                </a:lnTo>
                <a:close/>
                <a:moveTo>
                  <a:pt x="256" y="117"/>
                </a:moveTo>
                <a:cubicBezTo>
                  <a:pt x="214" y="117"/>
                  <a:pt x="178" y="151"/>
                  <a:pt x="178" y="191"/>
                </a:cubicBezTo>
                <a:cubicBezTo>
                  <a:pt x="178" y="219"/>
                  <a:pt x="194" y="242"/>
                  <a:pt x="194" y="242"/>
                </a:cubicBezTo>
                <a:cubicBezTo>
                  <a:pt x="201" y="254"/>
                  <a:pt x="224" y="292"/>
                  <a:pt x="224" y="309"/>
                </a:cubicBezTo>
                <a:cubicBezTo>
                  <a:pt x="224" y="330"/>
                  <a:pt x="224" y="330"/>
                  <a:pt x="224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249"/>
                  <a:pt x="245" y="249"/>
                  <a:pt x="245" y="249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23" y="227"/>
                  <a:pt x="223" y="220"/>
                  <a:pt x="227" y="216"/>
                </a:cubicBezTo>
                <a:cubicBezTo>
                  <a:pt x="231" y="212"/>
                  <a:pt x="238" y="212"/>
                  <a:pt x="242" y="216"/>
                </a:cubicBezTo>
                <a:cubicBezTo>
                  <a:pt x="256" y="230"/>
                  <a:pt x="256" y="230"/>
                  <a:pt x="256" y="230"/>
                </a:cubicBezTo>
                <a:cubicBezTo>
                  <a:pt x="269" y="216"/>
                  <a:pt x="269" y="216"/>
                  <a:pt x="269" y="216"/>
                </a:cubicBezTo>
                <a:cubicBezTo>
                  <a:pt x="274" y="212"/>
                  <a:pt x="280" y="212"/>
                  <a:pt x="285" y="216"/>
                </a:cubicBezTo>
                <a:cubicBezTo>
                  <a:pt x="289" y="220"/>
                  <a:pt x="289" y="227"/>
                  <a:pt x="285" y="231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6" y="330"/>
                  <a:pt x="266" y="330"/>
                  <a:pt x="266" y="330"/>
                </a:cubicBezTo>
                <a:cubicBezTo>
                  <a:pt x="288" y="330"/>
                  <a:pt x="288" y="330"/>
                  <a:pt x="288" y="330"/>
                </a:cubicBezTo>
                <a:cubicBezTo>
                  <a:pt x="288" y="309"/>
                  <a:pt x="288" y="309"/>
                  <a:pt x="288" y="309"/>
                </a:cubicBezTo>
                <a:cubicBezTo>
                  <a:pt x="288" y="292"/>
                  <a:pt x="311" y="254"/>
                  <a:pt x="318" y="243"/>
                </a:cubicBezTo>
                <a:cubicBezTo>
                  <a:pt x="318" y="242"/>
                  <a:pt x="334" y="218"/>
                  <a:pt x="334" y="191"/>
                </a:cubicBezTo>
                <a:cubicBezTo>
                  <a:pt x="334" y="151"/>
                  <a:pt x="298" y="117"/>
                  <a:pt x="256" y="117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56" y="191"/>
                </a:moveTo>
                <a:cubicBezTo>
                  <a:pt x="356" y="140"/>
                  <a:pt x="310" y="96"/>
                  <a:pt x="256" y="96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6" y="96"/>
                  <a:pt x="256" y="96"/>
                  <a:pt x="255" y="96"/>
                </a:cubicBezTo>
                <a:cubicBezTo>
                  <a:pt x="202" y="96"/>
                  <a:pt x="157" y="140"/>
                  <a:pt x="157" y="191"/>
                </a:cubicBezTo>
                <a:cubicBezTo>
                  <a:pt x="157" y="225"/>
                  <a:pt x="175" y="253"/>
                  <a:pt x="176" y="254"/>
                </a:cubicBezTo>
                <a:cubicBezTo>
                  <a:pt x="189" y="275"/>
                  <a:pt x="202" y="302"/>
                  <a:pt x="202" y="309"/>
                </a:cubicBezTo>
                <a:cubicBezTo>
                  <a:pt x="202" y="341"/>
                  <a:pt x="202" y="341"/>
                  <a:pt x="202" y="341"/>
                </a:cubicBezTo>
                <a:cubicBezTo>
                  <a:pt x="202" y="341"/>
                  <a:pt x="202" y="342"/>
                  <a:pt x="203" y="342"/>
                </a:cubicBezTo>
                <a:cubicBezTo>
                  <a:pt x="203" y="342"/>
                  <a:pt x="202" y="342"/>
                  <a:pt x="202" y="343"/>
                </a:cubicBezTo>
                <a:cubicBezTo>
                  <a:pt x="213" y="407"/>
                  <a:pt x="213" y="407"/>
                  <a:pt x="213" y="407"/>
                </a:cubicBezTo>
                <a:cubicBezTo>
                  <a:pt x="214" y="412"/>
                  <a:pt x="218" y="416"/>
                  <a:pt x="224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93" y="416"/>
                  <a:pt x="297" y="412"/>
                  <a:pt x="298" y="407"/>
                </a:cubicBezTo>
                <a:cubicBezTo>
                  <a:pt x="309" y="343"/>
                  <a:pt x="309" y="343"/>
                  <a:pt x="309" y="343"/>
                </a:cubicBezTo>
                <a:cubicBezTo>
                  <a:pt x="309" y="342"/>
                  <a:pt x="309" y="342"/>
                  <a:pt x="309" y="342"/>
                </a:cubicBezTo>
                <a:cubicBezTo>
                  <a:pt x="309" y="342"/>
                  <a:pt x="309" y="341"/>
                  <a:pt x="309" y="34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309" y="302"/>
                  <a:pt x="323" y="275"/>
                  <a:pt x="336" y="254"/>
                </a:cubicBezTo>
                <a:cubicBezTo>
                  <a:pt x="337" y="253"/>
                  <a:pt x="356" y="225"/>
                  <a:pt x="356" y="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A02B27-58CE-0CE2-DB76-E15AAE043D4B}"/>
              </a:ext>
            </a:extLst>
          </p:cNvPr>
          <p:cNvSpPr/>
          <p:nvPr/>
        </p:nvSpPr>
        <p:spPr>
          <a:xfrm>
            <a:off x="1452283" y="5509280"/>
            <a:ext cx="4588448" cy="37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Hinweis: Quellenangaben erfolgen mittels [n]</a:t>
            </a:r>
          </a:p>
        </p:txBody>
      </p:sp>
    </p:spTree>
    <p:extLst>
      <p:ext uri="{BB962C8B-B14F-4D97-AF65-F5344CB8AC3E}">
        <p14:creationId xmlns:p14="http://schemas.microsoft.com/office/powerpoint/2010/main" val="75179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kt 33" hidden="1">
            <a:extLst>
              <a:ext uri="{FF2B5EF4-FFF2-40B4-BE49-F238E27FC236}">
                <a16:creationId xmlns:a16="http://schemas.microsoft.com/office/drawing/2014/main" id="{FD157538-964C-F495-2A01-5649A3BA1B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8563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34" name="Objekt 33" hidden="1">
                        <a:extLst>
                          <a:ext uri="{FF2B5EF4-FFF2-40B4-BE49-F238E27FC236}">
                            <a16:creationId xmlns:a16="http://schemas.microsoft.com/office/drawing/2014/main" id="{FD157538-964C-F495-2A01-5649A3BA1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el 32">
            <a:extLst>
              <a:ext uri="{FF2B5EF4-FFF2-40B4-BE49-F238E27FC236}">
                <a16:creationId xmlns:a16="http://schemas.microsoft.com/office/drawing/2014/main" id="{E68E77F8-9D70-1A51-F818-9308D389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2400" dirty="0"/>
              <a:t>Eine Routinginfrastruktur wird bei </a:t>
            </a:r>
            <a:r>
              <a:rPr lang="de-DE" sz="2400" dirty="0" err="1"/>
              <a:t>EfA</a:t>
            </a:r>
            <a:r>
              <a:rPr lang="de-DE" sz="2400" dirty="0"/>
              <a:t>-Diensten für die Übermittlung des Antrags von einem </a:t>
            </a:r>
            <a:r>
              <a:rPr lang="de-DE" sz="2400" dirty="0" err="1"/>
              <a:t>EfA</a:t>
            </a:r>
            <a:r>
              <a:rPr lang="de-DE" sz="2400" dirty="0"/>
              <a:t>-Onlinedienst an ein Fachverfahren benötigt</a:t>
            </a:r>
            <a:endParaRPr lang="de-DE" dirty="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5EFC0318-80B0-0576-1E18-280EB1E5D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46221"/>
          </a:xfrm>
        </p:spPr>
        <p:txBody>
          <a:bodyPr/>
          <a:lstStyle/>
          <a:p>
            <a:r>
              <a:rPr lang="de-DE" dirty="0"/>
              <a:t>Die Routinginfrastruktur sorgt für die Weiterleitung der Antragsdaten in das Zielland, in dem diese verarbeitet werden</a:t>
            </a:r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5B56F912-C635-2502-6EC3-B0459D7447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6" name="Textplatzhalter 65">
            <a:extLst>
              <a:ext uri="{FF2B5EF4-FFF2-40B4-BE49-F238E27FC236}">
                <a16:creationId xmlns:a16="http://schemas.microsoft.com/office/drawing/2014/main" id="{A7B17D57-B4A3-92E7-3705-FBF26F179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Grafik 73">
            <a:extLst>
              <a:ext uri="{FF2B5EF4-FFF2-40B4-BE49-F238E27FC236}">
                <a16:creationId xmlns:a16="http://schemas.microsoft.com/office/drawing/2014/main" id="{507BE1B6-DAC7-79BC-8180-781813C53C0A}"/>
              </a:ext>
            </a:extLst>
          </p:cNvPr>
          <p:cNvSpPr>
            <a:spLocks noChangeAspect="1"/>
          </p:cNvSpPr>
          <p:nvPr/>
        </p:nvSpPr>
        <p:spPr>
          <a:xfrm>
            <a:off x="1366451" y="2476812"/>
            <a:ext cx="1236829" cy="1069657"/>
          </a:xfrm>
          <a:custGeom>
            <a:avLst/>
            <a:gdLst>
              <a:gd name="connsiteX0" fmla="*/ 478155 w 533400"/>
              <a:gd name="connsiteY0" fmla="*/ 431390 h 571407"/>
              <a:gd name="connsiteX1" fmla="*/ 358140 w 533400"/>
              <a:gd name="connsiteY1" fmla="*/ 397100 h 571407"/>
              <a:gd name="connsiteX2" fmla="*/ 333375 w 533400"/>
              <a:gd name="connsiteY2" fmla="*/ 363762 h 571407"/>
              <a:gd name="connsiteX3" fmla="*/ 358140 w 533400"/>
              <a:gd name="connsiteY3" fmla="*/ 345665 h 571407"/>
              <a:gd name="connsiteX4" fmla="*/ 428625 w 533400"/>
              <a:gd name="connsiteY4" fmla="*/ 351380 h 571407"/>
              <a:gd name="connsiteX5" fmla="*/ 427673 w 533400"/>
              <a:gd name="connsiteY5" fmla="*/ 181835 h 571407"/>
              <a:gd name="connsiteX6" fmla="*/ 322898 w 533400"/>
              <a:gd name="connsiteY6" fmla="*/ 24672 h 571407"/>
              <a:gd name="connsiteX7" fmla="*/ 161925 w 533400"/>
              <a:gd name="connsiteY7" fmla="*/ 36102 h 571407"/>
              <a:gd name="connsiteX8" fmla="*/ 107633 w 533400"/>
              <a:gd name="connsiteY8" fmla="*/ 189455 h 571407"/>
              <a:gd name="connsiteX9" fmla="*/ 85725 w 533400"/>
              <a:gd name="connsiteY9" fmla="*/ 332330 h 571407"/>
              <a:gd name="connsiteX10" fmla="*/ 175260 w 533400"/>
              <a:gd name="connsiteY10" fmla="*/ 344712 h 571407"/>
              <a:gd name="connsiteX11" fmla="*/ 200025 w 533400"/>
              <a:gd name="connsiteY11" fmla="*/ 362810 h 571407"/>
              <a:gd name="connsiteX12" fmla="*/ 175260 w 533400"/>
              <a:gd name="connsiteY12" fmla="*/ 396147 h 571407"/>
              <a:gd name="connsiteX13" fmla="*/ 55245 w 533400"/>
              <a:gd name="connsiteY13" fmla="*/ 431390 h 571407"/>
              <a:gd name="connsiteX14" fmla="*/ 0 w 533400"/>
              <a:gd name="connsiteY14" fmla="*/ 504732 h 571407"/>
              <a:gd name="connsiteX15" fmla="*/ 0 w 533400"/>
              <a:gd name="connsiteY15" fmla="*/ 571407 h 571407"/>
              <a:gd name="connsiteX16" fmla="*/ 533400 w 533400"/>
              <a:gd name="connsiteY16" fmla="*/ 571407 h 571407"/>
              <a:gd name="connsiteX17" fmla="*/ 533400 w 533400"/>
              <a:gd name="connsiteY17" fmla="*/ 504732 h 571407"/>
              <a:gd name="connsiteX18" fmla="*/ 478155 w 533400"/>
              <a:gd name="connsiteY18" fmla="*/ 431390 h 57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3400" h="571407">
                <a:moveTo>
                  <a:pt x="478155" y="431390"/>
                </a:moveTo>
                <a:lnTo>
                  <a:pt x="358140" y="397100"/>
                </a:lnTo>
                <a:cubicBezTo>
                  <a:pt x="342900" y="393290"/>
                  <a:pt x="333375" y="379002"/>
                  <a:pt x="333375" y="363762"/>
                </a:cubicBezTo>
                <a:cubicBezTo>
                  <a:pt x="333375" y="351380"/>
                  <a:pt x="345758" y="341855"/>
                  <a:pt x="358140" y="345665"/>
                </a:cubicBezTo>
                <a:cubicBezTo>
                  <a:pt x="375285" y="351380"/>
                  <a:pt x="398145" y="353285"/>
                  <a:pt x="428625" y="351380"/>
                </a:cubicBezTo>
                <a:cubicBezTo>
                  <a:pt x="388620" y="300897"/>
                  <a:pt x="423863" y="263750"/>
                  <a:pt x="427673" y="181835"/>
                </a:cubicBezTo>
                <a:cubicBezTo>
                  <a:pt x="430530" y="98967"/>
                  <a:pt x="401003" y="13242"/>
                  <a:pt x="322898" y="24672"/>
                </a:cubicBezTo>
                <a:cubicBezTo>
                  <a:pt x="295275" y="-1998"/>
                  <a:pt x="219075" y="-18190"/>
                  <a:pt x="161925" y="36102"/>
                </a:cubicBezTo>
                <a:cubicBezTo>
                  <a:pt x="127635" y="68487"/>
                  <a:pt x="103823" y="124685"/>
                  <a:pt x="107633" y="189455"/>
                </a:cubicBezTo>
                <a:cubicBezTo>
                  <a:pt x="109538" y="231365"/>
                  <a:pt x="120015" y="268512"/>
                  <a:pt x="85725" y="332330"/>
                </a:cubicBezTo>
                <a:cubicBezTo>
                  <a:pt x="113348" y="349475"/>
                  <a:pt x="144780" y="355190"/>
                  <a:pt x="175260" y="344712"/>
                </a:cubicBezTo>
                <a:cubicBezTo>
                  <a:pt x="186690" y="340902"/>
                  <a:pt x="200025" y="348522"/>
                  <a:pt x="200025" y="362810"/>
                </a:cubicBezTo>
                <a:cubicBezTo>
                  <a:pt x="200025" y="378050"/>
                  <a:pt x="189548" y="391385"/>
                  <a:pt x="175260" y="396147"/>
                </a:cubicBezTo>
                <a:lnTo>
                  <a:pt x="55245" y="431390"/>
                </a:lnTo>
                <a:cubicBezTo>
                  <a:pt x="22860" y="440915"/>
                  <a:pt x="0" y="470442"/>
                  <a:pt x="0" y="504732"/>
                </a:cubicBezTo>
                <a:lnTo>
                  <a:pt x="0" y="571407"/>
                </a:lnTo>
                <a:lnTo>
                  <a:pt x="533400" y="571407"/>
                </a:lnTo>
                <a:lnTo>
                  <a:pt x="533400" y="504732"/>
                </a:lnTo>
                <a:cubicBezTo>
                  <a:pt x="533400" y="470442"/>
                  <a:pt x="510540" y="440915"/>
                  <a:pt x="478155" y="431390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prstDash val="solid"/>
            <a:miter/>
          </a:ln>
        </p:spPr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Office" panose="020B0002030500000203" pitchFamily="34" charset="0"/>
              <a:ea typeface="+mn-ea"/>
              <a:cs typeface="+mn-cs"/>
            </a:endParaRPr>
          </a:p>
        </p:txBody>
      </p:sp>
      <p:sp>
        <p:nvSpPr>
          <p:cNvPr id="36" name="Pfeil nach rechts 8">
            <a:extLst>
              <a:ext uri="{FF2B5EF4-FFF2-40B4-BE49-F238E27FC236}">
                <a16:creationId xmlns:a16="http://schemas.microsoft.com/office/drawing/2014/main" id="{6572D521-EFCC-B28D-D437-369BF6A35D1F}"/>
              </a:ext>
            </a:extLst>
          </p:cNvPr>
          <p:cNvSpPr/>
          <p:nvPr/>
        </p:nvSpPr>
        <p:spPr>
          <a:xfrm>
            <a:off x="3049271" y="3071556"/>
            <a:ext cx="617155" cy="219998"/>
          </a:xfrm>
          <a:prstGeom prst="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Regular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7EACFAA-890C-7D67-D7AF-808D5001E85A}"/>
              </a:ext>
            </a:extLst>
          </p:cNvPr>
          <p:cNvSpPr txBox="1">
            <a:spLocks noChangeAspect="1"/>
          </p:cNvSpPr>
          <p:nvPr/>
        </p:nvSpPr>
        <p:spPr>
          <a:xfrm>
            <a:off x="1300661" y="3751152"/>
            <a:ext cx="155172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Verwaltungskunde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FAEEC7-17FA-E962-A35A-7A184141297D}"/>
              </a:ext>
            </a:extLst>
          </p:cNvPr>
          <p:cNvSpPr txBox="1">
            <a:spLocks noChangeAspect="1"/>
          </p:cNvSpPr>
          <p:nvPr/>
        </p:nvSpPr>
        <p:spPr>
          <a:xfrm>
            <a:off x="3936091" y="3699890"/>
            <a:ext cx="1551727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EfA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-Online-Dienst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aus Land X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0BF951C-F317-621E-7D00-708CF191C5EB}"/>
              </a:ext>
            </a:extLst>
          </p:cNvPr>
          <p:cNvSpPr txBox="1">
            <a:spLocks noChangeAspect="1"/>
          </p:cNvSpPr>
          <p:nvPr/>
        </p:nvSpPr>
        <p:spPr>
          <a:xfrm>
            <a:off x="8629364" y="3643551"/>
            <a:ext cx="1756877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Fachverfahren von Kommune Z in Land Y</a:t>
            </a:r>
          </a:p>
        </p:txBody>
      </p:sp>
      <p:sp>
        <p:nvSpPr>
          <p:cNvPr id="40" name="Pfeil nach rechts 12">
            <a:extLst>
              <a:ext uri="{FF2B5EF4-FFF2-40B4-BE49-F238E27FC236}">
                <a16:creationId xmlns:a16="http://schemas.microsoft.com/office/drawing/2014/main" id="{2ACE0E7E-0E40-921A-4CAB-4BD579479071}"/>
              </a:ext>
            </a:extLst>
          </p:cNvPr>
          <p:cNvSpPr/>
          <p:nvPr/>
        </p:nvSpPr>
        <p:spPr>
          <a:xfrm>
            <a:off x="6372237" y="2891623"/>
            <a:ext cx="1226634" cy="579863"/>
          </a:xfrm>
          <a:prstGeom prst="rightArrow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Regular"/>
              <a:ea typeface="+mn-ea"/>
              <a:cs typeface="+mn-cs"/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2447B1B-0699-7A79-75E9-91F3A240534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152046" y="2531463"/>
            <a:ext cx="1119818" cy="970509"/>
            <a:chOff x="2474959" y="6578152"/>
            <a:chExt cx="571500" cy="495300"/>
          </a:xfrm>
        </p:grpSpPr>
        <p:sp>
          <p:nvSpPr>
            <p:cNvPr id="44" name="Vector">
              <a:extLst>
                <a:ext uri="{FF2B5EF4-FFF2-40B4-BE49-F238E27FC236}">
                  <a16:creationId xmlns:a16="http://schemas.microsoft.com/office/drawing/2014/main" id="{1ABD1FC6-094E-793F-A037-4080B22767C1}"/>
                </a:ext>
              </a:extLst>
            </p:cNvPr>
            <p:cNvSpPr/>
            <p:nvPr/>
          </p:nvSpPr>
          <p:spPr bwMode="gray">
            <a:xfrm>
              <a:off x="2551159" y="6816277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Vector">
              <a:extLst>
                <a:ext uri="{FF2B5EF4-FFF2-40B4-BE49-F238E27FC236}">
                  <a16:creationId xmlns:a16="http://schemas.microsoft.com/office/drawing/2014/main" id="{7FC0271F-38B6-378C-2D31-A2B7D2A773EE}"/>
                </a:ext>
              </a:extLst>
            </p:cNvPr>
            <p:cNvSpPr/>
            <p:nvPr/>
          </p:nvSpPr>
          <p:spPr bwMode="gray">
            <a:xfrm>
              <a:off x="2770234" y="6816277"/>
              <a:ext cx="200025" cy="9525"/>
            </a:xfrm>
            <a:custGeom>
              <a:avLst/>
              <a:gdLst>
                <a:gd name="connsiteX0" fmla="*/ 0 w 200025"/>
                <a:gd name="connsiteY0" fmla="*/ 0 h 9525"/>
                <a:gd name="connsiteX1" fmla="*/ 200025 w 2000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9525">
                  <a:moveTo>
                    <a:pt x="0" y="0"/>
                  </a:moveTo>
                  <a:lnTo>
                    <a:pt x="200025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Vector">
              <a:extLst>
                <a:ext uri="{FF2B5EF4-FFF2-40B4-BE49-F238E27FC236}">
                  <a16:creationId xmlns:a16="http://schemas.microsoft.com/office/drawing/2014/main" id="{491ADC55-AA6A-B201-5E28-DEE100430D50}"/>
                </a:ext>
              </a:extLst>
            </p:cNvPr>
            <p:cNvSpPr/>
            <p:nvPr/>
          </p:nvSpPr>
          <p:spPr bwMode="gray">
            <a:xfrm>
              <a:off x="2770234" y="6892477"/>
              <a:ext cx="200025" cy="9525"/>
            </a:xfrm>
            <a:custGeom>
              <a:avLst/>
              <a:gdLst>
                <a:gd name="connsiteX0" fmla="*/ 0 w 200025"/>
                <a:gd name="connsiteY0" fmla="*/ 0 h 9525"/>
                <a:gd name="connsiteX1" fmla="*/ 200025 w 2000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9525">
                  <a:moveTo>
                    <a:pt x="0" y="0"/>
                  </a:moveTo>
                  <a:lnTo>
                    <a:pt x="200025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Vector">
              <a:extLst>
                <a:ext uri="{FF2B5EF4-FFF2-40B4-BE49-F238E27FC236}">
                  <a16:creationId xmlns:a16="http://schemas.microsoft.com/office/drawing/2014/main" id="{1A5A06ED-4529-43C7-4E17-9AAA7E70E39E}"/>
                </a:ext>
              </a:extLst>
            </p:cNvPr>
            <p:cNvSpPr/>
            <p:nvPr/>
          </p:nvSpPr>
          <p:spPr bwMode="gray">
            <a:xfrm>
              <a:off x="2770234" y="6968677"/>
              <a:ext cx="114300" cy="9525"/>
            </a:xfrm>
            <a:custGeom>
              <a:avLst/>
              <a:gdLst>
                <a:gd name="connsiteX0" fmla="*/ 0 w 114300"/>
                <a:gd name="connsiteY0" fmla="*/ 0 h 9525"/>
                <a:gd name="connsiteX1" fmla="*/ 114300 w 1143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9525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Vector">
              <a:extLst>
                <a:ext uri="{FF2B5EF4-FFF2-40B4-BE49-F238E27FC236}">
                  <a16:creationId xmlns:a16="http://schemas.microsoft.com/office/drawing/2014/main" id="{77B38B56-F978-4033-68BB-B0E75C06076A}"/>
                </a:ext>
              </a:extLst>
            </p:cNvPr>
            <p:cNvSpPr/>
            <p:nvPr/>
          </p:nvSpPr>
          <p:spPr bwMode="gray">
            <a:xfrm>
              <a:off x="2551159" y="6644827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38100 w 38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Vector">
              <a:extLst>
                <a:ext uri="{FF2B5EF4-FFF2-40B4-BE49-F238E27FC236}">
                  <a16:creationId xmlns:a16="http://schemas.microsoft.com/office/drawing/2014/main" id="{CED28A18-522A-2A81-B434-2F83AC6EF685}"/>
                </a:ext>
              </a:extLst>
            </p:cNvPr>
            <p:cNvSpPr/>
            <p:nvPr/>
          </p:nvSpPr>
          <p:spPr bwMode="gray">
            <a:xfrm>
              <a:off x="2646409" y="6644827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38100 w 38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Vector">
              <a:extLst>
                <a:ext uri="{FF2B5EF4-FFF2-40B4-BE49-F238E27FC236}">
                  <a16:creationId xmlns:a16="http://schemas.microsoft.com/office/drawing/2014/main" id="{0D94E969-3009-410D-647F-B632E74192B1}"/>
                </a:ext>
              </a:extLst>
            </p:cNvPr>
            <p:cNvSpPr/>
            <p:nvPr/>
          </p:nvSpPr>
          <p:spPr bwMode="gray">
            <a:xfrm>
              <a:off x="2865484" y="6644827"/>
              <a:ext cx="104775" cy="9525"/>
            </a:xfrm>
            <a:custGeom>
              <a:avLst/>
              <a:gdLst>
                <a:gd name="connsiteX0" fmla="*/ 0 w 104775"/>
                <a:gd name="connsiteY0" fmla="*/ 0 h 9525"/>
                <a:gd name="connsiteX1" fmla="*/ 104775 w 1047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9525">
                  <a:moveTo>
                    <a:pt x="0" y="0"/>
                  </a:moveTo>
                  <a:lnTo>
                    <a:pt x="104775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Vector">
              <a:extLst>
                <a:ext uri="{FF2B5EF4-FFF2-40B4-BE49-F238E27FC236}">
                  <a16:creationId xmlns:a16="http://schemas.microsoft.com/office/drawing/2014/main" id="{6D382FE0-2D8F-BDF5-D1FA-9DCDBC58BBFF}"/>
                </a:ext>
              </a:extLst>
            </p:cNvPr>
            <p:cNvSpPr/>
            <p:nvPr/>
          </p:nvSpPr>
          <p:spPr bwMode="gray">
            <a:xfrm>
              <a:off x="2474959" y="6711502"/>
              <a:ext cx="571500" cy="9525"/>
            </a:xfrm>
            <a:custGeom>
              <a:avLst/>
              <a:gdLst>
                <a:gd name="connsiteX0" fmla="*/ 0 w 571500"/>
                <a:gd name="connsiteY0" fmla="*/ 0 h 9525"/>
                <a:gd name="connsiteX1" fmla="*/ 571500 w 5715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0" h="9525">
                  <a:moveTo>
                    <a:pt x="0" y="0"/>
                  </a:moveTo>
                  <a:lnTo>
                    <a:pt x="57150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Vector">
              <a:extLst>
                <a:ext uri="{FF2B5EF4-FFF2-40B4-BE49-F238E27FC236}">
                  <a16:creationId xmlns:a16="http://schemas.microsoft.com/office/drawing/2014/main" id="{FC6694A6-13FD-A196-5536-264611E6095E}"/>
                </a:ext>
              </a:extLst>
            </p:cNvPr>
            <p:cNvSpPr/>
            <p:nvPr/>
          </p:nvSpPr>
          <p:spPr bwMode="gray">
            <a:xfrm>
              <a:off x="2474959" y="6578152"/>
              <a:ext cx="571500" cy="495300"/>
            </a:xfrm>
            <a:custGeom>
              <a:avLst/>
              <a:gdLst>
                <a:gd name="connsiteX0" fmla="*/ 0 w 571500"/>
                <a:gd name="connsiteY0" fmla="*/ 0 h 495300"/>
                <a:gd name="connsiteX1" fmla="*/ 571500 w 571500"/>
                <a:gd name="connsiteY1" fmla="*/ 0 h 495300"/>
                <a:gd name="connsiteX2" fmla="*/ 571500 w 571500"/>
                <a:gd name="connsiteY2" fmla="*/ 495300 h 495300"/>
                <a:gd name="connsiteX3" fmla="*/ 0 w 571500"/>
                <a:gd name="connsiteY3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495300">
                  <a:moveTo>
                    <a:pt x="0" y="0"/>
                  </a:moveTo>
                  <a:lnTo>
                    <a:pt x="571500" y="0"/>
                  </a:lnTo>
                  <a:lnTo>
                    <a:pt x="571500" y="495300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afik 34">
            <a:extLst>
              <a:ext uri="{FF2B5EF4-FFF2-40B4-BE49-F238E27FC236}">
                <a16:creationId xmlns:a16="http://schemas.microsoft.com/office/drawing/2014/main" id="{D8AC3E32-903E-8FD8-838C-2CDE8169278B}"/>
              </a:ext>
            </a:extLst>
          </p:cNvPr>
          <p:cNvGrpSpPr>
            <a:grpSpLocks noChangeAspect="1"/>
          </p:cNvGrpSpPr>
          <p:nvPr/>
        </p:nvGrpSpPr>
        <p:grpSpPr>
          <a:xfrm>
            <a:off x="8667191" y="2418786"/>
            <a:ext cx="1560452" cy="1168426"/>
            <a:chOff x="9429212" y="2483439"/>
            <a:chExt cx="564832" cy="523875"/>
          </a:xfrm>
          <a:noFill/>
        </p:grpSpPr>
        <p:sp>
          <p:nvSpPr>
            <p:cNvPr id="54" name="Freihandform: Form 204">
              <a:extLst>
                <a:ext uri="{FF2B5EF4-FFF2-40B4-BE49-F238E27FC236}">
                  <a16:creationId xmlns:a16="http://schemas.microsoft.com/office/drawing/2014/main" id="{5EE9B020-810B-A84D-8B37-48E45E1216A5}"/>
                </a:ext>
              </a:extLst>
            </p:cNvPr>
            <p:cNvSpPr/>
            <p:nvPr/>
          </p:nvSpPr>
          <p:spPr>
            <a:xfrm>
              <a:off x="9486362" y="2483439"/>
              <a:ext cx="457200" cy="304800"/>
            </a:xfrm>
            <a:custGeom>
              <a:avLst/>
              <a:gdLst>
                <a:gd name="connsiteX0" fmla="*/ 0 w 457200"/>
                <a:gd name="connsiteY0" fmla="*/ 304800 h 304800"/>
                <a:gd name="connsiteX1" fmla="*/ 0 w 457200"/>
                <a:gd name="connsiteY1" fmla="*/ 38100 h 304800"/>
                <a:gd name="connsiteX2" fmla="*/ 38100 w 457200"/>
                <a:gd name="connsiteY2" fmla="*/ 0 h 304800"/>
                <a:gd name="connsiteX3" fmla="*/ 419100 w 457200"/>
                <a:gd name="connsiteY3" fmla="*/ 0 h 304800"/>
                <a:gd name="connsiteX4" fmla="*/ 457200 w 457200"/>
                <a:gd name="connsiteY4" fmla="*/ 38100 h 304800"/>
                <a:gd name="connsiteX5" fmla="*/ 457200 w 457200"/>
                <a:gd name="connsiteY5" fmla="*/ 21907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304800">
                  <a:moveTo>
                    <a:pt x="0" y="304800"/>
                  </a:move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lnTo>
                    <a:pt x="419100" y="0"/>
                  </a:lnTo>
                  <a:cubicBezTo>
                    <a:pt x="440055" y="0"/>
                    <a:pt x="457200" y="17145"/>
                    <a:pt x="457200" y="38100"/>
                  </a:cubicBezTo>
                  <a:lnTo>
                    <a:pt x="457200" y="219075"/>
                  </a:ln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reihandform: Form 205">
              <a:extLst>
                <a:ext uri="{FF2B5EF4-FFF2-40B4-BE49-F238E27FC236}">
                  <a16:creationId xmlns:a16="http://schemas.microsoft.com/office/drawing/2014/main" id="{C2368174-CD22-73A7-F3D8-5570882A9E10}"/>
                </a:ext>
              </a:extLst>
            </p:cNvPr>
            <p:cNvSpPr/>
            <p:nvPr/>
          </p:nvSpPr>
          <p:spPr>
            <a:xfrm>
              <a:off x="9695912" y="2540589"/>
              <a:ext cx="38100" cy="9525"/>
            </a:xfrm>
            <a:custGeom>
              <a:avLst/>
              <a:gdLst>
                <a:gd name="connsiteX0" fmla="*/ 0 w 38100"/>
                <a:gd name="connsiteY0" fmla="*/ 0 h 9525"/>
                <a:gd name="connsiteX1" fmla="*/ 38100 w 381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reihandform: Form 206">
              <a:extLst>
                <a:ext uri="{FF2B5EF4-FFF2-40B4-BE49-F238E27FC236}">
                  <a16:creationId xmlns:a16="http://schemas.microsoft.com/office/drawing/2014/main" id="{BC4F1538-DEAA-DEF3-7982-4074B4FA4B94}"/>
                </a:ext>
              </a:extLst>
            </p:cNvPr>
            <p:cNvSpPr/>
            <p:nvPr/>
          </p:nvSpPr>
          <p:spPr>
            <a:xfrm>
              <a:off x="9429212" y="2845389"/>
              <a:ext cx="266700" cy="76200"/>
            </a:xfrm>
            <a:custGeom>
              <a:avLst/>
              <a:gdLst>
                <a:gd name="connsiteX0" fmla="*/ 266700 w 266700"/>
                <a:gd name="connsiteY0" fmla="*/ 0 h 76200"/>
                <a:gd name="connsiteX1" fmla="*/ 0 w 266700"/>
                <a:gd name="connsiteY1" fmla="*/ 0 h 76200"/>
                <a:gd name="connsiteX2" fmla="*/ 76200 w 266700"/>
                <a:gd name="connsiteY2" fmla="*/ 76200 h 76200"/>
                <a:gd name="connsiteX3" fmla="*/ 266700 w 26670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76200">
                  <a:moveTo>
                    <a:pt x="266700" y="0"/>
                  </a:moveTo>
                  <a:lnTo>
                    <a:pt x="0" y="0"/>
                  </a:lnTo>
                  <a:cubicBezTo>
                    <a:pt x="0" y="41910"/>
                    <a:pt x="34290" y="76200"/>
                    <a:pt x="76200" y="76200"/>
                  </a:cubicBezTo>
                  <a:lnTo>
                    <a:pt x="266700" y="76200"/>
                  </a:lnTo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reihandform: Form 207">
              <a:extLst>
                <a:ext uri="{FF2B5EF4-FFF2-40B4-BE49-F238E27FC236}">
                  <a16:creationId xmlns:a16="http://schemas.microsoft.com/office/drawing/2014/main" id="{37B2ED94-69B3-F6B6-539F-498CD9BFB82C}"/>
                </a:ext>
              </a:extLst>
            </p:cNvPr>
            <p:cNvSpPr/>
            <p:nvPr/>
          </p:nvSpPr>
          <p:spPr>
            <a:xfrm>
              <a:off x="9848312" y="2854914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endParaRPr>
            </a:p>
          </p:txBody>
        </p:sp>
        <p:sp>
          <p:nvSpPr>
            <p:cNvPr id="58" name="Freihandform: Form 208">
              <a:extLst>
                <a:ext uri="{FF2B5EF4-FFF2-40B4-BE49-F238E27FC236}">
                  <a16:creationId xmlns:a16="http://schemas.microsoft.com/office/drawing/2014/main" id="{212FEDE7-F7E7-D87D-B67E-7312D50BE6A2}"/>
                </a:ext>
              </a:extLst>
            </p:cNvPr>
            <p:cNvSpPr/>
            <p:nvPr/>
          </p:nvSpPr>
          <p:spPr>
            <a:xfrm>
              <a:off x="9759729" y="2759664"/>
              <a:ext cx="234314" cy="247650"/>
            </a:xfrm>
            <a:custGeom>
              <a:avLst/>
              <a:gdLst>
                <a:gd name="connsiteX0" fmla="*/ 202883 w 234314"/>
                <a:gd name="connsiteY0" fmla="*/ 123825 h 247650"/>
                <a:gd name="connsiteX1" fmla="*/ 201930 w 234314"/>
                <a:gd name="connsiteY1" fmla="*/ 111443 h 247650"/>
                <a:gd name="connsiteX2" fmla="*/ 234315 w 234314"/>
                <a:gd name="connsiteY2" fmla="*/ 78105 h 247650"/>
                <a:gd name="connsiteX3" fmla="*/ 215265 w 234314"/>
                <a:gd name="connsiteY3" fmla="*/ 44768 h 247650"/>
                <a:gd name="connsiteX4" fmla="*/ 170497 w 234314"/>
                <a:gd name="connsiteY4" fmla="*/ 56198 h 247650"/>
                <a:gd name="connsiteX5" fmla="*/ 149543 w 234314"/>
                <a:gd name="connsiteY5" fmla="*/ 43815 h 247650"/>
                <a:gd name="connsiteX6" fmla="*/ 136208 w 234314"/>
                <a:gd name="connsiteY6" fmla="*/ 0 h 247650"/>
                <a:gd name="connsiteX7" fmla="*/ 98107 w 234314"/>
                <a:gd name="connsiteY7" fmla="*/ 0 h 247650"/>
                <a:gd name="connsiteX8" fmla="*/ 85725 w 234314"/>
                <a:gd name="connsiteY8" fmla="*/ 43815 h 247650"/>
                <a:gd name="connsiteX9" fmla="*/ 64770 w 234314"/>
                <a:gd name="connsiteY9" fmla="*/ 56198 h 247650"/>
                <a:gd name="connsiteX10" fmla="*/ 20002 w 234314"/>
                <a:gd name="connsiteY10" fmla="*/ 44768 h 247650"/>
                <a:gd name="connsiteX11" fmla="*/ 952 w 234314"/>
                <a:gd name="connsiteY11" fmla="*/ 78105 h 247650"/>
                <a:gd name="connsiteX12" fmla="*/ 33338 w 234314"/>
                <a:gd name="connsiteY12" fmla="*/ 111443 h 247650"/>
                <a:gd name="connsiteX13" fmla="*/ 31432 w 234314"/>
                <a:gd name="connsiteY13" fmla="*/ 123825 h 247650"/>
                <a:gd name="connsiteX14" fmla="*/ 32385 w 234314"/>
                <a:gd name="connsiteY14" fmla="*/ 136208 h 247650"/>
                <a:gd name="connsiteX15" fmla="*/ 0 w 234314"/>
                <a:gd name="connsiteY15" fmla="*/ 169545 h 247650"/>
                <a:gd name="connsiteX16" fmla="*/ 19050 w 234314"/>
                <a:gd name="connsiteY16" fmla="*/ 202883 h 247650"/>
                <a:gd name="connsiteX17" fmla="*/ 63818 w 234314"/>
                <a:gd name="connsiteY17" fmla="*/ 191452 h 247650"/>
                <a:gd name="connsiteX18" fmla="*/ 84772 w 234314"/>
                <a:gd name="connsiteY18" fmla="*/ 203835 h 247650"/>
                <a:gd name="connsiteX19" fmla="*/ 98107 w 234314"/>
                <a:gd name="connsiteY19" fmla="*/ 247650 h 247650"/>
                <a:gd name="connsiteX20" fmla="*/ 136208 w 234314"/>
                <a:gd name="connsiteY20" fmla="*/ 247650 h 247650"/>
                <a:gd name="connsiteX21" fmla="*/ 148590 w 234314"/>
                <a:gd name="connsiteY21" fmla="*/ 203835 h 247650"/>
                <a:gd name="connsiteX22" fmla="*/ 169545 w 234314"/>
                <a:gd name="connsiteY22" fmla="*/ 191452 h 247650"/>
                <a:gd name="connsiteX23" fmla="*/ 214313 w 234314"/>
                <a:gd name="connsiteY23" fmla="*/ 202883 h 247650"/>
                <a:gd name="connsiteX24" fmla="*/ 233363 w 234314"/>
                <a:gd name="connsiteY24" fmla="*/ 169545 h 247650"/>
                <a:gd name="connsiteX25" fmla="*/ 200977 w 234314"/>
                <a:gd name="connsiteY25" fmla="*/ 136208 h 247650"/>
                <a:gd name="connsiteX26" fmla="*/ 202883 w 234314"/>
                <a:gd name="connsiteY26" fmla="*/ 12382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4314" h="247650">
                  <a:moveTo>
                    <a:pt x="202883" y="123825"/>
                  </a:moveTo>
                  <a:cubicBezTo>
                    <a:pt x="202883" y="120015"/>
                    <a:pt x="202883" y="115252"/>
                    <a:pt x="201930" y="111443"/>
                  </a:cubicBezTo>
                  <a:lnTo>
                    <a:pt x="234315" y="78105"/>
                  </a:lnTo>
                  <a:lnTo>
                    <a:pt x="215265" y="44768"/>
                  </a:lnTo>
                  <a:lnTo>
                    <a:pt x="170497" y="56198"/>
                  </a:lnTo>
                  <a:cubicBezTo>
                    <a:pt x="163830" y="51435"/>
                    <a:pt x="157163" y="46673"/>
                    <a:pt x="149543" y="43815"/>
                  </a:cubicBezTo>
                  <a:lnTo>
                    <a:pt x="136208" y="0"/>
                  </a:lnTo>
                  <a:lnTo>
                    <a:pt x="98107" y="0"/>
                  </a:lnTo>
                  <a:lnTo>
                    <a:pt x="85725" y="43815"/>
                  </a:lnTo>
                  <a:cubicBezTo>
                    <a:pt x="78105" y="46673"/>
                    <a:pt x="70485" y="51435"/>
                    <a:pt x="64770" y="56198"/>
                  </a:cubicBezTo>
                  <a:lnTo>
                    <a:pt x="20002" y="44768"/>
                  </a:lnTo>
                  <a:lnTo>
                    <a:pt x="952" y="78105"/>
                  </a:lnTo>
                  <a:lnTo>
                    <a:pt x="33338" y="111443"/>
                  </a:lnTo>
                  <a:cubicBezTo>
                    <a:pt x="31432" y="115252"/>
                    <a:pt x="31432" y="120015"/>
                    <a:pt x="31432" y="123825"/>
                  </a:cubicBezTo>
                  <a:cubicBezTo>
                    <a:pt x="31432" y="127635"/>
                    <a:pt x="31432" y="132398"/>
                    <a:pt x="32385" y="136208"/>
                  </a:cubicBezTo>
                  <a:lnTo>
                    <a:pt x="0" y="169545"/>
                  </a:lnTo>
                  <a:lnTo>
                    <a:pt x="19050" y="202883"/>
                  </a:lnTo>
                  <a:lnTo>
                    <a:pt x="63818" y="191452"/>
                  </a:lnTo>
                  <a:cubicBezTo>
                    <a:pt x="70485" y="196215"/>
                    <a:pt x="77152" y="200977"/>
                    <a:pt x="84772" y="203835"/>
                  </a:cubicBezTo>
                  <a:lnTo>
                    <a:pt x="98107" y="247650"/>
                  </a:lnTo>
                  <a:lnTo>
                    <a:pt x="136208" y="247650"/>
                  </a:lnTo>
                  <a:lnTo>
                    <a:pt x="148590" y="203835"/>
                  </a:lnTo>
                  <a:cubicBezTo>
                    <a:pt x="156210" y="200977"/>
                    <a:pt x="163830" y="196215"/>
                    <a:pt x="169545" y="191452"/>
                  </a:cubicBezTo>
                  <a:lnTo>
                    <a:pt x="214313" y="202883"/>
                  </a:lnTo>
                  <a:lnTo>
                    <a:pt x="233363" y="169545"/>
                  </a:lnTo>
                  <a:lnTo>
                    <a:pt x="200977" y="136208"/>
                  </a:lnTo>
                  <a:cubicBezTo>
                    <a:pt x="202883" y="132398"/>
                    <a:pt x="202883" y="127635"/>
                    <a:pt x="202883" y="123825"/>
                  </a:cubicBezTo>
                  <a:close/>
                </a:path>
              </a:pathLst>
            </a:custGeom>
            <a:noFill/>
            <a:ln w="19050" cap="sq">
              <a:solidFill>
                <a:schemeClr val="accent1"/>
              </a:solidFill>
              <a:prstDash val="solid"/>
              <a:miter/>
            </a:ln>
          </p:spPr>
          <p:txBody>
            <a:bodyPr lIns="36000" tIns="36000" rIns="36000" b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9" name="Rechteck 58">
            <a:extLst>
              <a:ext uri="{FF2B5EF4-FFF2-40B4-BE49-F238E27FC236}">
                <a16:creationId xmlns:a16="http://schemas.microsoft.com/office/drawing/2014/main" id="{44CAF9AC-1BDE-D33D-9759-4EBDABD57D8D}"/>
              </a:ext>
            </a:extLst>
          </p:cNvPr>
          <p:cNvSpPr/>
          <p:nvPr/>
        </p:nvSpPr>
        <p:spPr>
          <a:xfrm>
            <a:off x="5921686" y="2476812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B76"/>
                </a:solidFill>
                <a:effectLst/>
                <a:uLnTx/>
                <a:uFillTx/>
                <a:latin typeface="BundesSans Regular"/>
                <a:ea typeface="+mn-ea"/>
                <a:cs typeface="+mn-cs"/>
              </a:rPr>
              <a:t>Antragsübermittlung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F9A70C8-540A-2703-4C8D-AB9B553892B5}"/>
              </a:ext>
            </a:extLst>
          </p:cNvPr>
          <p:cNvSpPr/>
          <p:nvPr/>
        </p:nvSpPr>
        <p:spPr>
          <a:xfrm>
            <a:off x="5806834" y="2245553"/>
            <a:ext cx="2335622" cy="1454337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Regular"/>
              <a:ea typeface="+mn-ea"/>
              <a:cs typeface="+mn-cs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19575C12-3E84-D300-42AF-1C9DD061D96B}"/>
              </a:ext>
            </a:extLst>
          </p:cNvPr>
          <p:cNvSpPr txBox="1">
            <a:spLocks noChangeAspect="1"/>
          </p:cNvSpPr>
          <p:nvPr/>
        </p:nvSpPr>
        <p:spPr>
          <a:xfrm>
            <a:off x="6198781" y="1668901"/>
            <a:ext cx="1551727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</a:rPr>
              <a:t>Routing-infrastruktur nötig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3689D02-D189-5C3B-3FD4-215B5BAEB847}"/>
              </a:ext>
            </a:extLst>
          </p:cNvPr>
          <p:cNvSpPr/>
          <p:nvPr/>
        </p:nvSpPr>
        <p:spPr>
          <a:xfrm>
            <a:off x="690563" y="4692095"/>
            <a:ext cx="10808400" cy="73132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04863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Office" panose="020B0002030500000203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Aufgrund der föderalen Strukturen und damit der Entscheidungshoheit bis in die Kommunen hinein,</a:t>
            </a:r>
            <a:br>
              <a:rPr kumimoji="0" lang="de-DE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Office" panose="020B0002030500000203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</a:br>
            <a:r>
              <a:rPr kumimoji="0" lang="de-DE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Office" panose="020B0002030500000203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ergibt sich die Notwendigkeit zur </a:t>
            </a:r>
            <a:r>
              <a:rPr kumimoji="0" lang="de-DE" sz="18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Office" panose="020B0002030500000203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Modularisierung / Trennung von Antrag und Fachverfahren</a:t>
            </a:r>
            <a:r>
              <a:rPr kumimoji="0" lang="de-DE" sz="1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undesSans Office" panose="020B0002030500000203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1F405426-D787-E12B-56EA-25E938056307}"/>
              </a:ext>
            </a:extLst>
          </p:cNvPr>
          <p:cNvSpPr/>
          <p:nvPr/>
        </p:nvSpPr>
        <p:spPr>
          <a:xfrm>
            <a:off x="825575" y="4787317"/>
            <a:ext cx="540876" cy="540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  <a:sym typeface="Wingdings" panose="05000000000000000000" pitchFamily="2" charset="2"/>
              </a:rPr>
              <a:t>i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undesSans Office" panose="020B0002030500000203" pitchFamily="34" charset="0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A88C5564-B5C5-1DD2-A37C-A5ECB9121A11}"/>
              </a:ext>
            </a:extLst>
          </p:cNvPr>
          <p:cNvSpPr/>
          <p:nvPr/>
        </p:nvSpPr>
        <p:spPr>
          <a:xfrm>
            <a:off x="690563" y="5578019"/>
            <a:ext cx="10808400" cy="73132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04863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Damit trotzdem ein </a:t>
            </a:r>
            <a:r>
              <a:rPr lang="de-DE" b="1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verlässlicher Datenaustausch </a:t>
            </a:r>
            <a:r>
              <a:rPr lang="de-DE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stattfinden kann,</a:t>
            </a:r>
            <a:br>
              <a:rPr lang="de-DE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Bedarf es einer </a:t>
            </a:r>
            <a:r>
              <a:rPr lang="de-DE" b="1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standardisierten Routing- und Transportinfrastruktur</a:t>
            </a:r>
            <a:r>
              <a:rPr lang="de-DE" dirty="0">
                <a:solidFill>
                  <a:srgbClr val="FFFFFF"/>
                </a:solidFill>
                <a:latin typeface="BundesSans Office" panose="020B000203050000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0" lang="de-DE" sz="18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ndesSans Office" panose="020B0002030500000203" pitchFamily="34" charset="0"/>
              <a:ea typeface="Calibri" panose="020F0502020204030204" pitchFamily="34" charset="0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F1D94927-E4C0-9E78-34CB-8F61A95D2832}"/>
              </a:ext>
            </a:extLst>
          </p:cNvPr>
          <p:cNvSpPr/>
          <p:nvPr/>
        </p:nvSpPr>
        <p:spPr>
          <a:xfrm>
            <a:off x="825575" y="5675450"/>
            <a:ext cx="540876" cy="5408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undesSans Office" panose="020B0002030500000203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undesSans Office" panose="020B0002030500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8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945F5F8F-9A59-B56E-1F6C-0723318C37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9154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945F5F8F-9A59-B56E-1F6C-0723318C3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860AE26-5FE0-5CC4-6AA4-94F48740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DE" sz="2400" dirty="0"/>
              <a:t>Als Routing- und Transportinfrastruktur stehen grundsätzlich OSCI/XTA und FIT-Connect zur Verfügung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08A10-210F-756C-CD6B-285A024B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459D-2EC0-4B0F-B290-429C9D9330B9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0D28A6-F9D8-0090-49AC-F9EF35BC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CA98BD3-6040-0951-4399-62B8AC2F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46221"/>
          </a:xfrm>
        </p:spPr>
        <p:txBody>
          <a:bodyPr/>
          <a:lstStyle/>
          <a:p>
            <a:r>
              <a:rPr lang="de-DE" dirty="0"/>
              <a:t>Beide Varianten haben Stärken und Schwächen und werden in Zukunft voraussichtlich koexistieren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06144A1-608F-05F4-41DF-6899AA53F7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42CF09B-BA0E-129F-F47F-2EB8FB3F2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D7E6478-FDE2-6F46-973C-22D864EF6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EA9811C-6896-8B8D-76BE-7F21CFC19924}"/>
              </a:ext>
            </a:extLst>
          </p:cNvPr>
          <p:cNvSpPr/>
          <p:nvPr/>
        </p:nvSpPr>
        <p:spPr>
          <a:xfrm>
            <a:off x="696085" y="1881244"/>
            <a:ext cx="10800590" cy="102294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87425">
              <a:spcBef>
                <a:spcPts val="300"/>
              </a:spcBef>
              <a:spcAft>
                <a:spcPts val="300"/>
              </a:spcAft>
            </a:pPr>
            <a:r>
              <a:rPr lang="de-DE" sz="1600" dirty="0">
                <a:solidFill>
                  <a:schemeClr val="bg1"/>
                </a:solidFill>
              </a:rPr>
              <a:t>OSCI und XTA stellen eine erprobte dezentrale Lösung für die Routing- und Transportinfrastruktur dar. Trotzdem scheint die technische Infrastruktur noch nicht flächendeckend zur Verfügung zu stehen.</a:t>
            </a:r>
          </a:p>
          <a:p>
            <a:pPr marL="987425">
              <a:spcBef>
                <a:spcPts val="300"/>
              </a:spcBef>
              <a:spcAft>
                <a:spcPts val="300"/>
              </a:spcAft>
            </a:pPr>
            <a:r>
              <a:rPr lang="de-DE" sz="1600" dirty="0">
                <a:solidFill>
                  <a:schemeClr val="bg1"/>
                </a:solidFill>
              </a:rPr>
              <a:t>Die Nutzung von OSCI/XTA ist in den </a:t>
            </a:r>
            <a:r>
              <a:rPr lang="de-DE" sz="1600" dirty="0" err="1">
                <a:solidFill>
                  <a:schemeClr val="bg1"/>
                </a:solidFill>
              </a:rPr>
              <a:t>EfA</a:t>
            </a:r>
            <a:r>
              <a:rPr lang="de-DE" sz="1600" dirty="0">
                <a:solidFill>
                  <a:schemeClr val="bg1"/>
                </a:solidFill>
              </a:rPr>
              <a:t>-Mindestanforderungen vorgeschrieben (RT4) [4].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8BAEDA0-255D-71D1-22AD-F81F6A4CD1ED}"/>
              </a:ext>
            </a:extLst>
          </p:cNvPr>
          <p:cNvSpPr/>
          <p:nvPr/>
        </p:nvSpPr>
        <p:spPr>
          <a:xfrm>
            <a:off x="768425" y="2009473"/>
            <a:ext cx="766482" cy="76648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b="1" dirty="0">
                <a:solidFill>
                  <a:schemeClr val="accent1"/>
                </a:solidFill>
              </a:rPr>
              <a:t>OSCI/</a:t>
            </a:r>
            <a:br>
              <a:rPr lang="de-DE" sz="1400" b="1" dirty="0">
                <a:solidFill>
                  <a:schemeClr val="accent1"/>
                </a:solidFill>
              </a:rPr>
            </a:br>
            <a:r>
              <a:rPr lang="de-DE" sz="1400" b="1" dirty="0">
                <a:solidFill>
                  <a:schemeClr val="accent1"/>
                </a:solidFill>
              </a:rPr>
              <a:t>XTA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C460E3E-7147-5DB2-E8E0-1303306319DC}"/>
              </a:ext>
            </a:extLst>
          </p:cNvPr>
          <p:cNvSpPr/>
          <p:nvPr/>
        </p:nvSpPr>
        <p:spPr>
          <a:xfrm>
            <a:off x="696085" y="3212472"/>
            <a:ext cx="10800590" cy="102294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87425">
              <a:spcBef>
                <a:spcPts val="300"/>
              </a:spcBef>
              <a:spcAft>
                <a:spcPts val="300"/>
              </a:spcAft>
            </a:pPr>
            <a:r>
              <a:rPr lang="de-DE" sz="1600" dirty="0">
                <a:solidFill>
                  <a:schemeClr val="bg1"/>
                </a:solidFill>
              </a:rPr>
              <a:t>FIT-Connect ist als zentral bereitgestellte Lösung für die Routing- und Transportinfrastruktur konzipiert.</a:t>
            </a:r>
          </a:p>
          <a:p>
            <a:pPr marL="987425">
              <a:spcBef>
                <a:spcPts val="300"/>
              </a:spcBef>
              <a:spcAft>
                <a:spcPts val="300"/>
              </a:spcAft>
            </a:pPr>
            <a:r>
              <a:rPr lang="de-DE" sz="1600" dirty="0">
                <a:solidFill>
                  <a:schemeClr val="bg1"/>
                </a:solidFill>
              </a:rPr>
              <a:t>Da es sich um eine verhältnismäßig neue Technologie handelt, sind noch nicht alle inhaltlichen, rechtlichen und finanziellen Aspekte vollumfänglich geklärt.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2AF5933-584F-DB98-F0A3-511DDA451BCD}"/>
              </a:ext>
            </a:extLst>
          </p:cNvPr>
          <p:cNvSpPr/>
          <p:nvPr/>
        </p:nvSpPr>
        <p:spPr>
          <a:xfrm>
            <a:off x="768425" y="3340701"/>
            <a:ext cx="766482" cy="76648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b="1" dirty="0">
                <a:solidFill>
                  <a:schemeClr val="accent1"/>
                </a:solidFill>
              </a:rPr>
              <a:t>FIT-</a:t>
            </a:r>
            <a:br>
              <a:rPr lang="de-DE" sz="1400" b="1" dirty="0">
                <a:solidFill>
                  <a:schemeClr val="accent1"/>
                </a:solidFill>
              </a:rPr>
            </a:br>
            <a:r>
              <a:rPr lang="de-DE" sz="1400" b="1" dirty="0">
                <a:solidFill>
                  <a:schemeClr val="accent1"/>
                </a:solidFill>
              </a:rPr>
              <a:t>Connect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F60BC32-7CB3-8816-0B16-7ECECD237B83}"/>
              </a:ext>
            </a:extLst>
          </p:cNvPr>
          <p:cNvSpPr/>
          <p:nvPr/>
        </p:nvSpPr>
        <p:spPr>
          <a:xfrm>
            <a:off x="696085" y="4994796"/>
            <a:ext cx="10800590" cy="914400"/>
          </a:xfrm>
          <a:prstGeom prst="rect">
            <a:avLst/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04863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FIT-Connect soll OSCI/XTA </a:t>
            </a:r>
            <a:r>
              <a:rPr kumimoji="0" lang="de-DE" sz="2000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ergänzen, nicht ablösen</a:t>
            </a: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! </a:t>
            </a:r>
            <a:r>
              <a:rPr lang="de-DE" sz="2000" dirty="0"/>
              <a:t>[1]</a:t>
            </a: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E4D900F-758A-A92F-678B-118A25A054A8}"/>
              </a:ext>
            </a:extLst>
          </p:cNvPr>
          <p:cNvSpPr/>
          <p:nvPr/>
        </p:nvSpPr>
        <p:spPr>
          <a:xfrm>
            <a:off x="768425" y="5068755"/>
            <a:ext cx="766482" cy="76648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6223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55F1CB91-E528-3CE5-F06D-464846F0B6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93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55F1CB91-E528-3CE5-F06D-464846F0B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53F874-6D4F-B29A-7167-5E9932A0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Ähnlich wie OSCI/XTA setzt FIT-Connect auf standardisierte Schnittstellen zur Anbindung von Onlinediensten und Fachverfahren</a:t>
            </a:r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278CAB8D-25DB-7260-112B-31360CBA8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1" y="1633538"/>
            <a:ext cx="10000490" cy="467518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3C65A1-7291-161A-3867-765D31AA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459D-2EC0-4B0F-B290-429C9D9330B9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470576-9E86-4EC4-C326-3C82ED4E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5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4860A93-91FA-129A-67F9-6D024B149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11" y="1089965"/>
            <a:ext cx="10808493" cy="246221"/>
          </a:xfrm>
        </p:spPr>
        <p:txBody>
          <a:bodyPr/>
          <a:lstStyle/>
          <a:p>
            <a:r>
              <a:rPr lang="de-DE" dirty="0"/>
              <a:t>Im Gegensatz zu OSCI/XTA setzt FIT-Connect jedoch auf einen zentralen Betrieb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0C13EC3-5DF6-29BD-B9C6-ADC73879B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8D6C959-CDFE-6226-F5E1-A0F003A7C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682AF91-7DB0-DE55-2F2E-4DBF87AC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85A2FF-5C95-2B15-F10D-15C6A33EDA09}"/>
              </a:ext>
            </a:extLst>
          </p:cNvPr>
          <p:cNvSpPr txBox="1"/>
          <p:nvPr/>
        </p:nvSpPr>
        <p:spPr>
          <a:xfrm>
            <a:off x="10946284" y="6150658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Quelle: [3]</a:t>
            </a:r>
          </a:p>
        </p:txBody>
      </p:sp>
    </p:spTree>
    <p:extLst>
      <p:ext uri="{BB962C8B-B14F-4D97-AF65-F5344CB8AC3E}">
        <p14:creationId xmlns:p14="http://schemas.microsoft.com/office/powerpoint/2010/main" val="413592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E7DF10DE-5585-7728-9692-CDEEE7DA51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5952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E7DF10DE-5585-7728-9692-CDEEE7DA5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72B0DEA-F4E7-5532-3661-877E0DF4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FIT-Connect strukturiert sich anhand von vier Haupt-Use-Cases zur Konfiguration und der eigentlichen Übermittlung von Anträgen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727B656-9E06-81CF-FB4F-9EA4A235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Self-Service-Portal zur Registrierung 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von Online-Diensten und Fachverfahren</a:t>
            </a:r>
          </a:p>
          <a:p>
            <a:pPr defTabSz="914309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Übernahme in Routingtabellen nach Redaktionsprozess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Office" panose="020B0002030500000203" pitchFamily="34" charset="0"/>
              <a:ea typeface="BMW Type Global Pro Regular" pitchFamily="2" charset="0"/>
              <a:cs typeface="BMW Type Global Pro Regular" pitchFamily="2" charset="0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Abruf von Zuständigkeiten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(fachlich zuständige Behörde, Verbindungsparameter)</a:t>
            </a:r>
          </a:p>
          <a:p>
            <a:pPr defTabSz="914309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defRPr/>
            </a:pPr>
            <a:r>
              <a:rPr lang="de-DE" dirty="0">
                <a:solidFill>
                  <a:srgbClr val="000000"/>
                </a:solidFill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Ermittlung der Routing-Destination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Office" panose="020B0002030500000203" pitchFamily="34" charset="0"/>
              <a:ea typeface="BMW Type Global Pro Regular" pitchFamily="2" charset="0"/>
              <a:cs typeface="BMW Type Global Pro Regular" pitchFamily="2" charset="0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Office" panose="020B0002030500000203" pitchFamily="34" charset="0"/>
              <a:ea typeface="BMW Type Global Pro Regular" pitchFamily="2" charset="0"/>
              <a:cs typeface="BMW Type Global Pro Regular" pitchFamily="2" charset="0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Übermittlung von Anträgen oder Berichtsmeldungen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 durch den Online-Dienst</a:t>
            </a:r>
          </a:p>
          <a:p>
            <a:pPr defTabSz="914309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defRPr/>
            </a:pP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Zustellung an das jeweilige Fachverfahren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Office" panose="020B0002030500000203" pitchFamily="34" charset="0"/>
              <a:ea typeface="BMW Type Global Pro Regular" pitchFamily="2" charset="0"/>
              <a:cs typeface="BMW Type Global Pro Regular" pitchFamily="2" charset="0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Abruf von Anträgen oder Berichtsmeldungen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 panose="020B0002030500000203" pitchFamily="34" charset="0"/>
                <a:ea typeface="BMW Type Global Pro Regular" pitchFamily="2" charset="0"/>
                <a:cs typeface="BMW Type Global Pro Regular" pitchFamily="2" charset="0"/>
              </a:rPr>
              <a:t> durch das Fachverfahren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ans Office" panose="020B0002030500000203" pitchFamily="34" charset="0"/>
              <a:ea typeface="BMW Type Global Pro Regular" pitchFamily="2" charset="0"/>
              <a:cs typeface="BMW Type Global Pro Regular" pitchFamily="2" charset="0"/>
            </a:endParaRPr>
          </a:p>
          <a:p>
            <a:r>
              <a:rPr lang="de-DE" dirty="0"/>
              <a:t>Pull-Verfahren durch </a:t>
            </a:r>
            <a:r>
              <a:rPr lang="de-DE"/>
              <a:t>das Fachverfahren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FBB6D9-5DB7-5F9E-1B63-F9DB0EC4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F6A-7CA0-4D71-A3E9-57407D287B7A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B60061-3C90-966E-8E7D-ED70EEFF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t>6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742BEB9-9368-5BE8-FC30-4147ADB6D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C33F486-D8DB-3E8D-08DB-0CDC6782A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776D762-D2FB-5F60-FE41-404FDBFF8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4B33EEC7-865D-D7CF-931C-2923984AE1A1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2704402"/>
            <a:ext cx="5043487" cy="2533458"/>
          </a:xfr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B016E9A-76E8-D5B2-CF16-96F2764C6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7C9936-8251-EA1C-C8AA-593E63D44CC6}"/>
              </a:ext>
            </a:extLst>
          </p:cNvPr>
          <p:cNvSpPr txBox="1"/>
          <p:nvPr/>
        </p:nvSpPr>
        <p:spPr>
          <a:xfrm>
            <a:off x="10946284" y="5033740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Quelle: [3]</a:t>
            </a:r>
          </a:p>
        </p:txBody>
      </p:sp>
    </p:spTree>
    <p:extLst>
      <p:ext uri="{BB962C8B-B14F-4D97-AF65-F5344CB8AC3E}">
        <p14:creationId xmlns:p14="http://schemas.microsoft.com/office/powerpoint/2010/main" val="340231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566B6C6-F18A-A040-E746-D97213220B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585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8566B6C6-F18A-A040-E746-D97213220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B1BF0FD-05EC-ACFB-F7D4-BF28F5BA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Da die IT-Sicherheit ein wichtiges Thema darstellt, gab es einen eigenen Erörterungstermin zu diversen Belangen rund um den Schutz der Antragsdaten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D3CEF-024A-1328-A749-BE074C60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11" y="2497540"/>
            <a:ext cx="5047189" cy="3811184"/>
          </a:xfrm>
        </p:spPr>
        <p:txBody>
          <a:bodyPr/>
          <a:lstStyle/>
          <a:p>
            <a:pPr lvl="0"/>
            <a:r>
              <a:rPr lang="de-DE" dirty="0"/>
              <a:t>Das </a:t>
            </a:r>
            <a:r>
              <a:rPr lang="de-DE" b="1" dirty="0"/>
              <a:t>Verfahren läuft aktuell noch</a:t>
            </a:r>
            <a:r>
              <a:rPr lang="de-DE" dirty="0"/>
              <a:t>, „die Sicherheit von FIT-Connect hat ein </a:t>
            </a:r>
            <a:r>
              <a:rPr lang="de-DE" b="1" dirty="0"/>
              <a:t>sehr gutes Ergebnis </a:t>
            </a:r>
            <a:r>
              <a:rPr lang="de-DE" dirty="0"/>
              <a:t>erzielt“ [1]</a:t>
            </a:r>
          </a:p>
          <a:p>
            <a:endParaRPr lang="de-DE" dirty="0"/>
          </a:p>
          <a:p>
            <a:r>
              <a:rPr lang="de-DE" dirty="0"/>
              <a:t>„Man [darf] im Detail nicht über die festgestellten Mängel informieren“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eine eigene </a:t>
            </a:r>
            <a:r>
              <a:rPr lang="de-DE" b="1" dirty="0"/>
              <a:t>Einschätzung</a:t>
            </a:r>
            <a:r>
              <a:rPr lang="de-DE" dirty="0"/>
              <a:t> ist hier </a:t>
            </a:r>
            <a:r>
              <a:rPr lang="de-DE" b="1" dirty="0"/>
              <a:t>nicht möglich</a:t>
            </a:r>
          </a:p>
          <a:p>
            <a:endParaRPr lang="de-DE" dirty="0"/>
          </a:p>
          <a:p>
            <a:pPr lvl="0"/>
            <a:r>
              <a:rPr lang="de-DE" b="1" dirty="0"/>
              <a:t>Abschluss der Umsetzung </a:t>
            </a:r>
            <a:r>
              <a:rPr lang="de-DE" dirty="0"/>
              <a:t>(insb. auch Dokumentation)</a:t>
            </a:r>
            <a:br>
              <a:rPr lang="de-DE" dirty="0"/>
            </a:br>
            <a:r>
              <a:rPr lang="de-DE" dirty="0"/>
              <a:t>bis spätestens 31.12.2022 [1]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Die produktive Nutzung von FIT-Connect sollte erst nach Abschluss (also vermutlich erst ab 2023) erfolgen.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52B3C-884B-5EA1-AD8B-F0F7728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F6A-7CA0-4D71-A3E9-57407D287B7A}" type="datetime1">
              <a:rPr lang="de-DE" smtClean="0"/>
              <a:pPr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22A33-5701-D897-1CDE-384606F1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351B8ED-1AC9-4280-FB42-1A30BDA7C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034BCC1-34F5-117D-91E2-6E3A12430B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530BA2-8938-4C17-5A47-FAD3A323E0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252FC62-2A94-9EA2-E696-C10FF703BBD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52712" y="2497540"/>
            <a:ext cx="5043964" cy="3811184"/>
          </a:xfrm>
        </p:spPr>
        <p:txBody>
          <a:bodyPr/>
          <a:lstStyle/>
          <a:p>
            <a:r>
              <a:rPr lang="de-DE" dirty="0"/>
              <a:t>FIT-Connect verschlüsselt </a:t>
            </a:r>
            <a:r>
              <a:rPr lang="de-DE" b="1" dirty="0"/>
              <a:t>Ende-zu-Ende</a:t>
            </a:r>
            <a:r>
              <a:rPr lang="de-DE" dirty="0"/>
              <a:t> [1]</a:t>
            </a:r>
          </a:p>
          <a:p>
            <a:endParaRPr lang="de-DE" dirty="0"/>
          </a:p>
          <a:p>
            <a:r>
              <a:rPr lang="de-DE" dirty="0"/>
              <a:t>So wird </a:t>
            </a:r>
            <a:r>
              <a:rPr lang="de-DE" b="1" dirty="0"/>
              <a:t>Vertraulichkeit</a:t>
            </a:r>
            <a:r>
              <a:rPr lang="de-DE" dirty="0"/>
              <a:t> und </a:t>
            </a:r>
            <a:r>
              <a:rPr lang="de-DE" b="1" dirty="0"/>
              <a:t>Integrität</a:t>
            </a:r>
            <a:r>
              <a:rPr lang="de-DE" dirty="0"/>
              <a:t> </a:t>
            </a:r>
            <a:r>
              <a:rPr lang="de-DE" b="1" dirty="0"/>
              <a:t>gewährleistet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1C6D79-A06B-5420-6A76-368FDDB0F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71697AA-0DBB-01A1-B467-17F0BD09F300}"/>
              </a:ext>
            </a:extLst>
          </p:cNvPr>
          <p:cNvSpPr/>
          <p:nvPr/>
        </p:nvSpPr>
        <p:spPr>
          <a:xfrm>
            <a:off x="693209" y="1633537"/>
            <a:ext cx="5044807" cy="61152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IT-Grundschutz (BSI)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sz="1600" dirty="0"/>
              <a:t>inkl. Softwareprüfung (</a:t>
            </a:r>
            <a:r>
              <a:rPr lang="de-DE" sz="1600" dirty="0" err="1"/>
              <a:t>Webcheck</a:t>
            </a:r>
            <a:r>
              <a:rPr lang="de-DE" sz="1600" dirty="0"/>
              <a:t> &amp; </a:t>
            </a:r>
            <a:r>
              <a:rPr lang="de-DE" sz="1600" dirty="0" err="1"/>
              <a:t>Pentest</a:t>
            </a:r>
            <a:r>
              <a:rPr lang="de-DE" sz="1600" dirty="0"/>
              <a:t>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1DCD653-F963-FD36-3C1D-842CDF740C42}"/>
              </a:ext>
            </a:extLst>
          </p:cNvPr>
          <p:cNvSpPr/>
          <p:nvPr/>
        </p:nvSpPr>
        <p:spPr>
          <a:xfrm>
            <a:off x="6451600" y="1633537"/>
            <a:ext cx="5044807" cy="61152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/>
              <a:t>Vertraulichkeit und Integrität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566B6C6-F18A-A040-E746-D97213220B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8566B6C6-F18A-A040-E746-D97213220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B1BF0FD-05EC-ACFB-F7D4-BF28F5BA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Da die IT-Sicherheit ein wichtiges Thema darstellt, gab es einen eigenen Erörterungstermin zu diversen Belangen rund um den Schutz der Antragsdaten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D3CEF-024A-1328-A749-BE074C60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11" y="2497540"/>
            <a:ext cx="5047189" cy="3811184"/>
          </a:xfrm>
        </p:spPr>
        <p:txBody>
          <a:bodyPr/>
          <a:lstStyle/>
          <a:p>
            <a:r>
              <a:rPr lang="de-DE" b="1" dirty="0"/>
              <a:t>Schutzbedarf </a:t>
            </a:r>
            <a:r>
              <a:rPr lang="de-DE" dirty="0"/>
              <a:t>von FIT-Connect „</a:t>
            </a:r>
            <a:r>
              <a:rPr lang="de-DE" b="1" dirty="0"/>
              <a:t>hoch“</a:t>
            </a:r>
          </a:p>
          <a:p>
            <a:pPr lvl="1"/>
            <a:r>
              <a:rPr lang="de-DE" dirty="0"/>
              <a:t>Inkl. sog. „Artikel-9-Daten“ (z.B. Gesundheitsdaten) [1]</a:t>
            </a:r>
          </a:p>
          <a:p>
            <a:pPr lvl="1"/>
            <a:r>
              <a:rPr lang="de-DE" dirty="0"/>
              <a:t>Ob </a:t>
            </a:r>
            <a:r>
              <a:rPr lang="de-DE" b="1" dirty="0"/>
              <a:t>sehr hoher </a:t>
            </a:r>
            <a:r>
              <a:rPr lang="de-DE" dirty="0"/>
              <a:t>Schutzbedarf umgesetzt werden kann „muss noch geschaut werden“[1]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Im Kontext OZG ist der </a:t>
            </a:r>
            <a:r>
              <a:rPr lang="de-DE" b="1" dirty="0">
                <a:sym typeface="Wingdings" panose="05000000000000000000" pitchFamily="2" charset="2"/>
              </a:rPr>
              <a:t>Schutzbedarf „hoch“ aktuell ausreichend</a:t>
            </a:r>
          </a:p>
          <a:p>
            <a:pPr marL="0" indent="0">
              <a:buNone/>
            </a:pP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normal:</a:t>
            </a:r>
            <a:r>
              <a:rPr lang="de-DE" dirty="0"/>
              <a:t> Schadensauswirkungen sind begrenzt und überschaubar.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hoch</a:t>
            </a:r>
            <a:r>
              <a:rPr lang="de-DE" dirty="0"/>
              <a:t>: Schadensauswirkungen können beträchtlich sein.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sehr hoch</a:t>
            </a:r>
            <a:r>
              <a:rPr lang="de-DE" dirty="0"/>
              <a:t>: Schadensauswirkungen können ein existentiell bedrohliches, katastrophales Ausmaß erreichen.</a:t>
            </a:r>
          </a:p>
          <a:p>
            <a:pPr marL="0" indent="0">
              <a:buNone/>
            </a:pPr>
            <a:r>
              <a:rPr lang="de-DE" dirty="0"/>
              <a:t>Weitere Informationen auf den Seiten des </a:t>
            </a:r>
            <a:r>
              <a:rPr lang="de-DE" dirty="0">
                <a:hlinkClick r:id="rId5"/>
              </a:rPr>
              <a:t>BSI</a:t>
            </a:r>
            <a:r>
              <a:rPr lang="de-DE" dirty="0"/>
              <a:t>.</a:t>
            </a:r>
          </a:p>
          <a:p>
            <a:pPr marL="2413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52B3C-884B-5EA1-AD8B-F0F7728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F6A-7CA0-4D71-A3E9-57407D287B7A}" type="datetime1">
              <a:rPr lang="de-DE" smtClean="0"/>
              <a:pPr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22A33-5701-D897-1CDE-384606F1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351B8ED-1AC9-4280-FB42-1A30BDA7C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034BCC1-34F5-117D-91E2-6E3A12430B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530BA2-8938-4C17-5A47-FAD3A323E0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252FC62-2A94-9EA2-E696-C10FF703BBD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52712" y="2497540"/>
            <a:ext cx="5043964" cy="3811184"/>
          </a:xfrm>
        </p:spPr>
        <p:txBody>
          <a:bodyPr/>
          <a:lstStyle/>
          <a:p>
            <a:r>
              <a:rPr lang="de-DE" b="1" dirty="0"/>
              <a:t>Verfügbarkeit </a:t>
            </a:r>
            <a:r>
              <a:rPr lang="de-DE" dirty="0"/>
              <a:t>nur „normal“ [1]</a:t>
            </a:r>
          </a:p>
          <a:p>
            <a:pPr lvl="1"/>
            <a:r>
              <a:rPr lang="de-DE" dirty="0"/>
              <a:t>Skalierbarkeit gegeben, später kann auch höhere Verfügbarkeit umgesetzt werden [1]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/>
              <a:t>Die Online-Dienste müssen das </a:t>
            </a:r>
            <a:r>
              <a:rPr lang="de-DE" b="1" dirty="0"/>
              <a:t>berücksichtigen</a:t>
            </a:r>
            <a:r>
              <a:rPr lang="de-DE" dirty="0"/>
              <a:t> (z.B.: sind Anträge zeitkritisch bzgl. Eingang?) und </a:t>
            </a:r>
            <a:r>
              <a:rPr lang="de-DE" b="1" dirty="0"/>
              <a:t>technische Maßnahmen ergreifen </a:t>
            </a:r>
            <a:r>
              <a:rPr lang="de-DE" dirty="0"/>
              <a:t>(z.B. eigene groß genug dimensionierte Queue)</a:t>
            </a:r>
          </a:p>
          <a:p>
            <a:pPr marL="241300" lvl="1" indent="0">
              <a:buNone/>
            </a:pPr>
            <a:endParaRPr lang="de-DE" dirty="0"/>
          </a:p>
          <a:p>
            <a:pPr marL="241300" lvl="1" indent="0">
              <a:buNone/>
            </a:pP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1C6D79-A06B-5420-6A76-368FDDB0F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71697AA-0DBB-01A1-B467-17F0BD09F300}"/>
              </a:ext>
            </a:extLst>
          </p:cNvPr>
          <p:cNvSpPr/>
          <p:nvPr/>
        </p:nvSpPr>
        <p:spPr>
          <a:xfrm>
            <a:off x="693209" y="1633537"/>
            <a:ext cx="5044807" cy="61152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/>
              <a:t>Schutzbedarf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1DCD653-F963-FD36-3C1D-842CDF740C42}"/>
              </a:ext>
            </a:extLst>
          </p:cNvPr>
          <p:cNvSpPr/>
          <p:nvPr/>
        </p:nvSpPr>
        <p:spPr>
          <a:xfrm>
            <a:off x="6451600" y="1633537"/>
            <a:ext cx="5044807" cy="61152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/>
              <a:t>Verfügbarkeit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9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101D92B2-7D48-660C-6F8A-98B9111A9D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3574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101D92B2-7D48-660C-6F8A-98B9111A9D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2C31FD4-3655-BC3A-DF5B-609EAD89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DE" dirty="0"/>
              <a:t>In öffentlich abrufbare Informationen wird nicht immer zwischen dem Zielbild und dem aktuellen Umsetzungsstand unterschieden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F2CE04-3EE4-6BE7-0BC1-5FB4B4CD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OSCI/XTA</a:t>
            </a:r>
          </a:p>
          <a:p>
            <a:pPr lvl="1"/>
            <a:r>
              <a:rPr lang="de-DE" dirty="0"/>
              <a:t>Anbindung über XTA ist in der Umsetzung [1]</a:t>
            </a:r>
          </a:p>
          <a:p>
            <a:pPr lvl="1"/>
            <a:r>
              <a:rPr lang="de-DE" dirty="0"/>
              <a:t>Anbindung über OSCI </a:t>
            </a:r>
            <a:r>
              <a:rPr lang="de-DE" dirty="0" err="1"/>
              <a:t>depriorisiert</a:t>
            </a:r>
            <a:r>
              <a:rPr lang="de-DE" dirty="0"/>
              <a:t> [1]</a:t>
            </a:r>
          </a:p>
          <a:p>
            <a:endParaRPr lang="de-DE" dirty="0"/>
          </a:p>
          <a:p>
            <a:pPr lvl="0"/>
            <a:r>
              <a:rPr lang="de-DE" b="1" dirty="0"/>
              <a:t>Anträge</a:t>
            </a:r>
            <a:r>
              <a:rPr lang="de-DE" dirty="0"/>
              <a:t> werden „7 Tage nach Bestätigungen des Abrufs durch das empfangende System gelöscht“[1]</a:t>
            </a:r>
          </a:p>
          <a:p>
            <a:pPr lvl="0"/>
            <a:r>
              <a:rPr lang="de-DE" dirty="0"/>
              <a:t>Nach </a:t>
            </a:r>
            <a:r>
              <a:rPr lang="de-DE" b="1" dirty="0"/>
              <a:t>14 Tagen ohne Abruf </a:t>
            </a:r>
            <a:r>
              <a:rPr lang="de-DE" dirty="0"/>
              <a:t>kann die Nachricht nicht mehr abgerufen werden [3]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FIT-Connect hat eine eigene (temporäre) Datenhaltung</a:t>
            </a:r>
          </a:p>
          <a:p>
            <a:endParaRPr lang="de-DE" dirty="0"/>
          </a:p>
          <a:p>
            <a:r>
              <a:rPr lang="de-DE" b="1" dirty="0"/>
              <a:t>DVDV </a:t>
            </a:r>
            <a:r>
              <a:rPr lang="de-DE" dirty="0"/>
              <a:t>bezeichnet einen eigenen Microservice für Routing-Informationen und ist nur in seiner Struktur an das Deutsche </a:t>
            </a:r>
            <a:r>
              <a:rPr lang="de-DE" dirty="0" err="1"/>
              <a:t>Verwaltungsdiensteverzeichnis</a:t>
            </a:r>
            <a:r>
              <a:rPr lang="de-DE" dirty="0"/>
              <a:t> (DVDV) angeschlossen, aber nicht mit diesem verbunden [7]</a:t>
            </a:r>
          </a:p>
          <a:p>
            <a:endParaRPr lang="de-DE" b="1" dirty="0"/>
          </a:p>
          <a:p>
            <a:r>
              <a:rPr lang="de-DE" dirty="0"/>
              <a:t>Es wird keine interoperablen </a:t>
            </a:r>
            <a:r>
              <a:rPr lang="de-DE" b="1" dirty="0"/>
              <a:t>FINK-Postfächer </a:t>
            </a:r>
            <a:r>
              <a:rPr lang="de-DE" dirty="0"/>
              <a:t>geben. Das zentrale Bürger-</a:t>
            </a:r>
            <a:br>
              <a:rPr lang="de-DE" dirty="0"/>
            </a:br>
            <a:r>
              <a:rPr lang="de-DE" dirty="0"/>
              <a:t>Postfach wird an deren Stelle treten [6].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FFB03F-2945-54DE-38A8-2FF57AAE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F6A-7CA0-4D71-A3E9-57407D287B7A}" type="datetime1">
              <a:rPr lang="de-DE" smtClean="0"/>
              <a:pPr/>
              <a:t>14.02.2023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485E9B-4CB9-319F-9837-CE4AE80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1B97D33-18CF-DCB3-696C-64912F4D5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468075B-2786-A049-6DAC-F8207ED5A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CDF6BC2E-2741-1DB1-6E24-797944EC5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F0CB65A-3E44-DA36-6673-9CECBCC50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F4E12E5-DF2A-0873-58C9-E14467BAF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048" y="4420431"/>
            <a:ext cx="3809627" cy="1888294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42A4FF4B-40F6-5A8F-11D5-B4E540A3E223}"/>
              </a:ext>
            </a:extLst>
          </p:cNvPr>
          <p:cNvSpPr/>
          <p:nvPr/>
        </p:nvSpPr>
        <p:spPr>
          <a:xfrm>
            <a:off x="8531157" y="5894962"/>
            <a:ext cx="583660" cy="27182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88CF7C9-B0F3-7458-50F8-27064C108373}"/>
              </a:ext>
            </a:extLst>
          </p:cNvPr>
          <p:cNvSpPr/>
          <p:nvPr/>
        </p:nvSpPr>
        <p:spPr>
          <a:xfrm>
            <a:off x="10900741" y="4964911"/>
            <a:ext cx="583660" cy="27182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8200A69-314B-3AF0-B10C-14637C1EB5BB}"/>
              </a:ext>
            </a:extLst>
          </p:cNvPr>
          <p:cNvSpPr txBox="1"/>
          <p:nvPr/>
        </p:nvSpPr>
        <p:spPr>
          <a:xfrm>
            <a:off x="10946284" y="6150658"/>
            <a:ext cx="54822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Quelle: [1]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2D88FF-0347-0E1C-D7B5-926CF16979A3}"/>
              </a:ext>
            </a:extLst>
          </p:cNvPr>
          <p:cNvSpPr/>
          <p:nvPr/>
        </p:nvSpPr>
        <p:spPr>
          <a:xfrm>
            <a:off x="7870368" y="5533587"/>
            <a:ext cx="739719" cy="36137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11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1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HVZ.b_VGeFY2a2R9__d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5NMgfvSYaFf2.30VHx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4EeYl.rycs10AtasQU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5NMgfvSYaFf2.30VHx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5NMgfvSYaFf2.30VHx2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4_u4LjADbpAxsyu9rCQ"/>
</p:tagLst>
</file>

<file path=ppt/theme/theme1.xml><?xml version="1.0" encoding="utf-8"?>
<a:theme xmlns:a="http://schemas.openxmlformats.org/drawingml/2006/main" name="PD-Template">
  <a:themeElements>
    <a:clrScheme name="PD Farben">
      <a:dk1>
        <a:sysClr val="windowText" lastClr="000000"/>
      </a:dk1>
      <a:lt1>
        <a:sysClr val="window" lastClr="FFFFFF"/>
      </a:lt1>
      <a:dk2>
        <a:srgbClr val="707070"/>
      </a:dk2>
      <a:lt2>
        <a:srgbClr val="F2F2F2"/>
      </a:lt2>
      <a:accent1>
        <a:srgbClr val="03878A"/>
      </a:accent1>
      <a:accent2>
        <a:srgbClr val="004B65"/>
      </a:accent2>
      <a:accent3>
        <a:srgbClr val="AAB414"/>
      </a:accent3>
      <a:accent4>
        <a:srgbClr val="E60032"/>
      </a:accent4>
      <a:accent5>
        <a:srgbClr val="647D2D"/>
      </a:accent5>
      <a:accent6>
        <a:srgbClr val="5F1937"/>
      </a:accent6>
      <a:hlink>
        <a:srgbClr val="03878A"/>
      </a:hlink>
      <a:folHlink>
        <a:srgbClr val="7070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D-Basisfolien.potx" id="{E29C2F3C-5B63-464E-9515-621F2735D76C}" vid="{F3FC00CD-EF21-4982-B8DF-704D3D39A65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PD-Basisfolien</Template>
  <TotalTime>0</TotalTime>
  <Words>1153</Words>
  <Application>Microsoft Office PowerPoint</Application>
  <PresentationFormat>Breitbild</PresentationFormat>
  <Paragraphs>144</Paragraphs>
  <Slides>13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BundesSans Office</vt:lpstr>
      <vt:lpstr>BundesSans Regular</vt:lpstr>
      <vt:lpstr>Calibri</vt:lpstr>
      <vt:lpstr>Symbol</vt:lpstr>
      <vt:lpstr>Wingdings</vt:lpstr>
      <vt:lpstr>PD-Template</vt:lpstr>
      <vt:lpstr>think-cell Folie</vt:lpstr>
      <vt:lpstr>FIT-Connect</vt:lpstr>
      <vt:lpstr>Disclaimer</vt:lpstr>
      <vt:lpstr>Eine Routinginfrastruktur wird bei EfA-Diensten für die Übermittlung des Antrags von einem EfA-Onlinedienst an ein Fachverfahren benötigt</vt:lpstr>
      <vt:lpstr>Als Routing- und Transportinfrastruktur stehen grundsätzlich OSCI/XTA und FIT-Connect zur Verfügung</vt:lpstr>
      <vt:lpstr>Ähnlich wie OSCI/XTA setzt FIT-Connect auf standardisierte Schnittstellen zur Anbindung von Onlinediensten und Fachverfahren</vt:lpstr>
      <vt:lpstr>FIT-Connect strukturiert sich anhand von vier Haupt-Use-Cases zur Konfiguration und der eigentlichen Übermittlung von Anträgen</vt:lpstr>
      <vt:lpstr>Da die IT-Sicherheit ein wichtiges Thema darstellt, gab es einen eigenen Erörterungstermin zu diversen Belangen rund um den Schutz der Antragsdaten</vt:lpstr>
      <vt:lpstr>Da die IT-Sicherheit ein wichtiges Thema darstellt, gab es einen eigenen Erörterungstermin zu diversen Belangen rund um den Schutz der Antragsdaten</vt:lpstr>
      <vt:lpstr>In öffentlich abrufbare Informationen wird nicht immer zwischen dem Zielbild und dem aktuellen Umsetzungsstand unterschieden</vt:lpstr>
      <vt:lpstr>Aus Gesprächen mit Umsetzungsprojekten ergeben sich weitere offene Fragen, die derzeit noch nicht geklärt zu sein scheinen</vt:lpstr>
      <vt:lpstr>Fazit</vt:lpstr>
      <vt:lpstr>PowerPoint-Präsentation</vt:lpstr>
      <vt:lpstr>Quellenverzeichnis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2023-02-14T13:26:24Z</dcterms:created>
  <dcterms:modified xsi:type="dcterms:W3CDTF">2023-02-14T13:26:28Z</dcterms:modified>
</cp:coreProperties>
</file>