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38"/>
  </p:notesMasterIdLst>
  <p:handoutMasterIdLst>
    <p:handoutMasterId r:id="rId39"/>
  </p:handoutMasterIdLst>
  <p:sldIdLst>
    <p:sldId id="2141411565" r:id="rId2"/>
    <p:sldId id="2141411501" r:id="rId3"/>
    <p:sldId id="2141411486" r:id="rId4"/>
    <p:sldId id="2141411568" r:id="rId5"/>
    <p:sldId id="2141411525" r:id="rId6"/>
    <p:sldId id="2141411566" r:id="rId7"/>
    <p:sldId id="2141411567" r:id="rId8"/>
    <p:sldId id="2141411531" r:id="rId9"/>
    <p:sldId id="2141411569" r:id="rId10"/>
    <p:sldId id="2141411570" r:id="rId11"/>
    <p:sldId id="2141411571" r:id="rId12"/>
    <p:sldId id="2141411572" r:id="rId13"/>
    <p:sldId id="2141411539" r:id="rId14"/>
    <p:sldId id="2141411573" r:id="rId15"/>
    <p:sldId id="2141411526" r:id="rId16"/>
    <p:sldId id="2141411575" r:id="rId17"/>
    <p:sldId id="2141411438" r:id="rId18"/>
    <p:sldId id="2141411439" r:id="rId19"/>
    <p:sldId id="2141411543" r:id="rId20"/>
    <p:sldId id="2141411440" r:id="rId21"/>
    <p:sldId id="2141411441" r:id="rId22"/>
    <p:sldId id="2141411443" r:id="rId23"/>
    <p:sldId id="2141411527" r:id="rId24"/>
    <p:sldId id="2141411528" r:id="rId25"/>
    <p:sldId id="2141411576" r:id="rId26"/>
    <p:sldId id="2141411483" r:id="rId27"/>
    <p:sldId id="2141411578" r:id="rId28"/>
    <p:sldId id="2141411579" r:id="rId29"/>
    <p:sldId id="2141411580" r:id="rId30"/>
    <p:sldId id="2141411577" r:id="rId31"/>
    <p:sldId id="2141411559" r:id="rId32"/>
    <p:sldId id="2141411560" r:id="rId33"/>
    <p:sldId id="2141411558" r:id="rId34"/>
    <p:sldId id="2141411561" r:id="rId35"/>
    <p:sldId id="679" r:id="rId36"/>
    <p:sldId id="2141411552" r:id="rId37"/>
  </p:sldIdLst>
  <p:sldSz cx="9144000" cy="5143500" type="screen16x9"/>
  <p:notesSz cx="6858000" cy="9144000"/>
  <p:custDataLst>
    <p:tags r:id="rId40"/>
  </p:custDataLst>
  <p:defaultTextStyle>
    <a:defPPr>
      <a:defRPr lang="de-DE"/>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395" userDrawn="1">
          <p15:clr>
            <a:srgbClr val="A4A3A4"/>
          </p15:clr>
        </p15:guide>
        <p15:guide id="2" pos="340" userDrawn="1">
          <p15:clr>
            <a:srgbClr val="A4A3A4"/>
          </p15:clr>
        </p15:guide>
        <p15:guide id="3" orient="horz" pos="713" userDrawn="1">
          <p15:clr>
            <a:srgbClr val="A4A3A4"/>
          </p15:clr>
        </p15:guide>
        <p15:guide id="4" pos="4785" userDrawn="1">
          <p15:clr>
            <a:srgbClr val="A4A3A4"/>
          </p15:clr>
        </p15:guide>
        <p15:guide id="5" orient="horz" pos="2845" userDrawn="1">
          <p15:clr>
            <a:srgbClr val="A4A3A4"/>
          </p15:clr>
        </p15:guide>
        <p15:guide id="6" pos="2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60000"/>
    <a:srgbClr val="FF0000"/>
    <a:srgbClr val="E2382A"/>
    <a:srgbClr val="CC0A20"/>
    <a:srgbClr val="D900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D34D66-255D-4969-A7EF-6D92262EA040}" v="13" dt="2022-07-07T07:50:30.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78" autoAdjust="0"/>
    <p:restoredTop sz="82663" autoAdjust="0"/>
  </p:normalViewPr>
  <p:slideViewPr>
    <p:cSldViewPr snapToObjects="1" showGuides="1">
      <p:cViewPr varScale="1">
        <p:scale>
          <a:sx n="96" d="100"/>
          <a:sy n="96" d="100"/>
        </p:scale>
        <p:origin x="1206" y="96"/>
      </p:cViewPr>
      <p:guideLst>
        <p:guide orient="horz" pos="395"/>
        <p:guide pos="340"/>
        <p:guide orient="horz" pos="713"/>
        <p:guide pos="4785"/>
        <p:guide orient="horz" pos="2845"/>
        <p:guide pos="2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177E9C-4AAF-4B68-AC27-5829658CF4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D88873-A9E6-48E0-84E7-7248D312C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0A781B-3F0C-42DB-B55E-94EC096A9138}" type="datetimeFigureOut">
              <a:rPr lang="en-US" smtClean="0"/>
              <a:t>2/14/2023</a:t>
            </a:fld>
            <a:endParaRPr lang="en-US"/>
          </a:p>
        </p:txBody>
      </p:sp>
      <p:sp>
        <p:nvSpPr>
          <p:cNvPr id="4" name="Footer Placeholder 3">
            <a:extLst>
              <a:ext uri="{FF2B5EF4-FFF2-40B4-BE49-F238E27FC236}">
                <a16:creationId xmlns:a16="http://schemas.microsoft.com/office/drawing/2014/main" id="{AF5814AE-A562-43A8-8B1D-CE5BA243B8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EE0AA2-1A04-4FE5-B856-2590782942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DEF76D-7E44-4877-94D2-02E96F40D72F}" type="slidenum">
              <a:rPr lang="en-US" smtClean="0"/>
              <a:t>‹Nr.›</a:t>
            </a:fld>
            <a:endParaRPr lang="en-US"/>
          </a:p>
        </p:txBody>
      </p:sp>
    </p:spTree>
    <p:extLst>
      <p:ext uri="{BB962C8B-B14F-4D97-AF65-F5344CB8AC3E}">
        <p14:creationId xmlns:p14="http://schemas.microsoft.com/office/powerpoint/2010/main" val="3642913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273EB8-26BB-4D11-9FC5-3C008AC5FD71}" type="datetimeFigureOut">
              <a:rPr lang="de-DE" smtClean="0"/>
              <a:t>14.02.2023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BCEF6-C07C-42F9-ADDF-C7F041DE1510}" type="slidenum">
              <a:rPr lang="de-DE" smtClean="0"/>
              <a:t>‹Nr.›</a:t>
            </a:fld>
            <a:endParaRPr lang="de-DE"/>
          </a:p>
        </p:txBody>
      </p:sp>
    </p:spTree>
    <p:extLst>
      <p:ext uri="{BB962C8B-B14F-4D97-AF65-F5344CB8AC3E}">
        <p14:creationId xmlns:p14="http://schemas.microsoft.com/office/powerpoint/2010/main" val="402904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8288" indent="-268288">
              <a:buClr>
                <a:srgbClr val="D60000"/>
              </a:buClr>
              <a:buFont typeface="Wingdings" panose="05000000000000000000" pitchFamily="2" charset="2"/>
              <a:buChar char="§"/>
            </a:pPr>
            <a:r>
              <a:rPr lang="de-DE" sz="1200" dirty="0"/>
              <a:t>Nutzer:in meldet sich mit dem elektronischen Personalausweis im </a:t>
            </a:r>
            <a:br>
              <a:rPr lang="de-DE" sz="1200" dirty="0"/>
            </a:br>
            <a:r>
              <a:rPr lang="de-DE" sz="1200" dirty="0"/>
              <a:t>Datenschutzcockpit unter dem Vertrauensniveau „hoch“ an.</a:t>
            </a:r>
          </a:p>
          <a:p>
            <a:pPr marL="268288" indent="-268288">
              <a:buClr>
                <a:srgbClr val="D60000"/>
              </a:buClr>
              <a:buFont typeface="Wingdings" panose="05000000000000000000" pitchFamily="2" charset="2"/>
              <a:buChar char="§"/>
            </a:pPr>
            <a:r>
              <a:rPr lang="de-DE" sz="1200" dirty="0"/>
              <a:t>Nach erfolgreicher Registrierung/Anmeldung löst die Nutzer:in dann eine Statusabfrage</a:t>
            </a:r>
            <a:br>
              <a:rPr lang="de-DE" sz="1200" dirty="0"/>
            </a:br>
            <a:r>
              <a:rPr lang="de-DE" sz="1200" dirty="0"/>
              <a:t>an die angebundenen Register aus, ob diese unter Verwendung der Identifikations-</a:t>
            </a:r>
            <a:br>
              <a:rPr lang="de-DE" sz="1200" dirty="0"/>
            </a:br>
            <a:r>
              <a:rPr lang="de-DE" sz="1200" dirty="0"/>
              <a:t>nummer der Nutzer:in Daten übermittelt haben.</a:t>
            </a:r>
          </a:p>
          <a:p>
            <a:pPr marL="268288" indent="-268288">
              <a:buClr>
                <a:srgbClr val="D60000"/>
              </a:buClr>
              <a:buFont typeface="Wingdings" panose="05000000000000000000" pitchFamily="2" charset="2"/>
              <a:buChar char="§"/>
            </a:pPr>
            <a:r>
              <a:rPr lang="de-DE" sz="1200" dirty="0"/>
              <a:t>Das Register nimmt die Statusanfrage über die XDatenschutzcockpit-konforme </a:t>
            </a:r>
            <a:br>
              <a:rPr lang="de-DE" sz="1200" dirty="0"/>
            </a:br>
            <a:r>
              <a:rPr lang="de-DE" sz="1200" dirty="0"/>
              <a:t>Schnittstelle entgegen.</a:t>
            </a:r>
          </a:p>
          <a:p>
            <a:pPr marL="268288" indent="-268288">
              <a:buClr>
                <a:srgbClr val="D60000"/>
              </a:buClr>
              <a:buFont typeface="Wingdings" panose="05000000000000000000" pitchFamily="2" charset="2"/>
              <a:buChar char="§"/>
            </a:pPr>
            <a:r>
              <a:rPr lang="de-DE" sz="1200" dirty="0"/>
              <a:t>Das Register prüft, ob Datenübermittlungen für die übergebene Identifikationsnummer </a:t>
            </a:r>
            <a:br>
              <a:rPr lang="de-DE" sz="1200" dirty="0"/>
            </a:br>
            <a:r>
              <a:rPr lang="de-DE" sz="1200" dirty="0"/>
              <a:t>im Protokolldatenspeicher vorhanden sind.</a:t>
            </a:r>
          </a:p>
          <a:p>
            <a:pPr marL="268288" indent="-268288">
              <a:buClr>
                <a:srgbClr val="D60000"/>
              </a:buClr>
              <a:buFont typeface="Wingdings" panose="05000000000000000000" pitchFamily="2" charset="2"/>
              <a:buChar char="§"/>
            </a:pPr>
            <a:r>
              <a:rPr lang="de-DE" sz="1200" dirty="0"/>
              <a:t>Das Register übermittelt eine knappe XDatenschutzcockpit-konforme Antwort, ob Datenübermittlungen stattgefunden haben oder nicht.</a:t>
            </a:r>
          </a:p>
          <a:p>
            <a:pPr marL="268288" indent="-268288">
              <a:buClr>
                <a:srgbClr val="D60000"/>
              </a:buClr>
              <a:buFont typeface="Wingdings" panose="05000000000000000000" pitchFamily="2" charset="2"/>
              <a:buChar char="§"/>
            </a:pPr>
            <a:r>
              <a:rPr lang="de-DE" sz="1200" dirty="0"/>
              <a:t>Das Datenschutzcockpit reicht die Statusantworten an den Browser der Nutzer:in weiter und zeigt diese dort in nahezu Echtzeit an.</a:t>
            </a:r>
          </a:p>
          <a:p>
            <a:pPr marL="268288" indent="-268288">
              <a:buClr>
                <a:srgbClr val="D60000"/>
              </a:buClr>
              <a:buFont typeface="Wingdings" panose="05000000000000000000" pitchFamily="2" charset="2"/>
              <a:buChar char="§"/>
            </a:pPr>
            <a:r>
              <a:rPr lang="de-DE" sz="1200" dirty="0"/>
              <a:t>Die Nutzer:in wählt eine angezeigte Statusmeldung nach Wunsch aus und lässt sich dazu über einen zweiten Datenabruf die Protokollinformationen zur ausgewählten Datenübermittlung von dem Register anzeigen.</a:t>
            </a:r>
          </a:p>
          <a:p>
            <a:pPr marL="268288" indent="-268288">
              <a:buClr>
                <a:srgbClr val="D60000"/>
              </a:buClr>
              <a:buFont typeface="Wingdings" panose="05000000000000000000" pitchFamily="2" charset="2"/>
              <a:buChar char="§"/>
            </a:pPr>
            <a:r>
              <a:rPr lang="de-DE" sz="1200" dirty="0"/>
              <a:t>Das Datenschutzcockpit löscht nach Beendigung der Sitzung bzw. nach Abmeldung der Nutzer:in alle Auskunftsdaten im Browser und Datenschutzcockpit. Zudem wird die Nutzer:in gefragt, ob sie ihr angelegtes Konto löschen möchte.</a:t>
            </a:r>
            <a:endParaRPr lang="en-US" dirty="0"/>
          </a:p>
        </p:txBody>
      </p:sp>
      <p:sp>
        <p:nvSpPr>
          <p:cNvPr id="4" name="Slide Number Placeholder 3"/>
          <p:cNvSpPr>
            <a:spLocks noGrp="1"/>
          </p:cNvSpPr>
          <p:nvPr>
            <p:ph type="sldNum" sz="quarter" idx="5"/>
          </p:nvPr>
        </p:nvSpPr>
        <p:spPr/>
        <p:txBody>
          <a:bodyPr/>
          <a:lstStyle/>
          <a:p>
            <a:fld id="{278BCEF6-C07C-42F9-ADDF-C7F041DE1510}" type="slidenum">
              <a:rPr lang="de-DE" smtClean="0"/>
              <a:t>7</a:t>
            </a:fld>
            <a:endParaRPr lang="de-DE"/>
          </a:p>
        </p:txBody>
      </p:sp>
    </p:spTree>
    <p:extLst>
      <p:ext uri="{BB962C8B-B14F-4D97-AF65-F5344CB8AC3E}">
        <p14:creationId xmlns:p14="http://schemas.microsoft.com/office/powerpoint/2010/main" val="154604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de-DE" sz="1600" dirty="0"/>
              <a:t>* </a:t>
            </a:r>
            <a:r>
              <a:rPr lang="de-DE" sz="1200" dirty="0"/>
              <a:t>TBD bei interoperablen Servicekonten</a:t>
            </a:r>
          </a:p>
          <a:p>
            <a:endParaRPr lang="de-DE" dirty="0"/>
          </a:p>
        </p:txBody>
      </p:sp>
      <p:sp>
        <p:nvSpPr>
          <p:cNvPr id="4" name="Slide Number Placeholder 3"/>
          <p:cNvSpPr>
            <a:spLocks noGrp="1"/>
          </p:cNvSpPr>
          <p:nvPr>
            <p:ph type="sldNum" sz="quarter" idx="5"/>
          </p:nvPr>
        </p:nvSpPr>
        <p:spPr/>
        <p:txBody>
          <a:bodyPr/>
          <a:lstStyle/>
          <a:p>
            <a:fld id="{4A273639-0F65-764A-8B78-AB2A0DA4B3AA}" type="slidenum">
              <a:rPr lang="de-DE" smtClean="0"/>
              <a:t>26</a:t>
            </a:fld>
            <a:endParaRPr lang="de-DE" dirty="0"/>
          </a:p>
        </p:txBody>
      </p:sp>
    </p:spTree>
    <p:extLst>
      <p:ext uri="{BB962C8B-B14F-4D97-AF65-F5344CB8AC3E}">
        <p14:creationId xmlns:p14="http://schemas.microsoft.com/office/powerpoint/2010/main" val="387996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A273639-0F65-764A-8B78-AB2A0DA4B3AA}" type="slidenum">
              <a:rPr lang="de-DE" smtClean="0"/>
              <a:t>27</a:t>
            </a:fld>
            <a:endParaRPr lang="de-DE" dirty="0"/>
          </a:p>
        </p:txBody>
      </p:sp>
    </p:spTree>
    <p:extLst>
      <p:ext uri="{BB962C8B-B14F-4D97-AF65-F5344CB8AC3E}">
        <p14:creationId xmlns:p14="http://schemas.microsoft.com/office/powerpoint/2010/main" val="114831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A273639-0F65-764A-8B78-AB2A0DA4B3AA}" type="slidenum">
              <a:rPr lang="de-DE" smtClean="0"/>
              <a:t>28</a:t>
            </a:fld>
            <a:endParaRPr lang="de-DE" dirty="0"/>
          </a:p>
        </p:txBody>
      </p:sp>
    </p:spTree>
    <p:extLst>
      <p:ext uri="{BB962C8B-B14F-4D97-AF65-F5344CB8AC3E}">
        <p14:creationId xmlns:p14="http://schemas.microsoft.com/office/powerpoint/2010/main" val="273177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A273639-0F65-764A-8B78-AB2A0DA4B3AA}" type="slidenum">
              <a:rPr lang="de-DE" smtClean="0"/>
              <a:t>29</a:t>
            </a:fld>
            <a:endParaRPr lang="de-DE" dirty="0"/>
          </a:p>
        </p:txBody>
      </p:sp>
    </p:spTree>
    <p:extLst>
      <p:ext uri="{BB962C8B-B14F-4D97-AF65-F5344CB8AC3E}">
        <p14:creationId xmlns:p14="http://schemas.microsoft.com/office/powerpoint/2010/main" val="277358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BCEF6-C07C-42F9-ADDF-C7F041DE1510}" type="slidenum">
              <a:rPr lang="de-DE" smtClean="0"/>
              <a:t>30</a:t>
            </a:fld>
            <a:endParaRPr lang="de-DE"/>
          </a:p>
        </p:txBody>
      </p:sp>
    </p:spTree>
    <p:extLst>
      <p:ext uri="{BB962C8B-B14F-4D97-AF65-F5344CB8AC3E}">
        <p14:creationId xmlns:p14="http://schemas.microsoft.com/office/powerpoint/2010/main" val="103488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8BCEF6-C07C-42F9-ADDF-C7F041DE1510}" type="slidenum">
              <a:rPr lang="de-DE" smtClean="0"/>
              <a:t>36</a:t>
            </a:fld>
            <a:endParaRPr lang="de-DE"/>
          </a:p>
        </p:txBody>
      </p:sp>
    </p:spTree>
    <p:extLst>
      <p:ext uri="{BB962C8B-B14F-4D97-AF65-F5344CB8AC3E}">
        <p14:creationId xmlns:p14="http://schemas.microsoft.com/office/powerpoint/2010/main" val="2162717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Rechteck 28"/>
          <p:cNvSpPr/>
          <p:nvPr userDrawn="1"/>
        </p:nvSpPr>
        <p:spPr>
          <a:xfrm>
            <a:off x="0" y="0"/>
            <a:ext cx="9144000"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10" charset="-128"/>
            </a:endParaRPr>
          </a:p>
        </p:txBody>
      </p:sp>
      <p:sp>
        <p:nvSpPr>
          <p:cNvPr id="6" name="Rechteck 28"/>
          <p:cNvSpPr/>
          <p:nvPr userDrawn="1"/>
        </p:nvSpPr>
        <p:spPr>
          <a:xfrm>
            <a:off x="1692276" y="3831431"/>
            <a:ext cx="7451725" cy="6524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10" charset="-128"/>
            </a:endParaRPr>
          </a:p>
        </p:txBody>
      </p:sp>
      <p:sp>
        <p:nvSpPr>
          <p:cNvPr id="8" name="Rechteck 28"/>
          <p:cNvSpPr/>
          <p:nvPr userDrawn="1"/>
        </p:nvSpPr>
        <p:spPr>
          <a:xfrm>
            <a:off x="1692276" y="1438275"/>
            <a:ext cx="7451725" cy="2344341"/>
          </a:xfrm>
          <a:prstGeom prst="rect">
            <a:avLst/>
          </a:prstGeom>
          <a:solidFill>
            <a:srgbClr val="D90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a typeface="ＭＳ Ｐゴシック" pitchFamily="-110" charset="-128"/>
            </a:endParaRPr>
          </a:p>
        </p:txBody>
      </p:sp>
      <p:sp>
        <p:nvSpPr>
          <p:cNvPr id="10" name="Textplatzhalter 9"/>
          <p:cNvSpPr>
            <a:spLocks noGrp="1"/>
          </p:cNvSpPr>
          <p:nvPr>
            <p:ph type="body" sz="quarter" idx="10" hasCustomPrompt="1"/>
          </p:nvPr>
        </p:nvSpPr>
        <p:spPr>
          <a:xfrm>
            <a:off x="1868400" y="1803601"/>
            <a:ext cx="7016808" cy="646331"/>
          </a:xfrm>
          <a:prstGeom prst="rect">
            <a:avLst/>
          </a:prstGeom>
        </p:spPr>
        <p:txBody>
          <a:bodyPr wrap="square">
            <a:spAutoFit/>
          </a:bodyPr>
          <a:lstStyle>
            <a:lvl1pPr marL="0" indent="0">
              <a:buNone/>
              <a:defRPr sz="3600" b="1" cap="all" normalizeH="0" baseline="0">
                <a:solidFill>
                  <a:schemeClr val="bg1"/>
                </a:solidFill>
              </a:defRPr>
            </a:lvl1pPr>
          </a:lstStyle>
          <a:p>
            <a:pPr lvl="0"/>
            <a:r>
              <a:rPr lang="de-DE" dirty="0"/>
              <a:t>HIER STEHT EINE HEADLINE</a:t>
            </a:r>
          </a:p>
        </p:txBody>
      </p:sp>
      <p:sp>
        <p:nvSpPr>
          <p:cNvPr id="11" name="Textplatzhalter 9"/>
          <p:cNvSpPr>
            <a:spLocks noGrp="1"/>
          </p:cNvSpPr>
          <p:nvPr>
            <p:ph type="body" sz="quarter" idx="11" hasCustomPrompt="1"/>
          </p:nvPr>
        </p:nvSpPr>
        <p:spPr>
          <a:xfrm>
            <a:off x="1875600" y="2311201"/>
            <a:ext cx="7016808" cy="492443"/>
          </a:xfrm>
          <a:prstGeom prst="rect">
            <a:avLst/>
          </a:prstGeom>
        </p:spPr>
        <p:txBody>
          <a:bodyPr wrap="square">
            <a:spAutoFit/>
          </a:bodyPr>
          <a:lstStyle>
            <a:lvl1pPr marL="0" indent="0">
              <a:buNone/>
              <a:defRPr sz="2600" b="0" cap="all" baseline="0">
                <a:solidFill>
                  <a:schemeClr val="bg1"/>
                </a:solidFill>
              </a:defRPr>
            </a:lvl1pPr>
          </a:lstStyle>
          <a:p>
            <a:pPr lvl="0"/>
            <a:r>
              <a:rPr lang="de-DE" dirty="0"/>
              <a:t>UND HIER EINE SUBHEADLINE</a:t>
            </a:r>
          </a:p>
        </p:txBody>
      </p:sp>
      <p:sp>
        <p:nvSpPr>
          <p:cNvPr id="9" name="Rechteck 8"/>
          <p:cNvSpPr/>
          <p:nvPr userDrawn="1"/>
        </p:nvSpPr>
        <p:spPr>
          <a:xfrm>
            <a:off x="7229474" y="438150"/>
            <a:ext cx="1914525" cy="619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12" name="Bild 19" descr="FHB.png"/>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864" y="501254"/>
            <a:ext cx="129808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8815" y="3956062"/>
            <a:ext cx="2310498" cy="403200"/>
          </a:xfrm>
          <a:prstGeom prst="rect">
            <a:avLst/>
          </a:prstGeom>
        </p:spPr>
      </p:pic>
    </p:spTree>
    <p:extLst>
      <p:ext uri="{BB962C8B-B14F-4D97-AF65-F5344CB8AC3E}">
        <p14:creationId xmlns:p14="http://schemas.microsoft.com/office/powerpoint/2010/main" val="261312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pic>
        <p:nvPicPr>
          <p:cNvPr id="1026" name="Picture 2" descr="C:\Users\Loede\Desktop\RS43030_Bremer_Rathaus_2017_Jonas_Ginter-2845-16-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588"/>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28"/>
          <p:cNvSpPr/>
          <p:nvPr userDrawn="1"/>
        </p:nvSpPr>
        <p:spPr>
          <a:xfrm>
            <a:off x="1692276" y="1445419"/>
            <a:ext cx="7451725" cy="2344341"/>
          </a:xfrm>
          <a:prstGeom prst="rect">
            <a:avLst/>
          </a:prstGeom>
          <a:solidFill>
            <a:srgbClr val="D90011">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10" charset="-128"/>
            </a:endParaRPr>
          </a:p>
        </p:txBody>
      </p:sp>
      <p:sp>
        <p:nvSpPr>
          <p:cNvPr id="9" name="Rechteck 28"/>
          <p:cNvSpPr/>
          <p:nvPr userDrawn="1"/>
        </p:nvSpPr>
        <p:spPr>
          <a:xfrm>
            <a:off x="1692276" y="3831431"/>
            <a:ext cx="7451725" cy="6524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10" charset="-128"/>
            </a:endParaRPr>
          </a:p>
        </p:txBody>
      </p:sp>
      <p:sp>
        <p:nvSpPr>
          <p:cNvPr id="7" name="Textplatzhalter 9"/>
          <p:cNvSpPr>
            <a:spLocks noGrp="1"/>
          </p:cNvSpPr>
          <p:nvPr>
            <p:ph type="body" sz="quarter" idx="10" hasCustomPrompt="1"/>
          </p:nvPr>
        </p:nvSpPr>
        <p:spPr>
          <a:xfrm>
            <a:off x="1868400" y="1803601"/>
            <a:ext cx="7016808" cy="646331"/>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3600" b="1" cap="all" baseline="0">
                <a:solidFill>
                  <a:schemeClr val="bg1"/>
                </a:solidFill>
              </a:defRPr>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dirty="0"/>
              <a:t>HIER STEHT EINE HEADLINE</a:t>
            </a:r>
          </a:p>
        </p:txBody>
      </p:sp>
      <p:sp>
        <p:nvSpPr>
          <p:cNvPr id="8" name="Textplatzhalter 9"/>
          <p:cNvSpPr>
            <a:spLocks noGrp="1"/>
          </p:cNvSpPr>
          <p:nvPr>
            <p:ph type="body" sz="quarter" idx="11" hasCustomPrompt="1"/>
          </p:nvPr>
        </p:nvSpPr>
        <p:spPr>
          <a:xfrm>
            <a:off x="1875600" y="2311201"/>
            <a:ext cx="7016808" cy="492443"/>
          </a:xfrm>
          <a:prstGeom prst="rect">
            <a:avLst/>
          </a:prstGeom>
        </p:spPr>
        <p:txBody>
          <a:bodyPr wrap="square">
            <a:spAutoFit/>
          </a:bodyPr>
          <a:lstStyle>
            <a:lvl1pPr marL="0" indent="0">
              <a:buNone/>
              <a:defRPr sz="2600" b="0" cap="all" baseline="0">
                <a:solidFill>
                  <a:schemeClr val="bg1"/>
                </a:solidFill>
              </a:defRPr>
            </a:lvl1pPr>
          </a:lstStyle>
          <a:p>
            <a:pPr lvl="0"/>
            <a:r>
              <a:rPr lang="de-DE" dirty="0"/>
              <a:t>UND HIER EINE SUBHEADLINE</a:t>
            </a:r>
          </a:p>
        </p:txBody>
      </p:sp>
      <p:sp>
        <p:nvSpPr>
          <p:cNvPr id="10" name="Rechteck 9"/>
          <p:cNvSpPr/>
          <p:nvPr userDrawn="1"/>
        </p:nvSpPr>
        <p:spPr>
          <a:xfrm>
            <a:off x="7229474" y="438150"/>
            <a:ext cx="1914525" cy="619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14" name="Bild 19" descr="FHB.png"/>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08864" y="501254"/>
            <a:ext cx="129808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28815" y="3956062"/>
            <a:ext cx="2310498" cy="403200"/>
          </a:xfrm>
          <a:prstGeom prst="rect">
            <a:avLst/>
          </a:prstGeom>
        </p:spPr>
      </p:pic>
    </p:spTree>
    <p:extLst>
      <p:ext uri="{BB962C8B-B14F-4D97-AF65-F5344CB8AC3E}">
        <p14:creationId xmlns:p14="http://schemas.microsoft.com/office/powerpoint/2010/main" val="104028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2" name="Textplatzhalter 11"/>
          <p:cNvSpPr>
            <a:spLocks noGrp="1"/>
          </p:cNvSpPr>
          <p:nvPr>
            <p:ph type="body" sz="quarter" idx="10" hasCustomPrompt="1"/>
          </p:nvPr>
        </p:nvSpPr>
        <p:spPr>
          <a:xfrm>
            <a:off x="360001" y="1031400"/>
            <a:ext cx="7809215" cy="369332"/>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1800" b="1"/>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b="1" dirty="0">
                <a:latin typeface="+mn-lt"/>
              </a:rPr>
              <a:t>Subheadline</a:t>
            </a:r>
            <a:endParaRPr lang="de-DE" dirty="0"/>
          </a:p>
        </p:txBody>
      </p:sp>
      <p:sp>
        <p:nvSpPr>
          <p:cNvPr id="8" name="Textplatzhalter 11"/>
          <p:cNvSpPr>
            <a:spLocks noGrp="1"/>
          </p:cNvSpPr>
          <p:nvPr>
            <p:ph type="body" sz="quarter" idx="11" hasCustomPrompt="1"/>
          </p:nvPr>
        </p:nvSpPr>
        <p:spPr>
          <a:xfrm>
            <a:off x="367200" y="318600"/>
            <a:ext cx="7077397" cy="523220"/>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2800" b="1">
                <a:solidFill>
                  <a:srgbClr val="D60000"/>
                </a:solidFill>
              </a:defRPr>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sz="2800" b="1" dirty="0">
                <a:solidFill>
                  <a:srgbClr val="CC0A20"/>
                </a:solidFill>
              </a:rPr>
              <a:t>Hier steht eine Headline</a:t>
            </a:r>
            <a:endParaRPr lang="de-DE" dirty="0"/>
          </a:p>
        </p:txBody>
      </p:sp>
      <p:sp>
        <p:nvSpPr>
          <p:cNvPr id="4" name="Textplatzhalter 11"/>
          <p:cNvSpPr>
            <a:spLocks noGrp="1"/>
          </p:cNvSpPr>
          <p:nvPr>
            <p:ph type="body" sz="quarter" idx="12" hasCustomPrompt="1"/>
          </p:nvPr>
        </p:nvSpPr>
        <p:spPr>
          <a:xfrm>
            <a:off x="360001" y="1247400"/>
            <a:ext cx="7809215" cy="1200329"/>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1800" b="0"/>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dirty="0"/>
              <a:t>Dies ist ein </a:t>
            </a:r>
            <a:r>
              <a:rPr lang="de-DE" altLang="de-DE" dirty="0" err="1"/>
              <a:t>Typoblindtext</a:t>
            </a:r>
            <a:r>
              <a:rPr lang="de-DE" altLang="de-DE" dirty="0"/>
              <a:t>. An ihm kann man sehen, ob alle Buchstaben da sind und wie sie aussehen. Manchmal benutzt man Worte wie </a:t>
            </a:r>
            <a:r>
              <a:rPr lang="de-DE" altLang="de-DE" dirty="0" err="1"/>
              <a:t>Hamburgefonts</a:t>
            </a:r>
            <a:r>
              <a:rPr lang="de-DE" altLang="de-DE" dirty="0"/>
              <a:t>, </a:t>
            </a:r>
            <a:r>
              <a:rPr lang="de-DE" altLang="de-DE" dirty="0" err="1"/>
              <a:t>Rafgenduks</a:t>
            </a:r>
            <a:r>
              <a:rPr lang="de-DE" altLang="de-DE" dirty="0"/>
              <a:t> oder </a:t>
            </a:r>
            <a:r>
              <a:rPr lang="de-DE" altLang="de-DE" dirty="0" err="1"/>
              <a:t>Handgloves</a:t>
            </a:r>
            <a:r>
              <a:rPr lang="de-DE" altLang="de-DE" dirty="0"/>
              <a:t>, um Schriften zu testen. Manchmal Sätze, die alle Buchstaben des Alphabets enthalten - man nennt diese Sätze »</a:t>
            </a:r>
            <a:r>
              <a:rPr lang="de-DE" altLang="de-DE" dirty="0" err="1"/>
              <a:t>Pangrams</a:t>
            </a:r>
            <a:r>
              <a:rPr lang="de-DE" altLang="de-DE" dirty="0"/>
              <a:t>«.</a:t>
            </a:r>
            <a:endParaRPr lang="de-DE" dirty="0"/>
          </a:p>
        </p:txBody>
      </p:sp>
      <p:sp>
        <p:nvSpPr>
          <p:cNvPr id="6" name="Textplatzhalter 11"/>
          <p:cNvSpPr>
            <a:spLocks noGrp="1"/>
          </p:cNvSpPr>
          <p:nvPr>
            <p:ph type="body" sz="quarter" idx="13"/>
          </p:nvPr>
        </p:nvSpPr>
        <p:spPr>
          <a:xfrm>
            <a:off x="360001" y="2376000"/>
            <a:ext cx="4212000" cy="369332"/>
          </a:xfrm>
          <a:prstGeom prst="rect">
            <a:avLst/>
          </a:prstGeom>
        </p:spPr>
        <p:txBody>
          <a:bodyPr wrap="square">
            <a:spAutoFit/>
          </a:bodyPr>
          <a:lstStyle>
            <a:lvl1pPr marL="285750" indent="-285750">
              <a:buClr>
                <a:srgbClr val="CC0A20"/>
              </a:buClr>
              <a:buFont typeface="Arial" panose="020B0604020202020204" pitchFamily="34" charset="0"/>
              <a:buChar char="•"/>
              <a:defRPr sz="1800" b="1"/>
            </a:lvl1pPr>
          </a:lstStyle>
          <a:p>
            <a:pPr lvl="0"/>
            <a:r>
              <a:rPr lang="de-DE"/>
              <a:t>Formatvorlagen des Textmasters bearbeiten</a:t>
            </a:r>
          </a:p>
        </p:txBody>
      </p:sp>
      <p:sp>
        <p:nvSpPr>
          <p:cNvPr id="7" name="Textplatzhalter 11"/>
          <p:cNvSpPr>
            <a:spLocks noGrp="1"/>
          </p:cNvSpPr>
          <p:nvPr>
            <p:ph type="body" sz="quarter" idx="14"/>
          </p:nvPr>
        </p:nvSpPr>
        <p:spPr>
          <a:xfrm>
            <a:off x="4680000" y="2376000"/>
            <a:ext cx="4212000" cy="369332"/>
          </a:xfrm>
          <a:prstGeom prst="rect">
            <a:avLst/>
          </a:prstGeom>
        </p:spPr>
        <p:txBody>
          <a:bodyPr wrap="square">
            <a:spAutoFit/>
          </a:bodyPr>
          <a:lstStyle>
            <a:lvl1pPr marL="285750" indent="-285750">
              <a:buClr>
                <a:srgbClr val="CC0A20"/>
              </a:buClr>
              <a:buFont typeface="Arial" panose="020B0604020202020204" pitchFamily="34" charset="0"/>
              <a:buChar char="•"/>
              <a:defRPr sz="1800" b="1"/>
            </a:lvl1pPr>
          </a:lstStyle>
          <a:p>
            <a:pPr lvl="0"/>
            <a:r>
              <a:rPr lang="de-DE"/>
              <a:t>Formatvorlagen des Textmasters bearbeiten</a:t>
            </a:r>
          </a:p>
        </p:txBody>
      </p:sp>
    </p:spTree>
    <p:extLst>
      <p:ext uri="{BB962C8B-B14F-4D97-AF65-F5344CB8AC3E}">
        <p14:creationId xmlns:p14="http://schemas.microsoft.com/office/powerpoint/2010/main" val="317317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12" name="Textplatzhalter 11"/>
          <p:cNvSpPr>
            <a:spLocks noGrp="1"/>
          </p:cNvSpPr>
          <p:nvPr>
            <p:ph type="body" sz="quarter" idx="10" hasCustomPrompt="1"/>
          </p:nvPr>
        </p:nvSpPr>
        <p:spPr>
          <a:xfrm>
            <a:off x="360001" y="1031400"/>
            <a:ext cx="7809215" cy="369332"/>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1800" b="1"/>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b="1" dirty="0">
                <a:latin typeface="+mn-lt"/>
              </a:rPr>
              <a:t>Subheadline</a:t>
            </a:r>
            <a:endParaRPr lang="de-DE" dirty="0"/>
          </a:p>
        </p:txBody>
      </p:sp>
      <p:sp>
        <p:nvSpPr>
          <p:cNvPr id="8" name="Textplatzhalter 11"/>
          <p:cNvSpPr>
            <a:spLocks noGrp="1"/>
          </p:cNvSpPr>
          <p:nvPr>
            <p:ph type="body" sz="quarter" idx="11" hasCustomPrompt="1"/>
          </p:nvPr>
        </p:nvSpPr>
        <p:spPr>
          <a:xfrm>
            <a:off x="367200" y="318600"/>
            <a:ext cx="7077397" cy="523220"/>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2800" b="1">
                <a:solidFill>
                  <a:srgbClr val="D60000"/>
                </a:solidFill>
              </a:defRPr>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sz="2800" b="1" dirty="0">
                <a:solidFill>
                  <a:srgbClr val="CC0A20"/>
                </a:solidFill>
              </a:rPr>
              <a:t>Hier steht eine Headline</a:t>
            </a:r>
            <a:endParaRPr lang="de-DE" dirty="0"/>
          </a:p>
        </p:txBody>
      </p:sp>
      <p:sp>
        <p:nvSpPr>
          <p:cNvPr id="4" name="Textplatzhalter 11"/>
          <p:cNvSpPr>
            <a:spLocks noGrp="1"/>
          </p:cNvSpPr>
          <p:nvPr>
            <p:ph type="body" sz="quarter" idx="12" hasCustomPrompt="1"/>
          </p:nvPr>
        </p:nvSpPr>
        <p:spPr>
          <a:xfrm>
            <a:off x="360001" y="1247400"/>
            <a:ext cx="7809215" cy="1200329"/>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1800" b="0"/>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dirty="0"/>
              <a:t>Dies ist ein </a:t>
            </a:r>
            <a:r>
              <a:rPr lang="de-DE" altLang="de-DE" dirty="0" err="1"/>
              <a:t>Typoblindtext</a:t>
            </a:r>
            <a:r>
              <a:rPr lang="de-DE" altLang="de-DE" dirty="0"/>
              <a:t>. An ihm kann man sehen, ob alle Buchstaben da sind und wie sie aussehen. Manchmal benutzt man Worte wie </a:t>
            </a:r>
            <a:r>
              <a:rPr lang="de-DE" altLang="de-DE" dirty="0" err="1"/>
              <a:t>Hamburgefonts</a:t>
            </a:r>
            <a:r>
              <a:rPr lang="de-DE" altLang="de-DE" dirty="0"/>
              <a:t>, </a:t>
            </a:r>
            <a:r>
              <a:rPr lang="de-DE" altLang="de-DE" dirty="0" err="1"/>
              <a:t>Rafgenduks</a:t>
            </a:r>
            <a:r>
              <a:rPr lang="de-DE" altLang="de-DE" dirty="0"/>
              <a:t> oder </a:t>
            </a:r>
            <a:r>
              <a:rPr lang="de-DE" altLang="de-DE" dirty="0" err="1"/>
              <a:t>Handgloves</a:t>
            </a:r>
            <a:r>
              <a:rPr lang="de-DE" altLang="de-DE" dirty="0"/>
              <a:t>, um Schriften zu testen. Manchmal Sätze, die alle Buchstaben des Alphabets enthalten - man nennt diese Sätze »</a:t>
            </a:r>
            <a:r>
              <a:rPr lang="de-DE" altLang="de-DE" dirty="0" err="1"/>
              <a:t>Pangrams</a:t>
            </a:r>
            <a:r>
              <a:rPr lang="de-DE" altLang="de-DE" dirty="0"/>
              <a:t>«.</a:t>
            </a:r>
            <a:endParaRPr lang="de-DE" dirty="0"/>
          </a:p>
        </p:txBody>
      </p:sp>
      <p:sp>
        <p:nvSpPr>
          <p:cNvPr id="3" name="Bildplatzhalter 2"/>
          <p:cNvSpPr>
            <a:spLocks noGrp="1"/>
          </p:cNvSpPr>
          <p:nvPr>
            <p:ph type="pic" sz="quarter" idx="13"/>
          </p:nvPr>
        </p:nvSpPr>
        <p:spPr>
          <a:xfrm>
            <a:off x="601663" y="2577703"/>
            <a:ext cx="3597275" cy="1701404"/>
          </a:xfrm>
          <a:prstGeom prst="rect">
            <a:avLst/>
          </a:prstGeom>
        </p:spPr>
        <p:txBody>
          <a:bodyPr/>
          <a:lstStyle/>
          <a:p>
            <a:r>
              <a:rPr lang="de-DE"/>
              <a:t>Bild durch Klicken auf Symbol hinzufügen</a:t>
            </a:r>
          </a:p>
        </p:txBody>
      </p:sp>
      <p:sp>
        <p:nvSpPr>
          <p:cNvPr id="9" name="Bildplatzhalter 2"/>
          <p:cNvSpPr>
            <a:spLocks noGrp="1"/>
          </p:cNvSpPr>
          <p:nvPr>
            <p:ph type="pic" sz="quarter" idx="14"/>
          </p:nvPr>
        </p:nvSpPr>
        <p:spPr>
          <a:xfrm>
            <a:off x="4927601" y="2577703"/>
            <a:ext cx="3597275" cy="1701404"/>
          </a:xfrm>
          <a:prstGeom prst="rect">
            <a:avLst/>
          </a:prstGeom>
        </p:spPr>
        <p:txBody>
          <a:bodyPr/>
          <a:lstStyle/>
          <a:p>
            <a:r>
              <a:rPr lang="de-DE" dirty="0"/>
              <a:t>Bild durch Klicken auf Symbol hinzufügen</a:t>
            </a:r>
          </a:p>
        </p:txBody>
      </p:sp>
    </p:spTree>
    <p:extLst>
      <p:ext uri="{BB962C8B-B14F-4D97-AF65-F5344CB8AC3E}">
        <p14:creationId xmlns:p14="http://schemas.microsoft.com/office/powerpoint/2010/main" val="231558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8" name="Textplatzhalter 11"/>
          <p:cNvSpPr>
            <a:spLocks noGrp="1"/>
          </p:cNvSpPr>
          <p:nvPr>
            <p:ph type="body" sz="quarter" idx="11" hasCustomPrompt="1"/>
          </p:nvPr>
        </p:nvSpPr>
        <p:spPr>
          <a:xfrm>
            <a:off x="367200" y="318600"/>
            <a:ext cx="7077397" cy="523220"/>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2800" b="1">
                <a:solidFill>
                  <a:srgbClr val="D60000"/>
                </a:solidFill>
              </a:defRPr>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sz="2800" b="1" dirty="0">
                <a:solidFill>
                  <a:srgbClr val="CC0A20"/>
                </a:solidFill>
              </a:rPr>
              <a:t>Hier steht eine Headline</a:t>
            </a:r>
            <a:endParaRPr lang="de-DE" dirty="0"/>
          </a:p>
        </p:txBody>
      </p:sp>
      <p:sp>
        <p:nvSpPr>
          <p:cNvPr id="3" name="Bildplatzhalter 2"/>
          <p:cNvSpPr>
            <a:spLocks noGrp="1"/>
          </p:cNvSpPr>
          <p:nvPr>
            <p:ph type="pic" sz="quarter" idx="13"/>
          </p:nvPr>
        </p:nvSpPr>
        <p:spPr>
          <a:xfrm>
            <a:off x="947994" y="1127026"/>
            <a:ext cx="7248012" cy="3375125"/>
          </a:xfrm>
          <a:prstGeom prst="rect">
            <a:avLst/>
          </a:prstGeom>
        </p:spPr>
        <p:txBody>
          <a:bodyPr/>
          <a:lstStyle/>
          <a:p>
            <a:r>
              <a:rPr lang="de-DE" dirty="0"/>
              <a:t>Bild durch Klicken auf Symbol hinzufügen</a:t>
            </a:r>
          </a:p>
        </p:txBody>
      </p:sp>
    </p:spTree>
    <p:extLst>
      <p:ext uri="{BB962C8B-B14F-4D97-AF65-F5344CB8AC3E}">
        <p14:creationId xmlns:p14="http://schemas.microsoft.com/office/powerpoint/2010/main" val="91697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folie einspalti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26B07E43-E373-F64B-8167-0050B31512E6}"/>
              </a:ext>
            </a:extLst>
          </p:cNvPr>
          <p:cNvSpPr txBox="1"/>
          <p:nvPr userDrawn="1"/>
        </p:nvSpPr>
        <p:spPr>
          <a:xfrm>
            <a:off x="166783" y="4791768"/>
            <a:ext cx="416624" cy="196208"/>
          </a:xfrm>
          <a:prstGeom prst="rect">
            <a:avLst/>
          </a:prstGeom>
          <a:noFill/>
        </p:spPr>
        <p:txBody>
          <a:bodyPr wrap="square" rtlCol="0">
            <a:spAutoFit/>
          </a:bodyPr>
          <a:lstStyle/>
          <a:p>
            <a:r>
              <a:rPr lang="de-DE" sz="675" b="1" i="0" dirty="0">
                <a:solidFill>
                  <a:schemeClr val="bg2"/>
                </a:solidFill>
                <a:latin typeface="Arial" panose="020B0604020202020204" pitchFamily="34" charset="0"/>
                <a:cs typeface="Arial" panose="020B0604020202020204" pitchFamily="34" charset="0"/>
              </a:rPr>
              <a:t># </a:t>
            </a:r>
            <a:fld id="{51867EAF-700D-7B45-8022-CFF7B233D398}" type="slidenum">
              <a:rPr lang="de-DE" sz="675" b="1" i="0" smtClean="0">
                <a:solidFill>
                  <a:schemeClr val="bg2"/>
                </a:solidFill>
                <a:latin typeface="Arial" panose="020B0604020202020204" pitchFamily="34" charset="0"/>
                <a:cs typeface="Arial" panose="020B0604020202020204" pitchFamily="34" charset="0"/>
              </a:rPr>
              <a:t>‹Nr.›</a:t>
            </a:fld>
            <a:endParaRPr lang="de-DE" sz="675" b="1" i="0" dirty="0">
              <a:solidFill>
                <a:schemeClr val="bg2"/>
              </a:solidFill>
              <a:latin typeface="Arial" panose="020B0604020202020204" pitchFamily="34" charset="0"/>
              <a:cs typeface="Arial" panose="020B0604020202020204" pitchFamily="34" charset="0"/>
            </a:endParaRPr>
          </a:p>
        </p:txBody>
      </p:sp>
      <p:sp>
        <p:nvSpPr>
          <p:cNvPr id="5" name="Textplatzhalter 4">
            <a:extLst>
              <a:ext uri="{FF2B5EF4-FFF2-40B4-BE49-F238E27FC236}">
                <a16:creationId xmlns:a16="http://schemas.microsoft.com/office/drawing/2014/main" id="{192873E2-FE70-0F4B-BEF2-1A2702CCD046}"/>
              </a:ext>
            </a:extLst>
          </p:cNvPr>
          <p:cNvSpPr>
            <a:spLocks noGrp="1"/>
          </p:cNvSpPr>
          <p:nvPr>
            <p:ph type="body" sz="quarter" idx="12" hasCustomPrompt="1"/>
          </p:nvPr>
        </p:nvSpPr>
        <p:spPr>
          <a:xfrm>
            <a:off x="979886" y="547007"/>
            <a:ext cx="6768336" cy="865585"/>
          </a:xfrm>
          <a:prstGeom prst="rect">
            <a:avLst/>
          </a:prstGeom>
        </p:spPr>
        <p:txBody>
          <a:bodyPr/>
          <a:lstStyle>
            <a:lvl1pPr marL="0" indent="0">
              <a:lnSpc>
                <a:spcPct val="100000"/>
              </a:lnSpc>
              <a:buNone/>
              <a:defRPr lang="de-DE" sz="2250" baseline="0" smtClean="0">
                <a:effectLst/>
                <a:latin typeface="Arial" panose="020B0604020202020204" pitchFamily="34" charset="0"/>
              </a:defRPr>
            </a:lvl1pPr>
          </a:lstStyle>
          <a:p>
            <a:r>
              <a:rPr lang="de-DE" dirty="0">
                <a:effectLst/>
                <a:latin typeface="Arial" panose="020B0604020202020204" pitchFamily="34" charset="0"/>
              </a:rPr>
              <a:t>Beispiel Headline </a:t>
            </a:r>
            <a:br>
              <a:rPr lang="de-DE" dirty="0">
                <a:effectLst/>
                <a:latin typeface="Arial" panose="020B0604020202020204" pitchFamily="34" charset="0"/>
              </a:rPr>
            </a:br>
            <a:r>
              <a:rPr lang="de-DE" dirty="0">
                <a:effectLst/>
                <a:latin typeface="Arial" panose="020B0604020202020204" pitchFamily="34" charset="0"/>
              </a:rPr>
              <a:t>und </a:t>
            </a:r>
            <a:r>
              <a:rPr lang="de-DE" dirty="0" err="1">
                <a:effectLst/>
                <a:latin typeface="Arial" panose="020B0604020202020204" pitchFamily="34" charset="0"/>
              </a:rPr>
              <a:t>Bulletpoints</a:t>
            </a:r>
            <a:r>
              <a:rPr lang="de-DE" dirty="0">
                <a:effectLst/>
                <a:latin typeface="Arial" panose="020B0604020202020204" pitchFamily="34" charset="0"/>
              </a:rPr>
              <a:t> einspaltig</a:t>
            </a:r>
          </a:p>
        </p:txBody>
      </p:sp>
      <p:sp>
        <p:nvSpPr>
          <p:cNvPr id="10" name="Textplatzhalter 9">
            <a:extLst>
              <a:ext uri="{FF2B5EF4-FFF2-40B4-BE49-F238E27FC236}">
                <a16:creationId xmlns:a16="http://schemas.microsoft.com/office/drawing/2014/main" id="{D5D2B327-1111-664E-ACE3-283EA9EF1558}"/>
              </a:ext>
            </a:extLst>
          </p:cNvPr>
          <p:cNvSpPr>
            <a:spLocks noGrp="1"/>
          </p:cNvSpPr>
          <p:nvPr>
            <p:ph type="body" sz="quarter" idx="13" hasCustomPrompt="1"/>
          </p:nvPr>
        </p:nvSpPr>
        <p:spPr>
          <a:xfrm>
            <a:off x="979886" y="1779813"/>
            <a:ext cx="4733211" cy="2514602"/>
          </a:xfrm>
          <a:prstGeom prst="rect">
            <a:avLst/>
          </a:prstGeom>
        </p:spPr>
        <p:txBody>
          <a:bodyPr/>
          <a:lstStyle>
            <a:lvl1pPr marL="257175" indent="-257175">
              <a:lnSpc>
                <a:spcPct val="100000"/>
              </a:lnSpc>
              <a:buClr>
                <a:schemeClr val="bg2"/>
              </a:buClr>
              <a:buFontTx/>
              <a:buBlip>
                <a:blip r:embed="rId2"/>
              </a:buBlip>
              <a:defRPr lang="de-DE" sz="1650" baseline="0" smtClean="0">
                <a:effectLst/>
                <a:latin typeface="Arial" panose="020B0604020202020204" pitchFamily="34" charset="0"/>
              </a:defRPr>
            </a:lvl1pPr>
          </a:lstStyle>
          <a:p>
            <a:r>
              <a:rPr lang="de-DE" dirty="0" err="1">
                <a:effectLst/>
                <a:latin typeface="Arial" panose="020B0604020202020204" pitchFamily="34" charset="0"/>
              </a:rPr>
              <a:t>Duciaest</a:t>
            </a:r>
            <a:r>
              <a:rPr lang="de-DE" dirty="0">
                <a:effectLst/>
                <a:latin typeface="Arial" panose="020B0604020202020204" pitchFamily="34" charset="0"/>
              </a:rPr>
              <a:t> </a:t>
            </a:r>
            <a:r>
              <a:rPr lang="de-DE" dirty="0" err="1">
                <a:effectLst/>
                <a:latin typeface="Arial" panose="020B0604020202020204" pitchFamily="34" charset="0"/>
              </a:rPr>
              <a:t>veleceserore</a:t>
            </a:r>
            <a:r>
              <a:rPr lang="de-DE" dirty="0">
                <a:effectLst/>
                <a:latin typeface="Arial" panose="020B0604020202020204" pitchFamily="34" charset="0"/>
              </a:rPr>
              <a:t> </a:t>
            </a:r>
            <a:r>
              <a:rPr lang="de-DE" dirty="0" err="1">
                <a:effectLst/>
                <a:latin typeface="Arial" panose="020B0604020202020204" pitchFamily="34" charset="0"/>
              </a:rPr>
              <a:t>volenda</a:t>
            </a:r>
            <a:r>
              <a:rPr lang="de-DE" dirty="0">
                <a:effectLst/>
                <a:latin typeface="Arial" panose="020B0604020202020204" pitchFamily="34" charset="0"/>
              </a:rPr>
              <a:t> </a:t>
            </a:r>
            <a:r>
              <a:rPr lang="de-DE" dirty="0" err="1">
                <a:effectLst/>
                <a:latin typeface="Arial" panose="020B0604020202020204" pitchFamily="34" charset="0"/>
              </a:rPr>
              <a:t>esequo</a:t>
            </a:r>
            <a:r>
              <a:rPr lang="de-DE" dirty="0">
                <a:effectLst/>
                <a:latin typeface="Arial" panose="020B0604020202020204" pitchFamily="34" charset="0"/>
              </a:rPr>
              <a:t> </a:t>
            </a:r>
            <a:br>
              <a:rPr lang="de-DE" dirty="0">
                <a:effectLst/>
                <a:latin typeface="Arial" panose="020B0604020202020204" pitchFamily="34" charset="0"/>
              </a:rPr>
            </a:br>
            <a:r>
              <a:rPr lang="de-DE" dirty="0" err="1">
                <a:effectLst/>
                <a:latin typeface="Arial" panose="020B0604020202020204" pitchFamily="34" charset="0"/>
              </a:rPr>
              <a:t>madolum</a:t>
            </a:r>
            <a:r>
              <a:rPr lang="de-DE" dirty="0">
                <a:effectLst/>
                <a:latin typeface="Arial" panose="020B0604020202020204" pitchFamily="34" charset="0"/>
              </a:rPr>
              <a:t> </a:t>
            </a:r>
            <a:r>
              <a:rPr lang="de-DE" dirty="0" err="1">
                <a:effectLst/>
                <a:latin typeface="Arial" panose="020B0604020202020204" pitchFamily="34" charset="0"/>
              </a:rPr>
              <a:t>easum</a:t>
            </a:r>
            <a:endParaRPr lang="de-DE" dirty="0">
              <a:effectLst/>
              <a:latin typeface="Arial" panose="020B0604020202020204" pitchFamily="34" charset="0"/>
            </a:endParaRPr>
          </a:p>
          <a:p>
            <a:r>
              <a:rPr lang="de-DE" dirty="0" err="1">
                <a:effectLst/>
                <a:latin typeface="Arial" panose="020B0604020202020204" pitchFamily="34" charset="0"/>
              </a:rPr>
              <a:t>Caes</a:t>
            </a:r>
            <a:r>
              <a:rPr lang="de-DE" dirty="0">
                <a:effectLst/>
                <a:latin typeface="Arial" panose="020B0604020202020204" pitchFamily="34" charset="0"/>
              </a:rPr>
              <a:t> </a:t>
            </a:r>
            <a:r>
              <a:rPr lang="de-DE" dirty="0" err="1">
                <a:effectLst/>
                <a:latin typeface="Arial" panose="020B0604020202020204" pitchFamily="34" charset="0"/>
              </a:rPr>
              <a:t>etaspero</a:t>
            </a:r>
            <a:r>
              <a:rPr lang="de-DE" dirty="0">
                <a:effectLst/>
                <a:latin typeface="Arial" panose="020B0604020202020204" pitchFamily="34" charset="0"/>
              </a:rPr>
              <a:t> </a:t>
            </a:r>
            <a:r>
              <a:rPr lang="de-DE" dirty="0" err="1">
                <a:effectLst/>
                <a:latin typeface="Arial" panose="020B0604020202020204" pitchFamily="34" charset="0"/>
              </a:rPr>
              <a:t>duciaut</a:t>
            </a:r>
            <a:r>
              <a:rPr lang="de-DE" dirty="0">
                <a:effectLst/>
                <a:latin typeface="Arial" panose="020B0604020202020204" pitchFamily="34" charset="0"/>
              </a:rPr>
              <a:t> </a:t>
            </a:r>
            <a:r>
              <a:rPr lang="de-DE" dirty="0" err="1">
                <a:effectLst/>
                <a:latin typeface="Arial" panose="020B0604020202020204" pitchFamily="34" charset="0"/>
              </a:rPr>
              <a:t>que</a:t>
            </a:r>
            <a:r>
              <a:rPr lang="de-DE" dirty="0">
                <a:effectLst/>
                <a:latin typeface="Arial" panose="020B0604020202020204" pitchFamily="34" charset="0"/>
              </a:rPr>
              <a:t> </a:t>
            </a:r>
            <a:r>
              <a:rPr lang="de-DE" dirty="0" err="1">
                <a:effectLst/>
                <a:latin typeface="Arial" panose="020B0604020202020204" pitchFamily="34" charset="0"/>
              </a:rPr>
              <a:t>derentiumapis</a:t>
            </a:r>
            <a:r>
              <a:rPr lang="de-DE" dirty="0">
                <a:effectLst/>
                <a:latin typeface="Arial" panose="020B0604020202020204" pitchFamily="34" charset="0"/>
              </a:rPr>
              <a:t> </a:t>
            </a:r>
          </a:p>
          <a:p>
            <a:r>
              <a:rPr lang="de-DE" dirty="0">
                <a:effectLst/>
                <a:latin typeface="Arial" panose="020B0604020202020204" pitchFamily="34" charset="0"/>
              </a:rPr>
              <a:t>Et </a:t>
            </a:r>
            <a:r>
              <a:rPr lang="de-DE" dirty="0" err="1">
                <a:effectLst/>
                <a:latin typeface="Arial" panose="020B0604020202020204" pitchFamily="34" charset="0"/>
              </a:rPr>
              <a:t>litatur</a:t>
            </a:r>
            <a:r>
              <a:rPr lang="de-DE" dirty="0">
                <a:effectLst/>
                <a:latin typeface="Arial" panose="020B0604020202020204" pitchFamily="34" charset="0"/>
              </a:rPr>
              <a:t> </a:t>
            </a:r>
            <a:r>
              <a:rPr lang="de-DE" dirty="0" err="1">
                <a:effectLst/>
                <a:latin typeface="Arial" panose="020B0604020202020204" pitchFamily="34" charset="0"/>
              </a:rPr>
              <a:t>solent</a:t>
            </a:r>
            <a:r>
              <a:rPr lang="de-DE" dirty="0">
                <a:effectLst/>
                <a:latin typeface="Arial" panose="020B0604020202020204" pitchFamily="34" charset="0"/>
              </a:rPr>
              <a:t> </a:t>
            </a:r>
            <a:r>
              <a:rPr lang="de-DE" dirty="0" err="1">
                <a:effectLst/>
                <a:latin typeface="Arial" panose="020B0604020202020204" pitchFamily="34" charset="0"/>
              </a:rPr>
              <a:t>esaccus</a:t>
            </a:r>
            <a:r>
              <a:rPr lang="de-DE" dirty="0">
                <a:effectLst/>
                <a:latin typeface="Arial" panose="020B0604020202020204" pitchFamily="34" charset="0"/>
              </a:rPr>
              <a:t> </a:t>
            </a:r>
            <a:r>
              <a:rPr lang="de-DE" dirty="0" err="1">
                <a:effectLst/>
                <a:latin typeface="Arial" panose="020B0604020202020204" pitchFamily="34" charset="0"/>
              </a:rPr>
              <a:t>veleriomnis</a:t>
            </a:r>
            <a:r>
              <a:rPr lang="de-DE" dirty="0">
                <a:effectLst/>
                <a:latin typeface="Arial" panose="020B0604020202020204" pitchFamily="34" charset="0"/>
              </a:rPr>
              <a:t> </a:t>
            </a:r>
            <a:br>
              <a:rPr lang="de-DE" dirty="0">
                <a:effectLst/>
                <a:latin typeface="Arial" panose="020B0604020202020204" pitchFamily="34" charset="0"/>
              </a:rPr>
            </a:br>
            <a:r>
              <a:rPr lang="de-DE" dirty="0" err="1">
                <a:effectLst/>
                <a:latin typeface="Arial" panose="020B0604020202020204" pitchFamily="34" charset="0"/>
              </a:rPr>
              <a:t>etrerfe-ratur</a:t>
            </a:r>
            <a:r>
              <a:rPr lang="de-DE" dirty="0">
                <a:effectLst/>
                <a:latin typeface="Arial" panose="020B0604020202020204" pitchFamily="34" charset="0"/>
              </a:rPr>
              <a:t> </a:t>
            </a:r>
            <a:r>
              <a:rPr lang="de-DE" dirty="0" err="1">
                <a:effectLst/>
                <a:latin typeface="Arial" panose="020B0604020202020204" pitchFamily="34" charset="0"/>
              </a:rPr>
              <a:t>Optaquire</a:t>
            </a:r>
            <a:r>
              <a:rPr lang="de-DE" dirty="0">
                <a:effectLst/>
                <a:latin typeface="Arial" panose="020B0604020202020204" pitchFamily="34" charset="0"/>
              </a:rPr>
              <a:t> </a:t>
            </a:r>
            <a:r>
              <a:rPr lang="de-DE" dirty="0" err="1">
                <a:effectLst/>
                <a:latin typeface="Arial" panose="020B0604020202020204" pitchFamily="34" charset="0"/>
              </a:rPr>
              <a:t>autmos</a:t>
            </a:r>
            <a:r>
              <a:rPr lang="de-DE" dirty="0">
                <a:effectLst/>
                <a:latin typeface="Arial" panose="020B0604020202020204" pitchFamily="34" charset="0"/>
              </a:rPr>
              <a:t> </a:t>
            </a:r>
            <a:r>
              <a:rPr lang="de-DE" dirty="0" err="1">
                <a:effectLst/>
                <a:latin typeface="Arial" panose="020B0604020202020204" pitchFamily="34" charset="0"/>
              </a:rPr>
              <a:t>niaerora</a:t>
            </a:r>
            <a:endParaRPr lang="de-DE" dirty="0">
              <a:effectLst/>
              <a:latin typeface="Arial" panose="020B0604020202020204" pitchFamily="34" charset="0"/>
            </a:endParaRPr>
          </a:p>
        </p:txBody>
      </p:sp>
    </p:spTree>
    <p:extLst>
      <p:ext uri="{BB962C8B-B14F-4D97-AF65-F5344CB8AC3E}">
        <p14:creationId xmlns:p14="http://schemas.microsoft.com/office/powerpoint/2010/main" val="5845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37456C5-6D9E-4A4A-B7FA-4ACBD7AE5652}"/>
              </a:ext>
            </a:extLst>
          </p:cNvPr>
          <p:cNvGraphicFramePr>
            <a:graphicFrameLocks noChangeAspect="1"/>
          </p:cNvGraphicFramePr>
          <p:nvPr userDrawn="1">
            <p:custDataLst>
              <p:tags r:id="rId8"/>
            </p:custDataLst>
            <p:extLst>
              <p:ext uri="{D42A27DB-BD31-4B8C-83A1-F6EECF244321}">
                <p14:modId xmlns:p14="http://schemas.microsoft.com/office/powerpoint/2010/main" val="4025530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3" progId="TCLayout.ActiveDocument.1">
                  <p:embed/>
                </p:oleObj>
              </mc:Choice>
              <mc:Fallback>
                <p:oleObj name="think-cell Slide" r:id="rId9" imgW="473" imgH="473" progId="TCLayout.ActiveDocument.1">
                  <p:embed/>
                  <p:pic>
                    <p:nvPicPr>
                      <p:cNvPr id="4" name="Object 3" hidden="1">
                        <a:extLst>
                          <a:ext uri="{FF2B5EF4-FFF2-40B4-BE49-F238E27FC236}">
                            <a16:creationId xmlns:a16="http://schemas.microsoft.com/office/drawing/2014/main" id="{C37456C5-6D9E-4A4A-B7FA-4ACBD7AE565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28" name="Rechteck 9"/>
          <p:cNvSpPr>
            <a:spLocks noChangeArrowheads="1"/>
          </p:cNvSpPr>
          <p:nvPr userDrawn="1"/>
        </p:nvSpPr>
        <p:spPr bwMode="auto">
          <a:xfrm>
            <a:off x="3419872" y="4812157"/>
            <a:ext cx="17960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de-DE" altLang="de-DE" sz="1200" dirty="0">
                <a:solidFill>
                  <a:schemeClr val="tx1">
                    <a:lumMod val="65000"/>
                    <a:lumOff val="35000"/>
                  </a:schemeClr>
                </a:solidFill>
              </a:rPr>
              <a:t>www.finanzen.bremen.de</a:t>
            </a:r>
          </a:p>
        </p:txBody>
      </p:sp>
      <p:pic>
        <p:nvPicPr>
          <p:cNvPr id="7" name="Bild 19" descr="FHB.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740651" y="363141"/>
            <a:ext cx="1066284"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Gerade Verbindung 9"/>
          <p:cNvCxnSpPr/>
          <p:nvPr userDrawn="1"/>
        </p:nvCxnSpPr>
        <p:spPr>
          <a:xfrm>
            <a:off x="361950" y="752475"/>
            <a:ext cx="7229475" cy="5954"/>
          </a:xfrm>
          <a:prstGeom prst="line">
            <a:avLst/>
          </a:prstGeom>
          <a:ln w="12700">
            <a:solidFill>
              <a:srgbClr val="D90011"/>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360364" y="4711304"/>
            <a:ext cx="8783637" cy="0"/>
          </a:xfrm>
          <a:prstGeom prst="line">
            <a:avLst/>
          </a:prstGeom>
          <a:ln w="12700">
            <a:solidFill>
              <a:srgbClr val="D90011"/>
            </a:solidFill>
          </a:ln>
          <a:effectLst/>
        </p:spPr>
        <p:style>
          <a:lnRef idx="2">
            <a:schemeClr val="accent1"/>
          </a:lnRef>
          <a:fillRef idx="0">
            <a:schemeClr val="accent1"/>
          </a:fillRef>
          <a:effectRef idx="1">
            <a:schemeClr val="accent1"/>
          </a:effectRef>
          <a:fontRef idx="minor">
            <a:schemeClr val="tx1"/>
          </a:fontRef>
        </p:style>
      </p:cxnSp>
      <p:pic>
        <p:nvPicPr>
          <p:cNvPr id="2" name="Grafik 1"/>
          <p:cNvPicPr>
            <a:picLocks noChangeAspect="1"/>
          </p:cNvPicPr>
          <p:nvPr userDrawn="1"/>
        </p:nvPicPr>
        <p:blipFill>
          <a:blip r:embed="rId12"/>
          <a:stretch>
            <a:fillRect/>
          </a:stretch>
        </p:blipFill>
        <p:spPr>
          <a:xfrm>
            <a:off x="460377" y="4772026"/>
            <a:ext cx="1343727" cy="234000"/>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88" r:id="rId3"/>
    <p:sldLayoutId id="2147483691" r:id="rId4"/>
    <p:sldLayoutId id="2147483692" r:id="rId5"/>
    <p:sldLayoutId id="2147483694" r:id="rId6"/>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B6B26F-C74F-4336-9C9E-68B5EB3F277F}"/>
              </a:ext>
            </a:extLst>
          </p:cNvPr>
          <p:cNvSpPr>
            <a:spLocks noGrp="1"/>
          </p:cNvSpPr>
          <p:nvPr>
            <p:ph type="body" sz="quarter" idx="10"/>
          </p:nvPr>
        </p:nvSpPr>
        <p:spPr>
          <a:xfrm>
            <a:off x="1868400" y="1803601"/>
            <a:ext cx="7016808" cy="1311128"/>
          </a:xfrm>
        </p:spPr>
        <p:txBody>
          <a:bodyPr/>
          <a:lstStyle/>
          <a:p>
            <a:r>
              <a:rPr lang="de-DE" dirty="0"/>
              <a:t>Datenschutzcockpit</a:t>
            </a:r>
          </a:p>
          <a:p>
            <a:endParaRPr lang="en-US" dirty="0"/>
          </a:p>
        </p:txBody>
      </p:sp>
      <p:sp>
        <p:nvSpPr>
          <p:cNvPr id="3" name="Text Placeholder 2">
            <a:extLst>
              <a:ext uri="{FF2B5EF4-FFF2-40B4-BE49-F238E27FC236}">
                <a16:creationId xmlns:a16="http://schemas.microsoft.com/office/drawing/2014/main" id="{7C2798EB-E5A0-48B7-9487-7C7C2081ADDA}"/>
              </a:ext>
            </a:extLst>
          </p:cNvPr>
          <p:cNvSpPr>
            <a:spLocks noGrp="1"/>
          </p:cNvSpPr>
          <p:nvPr>
            <p:ph type="body" sz="quarter" idx="11"/>
          </p:nvPr>
        </p:nvSpPr>
        <p:spPr>
          <a:xfrm>
            <a:off x="1875600" y="2311201"/>
            <a:ext cx="7016808" cy="830997"/>
          </a:xfrm>
        </p:spPr>
        <p:txBody>
          <a:bodyPr/>
          <a:lstStyle/>
          <a:p>
            <a:r>
              <a:rPr lang="de-DE" sz="2400" dirty="0"/>
              <a:t>Konzept Betreibermodell für die Betriebsstelle des Datenschutzcockpits entwurfsVersion 1.1</a:t>
            </a:r>
            <a:endParaRPr lang="en-US" dirty="0"/>
          </a:p>
        </p:txBody>
      </p:sp>
      <p:sp>
        <p:nvSpPr>
          <p:cNvPr id="4" name="Rectangle 3">
            <a:extLst>
              <a:ext uri="{FF2B5EF4-FFF2-40B4-BE49-F238E27FC236}">
                <a16:creationId xmlns:a16="http://schemas.microsoft.com/office/drawing/2014/main" id="{44E37B3F-1114-48F8-A349-27DA93BDD636}"/>
              </a:ext>
            </a:extLst>
          </p:cNvPr>
          <p:cNvSpPr/>
          <p:nvPr/>
        </p:nvSpPr>
        <p:spPr>
          <a:xfrm rot="19127264">
            <a:off x="-968596" y="680795"/>
            <a:ext cx="4016555" cy="6480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rPr>
              <a:t>ENTWURF</a:t>
            </a:r>
          </a:p>
        </p:txBody>
      </p:sp>
    </p:spTree>
    <p:extLst>
      <p:ext uri="{BB962C8B-B14F-4D97-AF65-F5344CB8AC3E}">
        <p14:creationId xmlns:p14="http://schemas.microsoft.com/office/powerpoint/2010/main" val="2734817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F4E430F-FA7F-4149-AA13-F1364DE407B4}"/>
              </a:ext>
            </a:extLst>
          </p:cNvPr>
          <p:cNvSpPr>
            <a:spLocks noGrp="1"/>
          </p:cNvSpPr>
          <p:nvPr>
            <p:ph type="body" sz="quarter" idx="12"/>
          </p:nvPr>
        </p:nvSpPr>
        <p:spPr>
          <a:xfrm>
            <a:off x="428666" y="352471"/>
            <a:ext cx="7416824" cy="412453"/>
          </a:xfrm>
          <a:prstGeom prst="rect">
            <a:avLst/>
          </a:prstGeom>
        </p:spPr>
        <p:txBody>
          <a:bodyPr/>
          <a:lstStyle/>
          <a:p>
            <a:pPr marL="0" indent="0">
              <a:buNone/>
            </a:pPr>
            <a:r>
              <a:rPr lang="de-DE" sz="2000" dirty="0">
                <a:solidFill>
                  <a:srgbClr val="D60000"/>
                </a:solidFill>
                <a:latin typeface="+mj-lt"/>
              </a:rPr>
              <a:t>2. Ziele des Betreibermodells: </a:t>
            </a:r>
            <a:r>
              <a:rPr lang="de-DE" sz="2000" b="1" dirty="0">
                <a:solidFill>
                  <a:srgbClr val="D60000"/>
                </a:solidFill>
                <a:latin typeface="+mj-lt"/>
              </a:rPr>
              <a:t>Schulterschluss in der Realisierung</a:t>
            </a:r>
          </a:p>
          <a:p>
            <a:endParaRPr lang="de-DE" sz="2000" dirty="0"/>
          </a:p>
        </p:txBody>
      </p:sp>
      <p:sp>
        <p:nvSpPr>
          <p:cNvPr id="11" name="Rechteck 1">
            <a:extLst>
              <a:ext uri="{FF2B5EF4-FFF2-40B4-BE49-F238E27FC236}">
                <a16:creationId xmlns:a16="http://schemas.microsoft.com/office/drawing/2014/main" id="{BC908988-3965-4D54-8EE7-29D5976066AB}"/>
              </a:ext>
            </a:extLst>
          </p:cNvPr>
          <p:cNvSpPr/>
          <p:nvPr/>
        </p:nvSpPr>
        <p:spPr>
          <a:xfrm>
            <a:off x="441420" y="1046954"/>
            <a:ext cx="7551927" cy="2585323"/>
          </a:xfrm>
          <a:prstGeom prst="rect">
            <a:avLst/>
          </a:prstGeom>
        </p:spPr>
        <p:txBody>
          <a:bodyPr wrap="square">
            <a:spAutoFit/>
          </a:bodyPr>
          <a:lstStyle/>
          <a:p>
            <a:pPr>
              <a:spcBef>
                <a:spcPts val="225"/>
              </a:spcBef>
              <a:spcAft>
                <a:spcPts val="225"/>
              </a:spcAft>
              <a:buClr>
                <a:srgbClr val="C00000"/>
              </a:buClr>
            </a:pPr>
            <a:r>
              <a:rPr lang="de-DE" sz="1200" b="1" dirty="0">
                <a:latin typeface="+mn-lt"/>
                <a:cs typeface="Arial" panose="020B0604020202020204" pitchFamily="34" charset="0"/>
              </a:rPr>
              <a:t>Ohne Datenschutzcockpit – keine Registermodernisierung </a:t>
            </a:r>
          </a:p>
          <a:p>
            <a:pPr>
              <a:spcBef>
                <a:spcPts val="225"/>
              </a:spcBef>
              <a:spcAft>
                <a:spcPts val="225"/>
              </a:spcAft>
              <a:buClr>
                <a:srgbClr val="C00000"/>
              </a:buClr>
            </a:pPr>
            <a:endParaRPr lang="de-DE" sz="1200" dirty="0">
              <a:latin typeface="+mn-lt"/>
              <a:cs typeface="Arial" panose="020B0604020202020204" pitchFamily="34" charset="0"/>
            </a:endParaRPr>
          </a:p>
          <a:p>
            <a:pPr marL="268288" indent="-268288">
              <a:spcBef>
                <a:spcPts val="225"/>
              </a:spcBef>
              <a:spcAft>
                <a:spcPts val="225"/>
              </a:spcAft>
              <a:buClr>
                <a:srgbClr val="C00000"/>
              </a:buClr>
              <a:buSzPct val="100000"/>
              <a:buFont typeface="Wingdings" panose="05000000000000000000" pitchFamily="2" charset="2"/>
              <a:buChar char="§"/>
            </a:pPr>
            <a:r>
              <a:rPr lang="de-DE" sz="1200" dirty="0">
                <a:solidFill>
                  <a:srgbClr val="0C1C26"/>
                </a:solidFill>
                <a:latin typeface="+mn-lt"/>
                <a:cs typeface="Arial" panose="020B0604020202020204" pitchFamily="34" charset="0"/>
              </a:rPr>
              <a:t>Gemeinsame Infrastruktur-Entwicklung FHB und Bundesverwaltungsamt (BVA)</a:t>
            </a:r>
          </a:p>
          <a:p>
            <a:pPr marL="268288" indent="-268288">
              <a:spcBef>
                <a:spcPts val="225"/>
              </a:spcBef>
              <a:spcAft>
                <a:spcPts val="225"/>
              </a:spcAft>
              <a:buClr>
                <a:srgbClr val="C00000"/>
              </a:buClr>
              <a:buFont typeface="Wingdings" panose="05000000000000000000" pitchFamily="2" charset="2"/>
              <a:buChar char="§"/>
            </a:pPr>
            <a:endParaRPr lang="de-DE" sz="1200" dirty="0">
              <a:solidFill>
                <a:srgbClr val="0C1C26"/>
              </a:solidFill>
              <a:latin typeface="+mn-lt"/>
              <a:cs typeface="Arial" panose="020B0604020202020204" pitchFamily="34" charset="0"/>
            </a:endParaRPr>
          </a:p>
          <a:p>
            <a:pPr marL="268288" indent="-268288">
              <a:spcBef>
                <a:spcPts val="225"/>
              </a:spcBef>
              <a:spcAft>
                <a:spcPts val="225"/>
              </a:spcAft>
              <a:buClr>
                <a:srgbClr val="C00000"/>
              </a:buClr>
              <a:buFont typeface="Wingdings" panose="05000000000000000000" pitchFamily="2" charset="2"/>
              <a:buChar char="§"/>
              <a:tabLst>
                <a:tab pos="342900" algn="l"/>
              </a:tabLst>
            </a:pPr>
            <a:r>
              <a:rPr lang="de-DE" sz="1200" dirty="0">
                <a:solidFill>
                  <a:srgbClr val="0C1C26"/>
                </a:solidFill>
                <a:latin typeface="+mn-lt"/>
                <a:cs typeface="Arial" panose="020B0604020202020204" pitchFamily="34" charset="0"/>
              </a:rPr>
              <a:t>Roll-Out IDA </a:t>
            </a:r>
          </a:p>
          <a:p>
            <a:pPr marL="268288" indent="-268288">
              <a:spcBef>
                <a:spcPts val="225"/>
              </a:spcBef>
              <a:spcAft>
                <a:spcPts val="225"/>
              </a:spcAft>
              <a:buClr>
                <a:srgbClr val="C00000"/>
              </a:buClr>
              <a:buFont typeface="Wingdings" panose="05000000000000000000" pitchFamily="2" charset="2"/>
              <a:buChar char="§"/>
              <a:tabLst>
                <a:tab pos="342900" algn="l"/>
              </a:tabLst>
            </a:pPr>
            <a:endParaRPr lang="de-DE" sz="1200" dirty="0">
              <a:solidFill>
                <a:srgbClr val="0C1C26"/>
              </a:solidFill>
              <a:latin typeface="+mn-lt"/>
              <a:cs typeface="Arial" panose="020B0604020202020204" pitchFamily="34" charset="0"/>
            </a:endParaRPr>
          </a:p>
          <a:p>
            <a:pPr marL="268288" indent="-268288">
              <a:spcBef>
                <a:spcPts val="225"/>
              </a:spcBef>
              <a:spcAft>
                <a:spcPts val="225"/>
              </a:spcAft>
              <a:buClr>
                <a:srgbClr val="C00000"/>
              </a:buClr>
              <a:buFont typeface="Wingdings" panose="05000000000000000000" pitchFamily="2" charset="2"/>
              <a:buChar char="§"/>
              <a:tabLst>
                <a:tab pos="342900" algn="l"/>
              </a:tabLst>
            </a:pPr>
            <a:r>
              <a:rPr lang="de-DE" sz="1200" dirty="0">
                <a:solidFill>
                  <a:srgbClr val="0C1C26"/>
                </a:solidFill>
                <a:latin typeface="+mn-lt"/>
                <a:cs typeface="Arial" panose="020B0604020202020204" pitchFamily="34" charset="0"/>
              </a:rPr>
              <a:t>Sämtliche Register: Reaktionszeiten der Register / Anzeige in Echtzeit</a:t>
            </a:r>
          </a:p>
          <a:p>
            <a:pPr marL="268288" indent="-268288">
              <a:spcBef>
                <a:spcPts val="225"/>
              </a:spcBef>
              <a:spcAft>
                <a:spcPts val="225"/>
              </a:spcAft>
              <a:buClr>
                <a:srgbClr val="C00000"/>
              </a:buClr>
              <a:buFont typeface="Wingdings" panose="05000000000000000000" pitchFamily="2" charset="2"/>
              <a:buChar char="§"/>
              <a:tabLst>
                <a:tab pos="342900" algn="l"/>
              </a:tabLst>
            </a:pPr>
            <a:endParaRPr lang="de-DE" sz="1200" dirty="0">
              <a:solidFill>
                <a:srgbClr val="0C1C26"/>
              </a:solidFill>
              <a:latin typeface="+mn-lt"/>
              <a:cs typeface="Arial" panose="020B0604020202020204" pitchFamily="34" charset="0"/>
            </a:endParaRPr>
          </a:p>
          <a:p>
            <a:pPr marL="268288" indent="-268288">
              <a:spcBef>
                <a:spcPts val="225"/>
              </a:spcBef>
              <a:spcAft>
                <a:spcPts val="225"/>
              </a:spcAft>
              <a:buClr>
                <a:srgbClr val="C00000"/>
              </a:buClr>
              <a:buFont typeface="Wingdings" panose="05000000000000000000" pitchFamily="2" charset="2"/>
              <a:buChar char="§"/>
              <a:tabLst>
                <a:tab pos="342900" algn="l"/>
              </a:tabLst>
            </a:pPr>
            <a:r>
              <a:rPr lang="de-DE" sz="1200" dirty="0">
                <a:solidFill>
                  <a:srgbClr val="0C1C26"/>
                </a:solidFill>
                <a:latin typeface="+mn-lt"/>
                <a:cs typeface="Arial" panose="020B0604020202020204" pitchFamily="34" charset="0"/>
              </a:rPr>
              <a:t>Iteratives Vorgehen im Standardisierungsprozess</a:t>
            </a:r>
            <a:r>
              <a:rPr lang="de-DE" sz="1200" b="1" dirty="0">
                <a:solidFill>
                  <a:srgbClr val="0C1C26"/>
                </a:solidFill>
                <a:latin typeface="+mn-lt"/>
                <a:cs typeface="Arial" panose="020B0604020202020204" pitchFamily="34" charset="0"/>
              </a:rPr>
              <a:t>: </a:t>
            </a:r>
            <a:r>
              <a:rPr lang="de-DE" sz="1200" dirty="0">
                <a:solidFill>
                  <a:srgbClr val="0C1C26"/>
                </a:solidFill>
                <a:latin typeface="+mn-lt"/>
                <a:cs typeface="Arial" panose="020B0604020202020204" pitchFamily="34" charset="0"/>
              </a:rPr>
              <a:t>Q2/2022: die erste Version des XDSC-Standards. </a:t>
            </a:r>
            <a:br>
              <a:rPr lang="de-DE" sz="1200" dirty="0">
                <a:solidFill>
                  <a:srgbClr val="0C1C26"/>
                </a:solidFill>
                <a:latin typeface="+mn-lt"/>
                <a:cs typeface="Arial" panose="020B0604020202020204" pitchFamily="34" charset="0"/>
              </a:rPr>
            </a:br>
            <a:r>
              <a:rPr lang="de-DE" sz="1200" dirty="0">
                <a:solidFill>
                  <a:srgbClr val="0C1C26"/>
                </a:solidFill>
                <a:latin typeface="+mn-lt"/>
                <a:cs typeface="Arial" panose="020B0604020202020204" pitchFamily="34" charset="0"/>
              </a:rPr>
              <a:t>Den Standardisierungsprozess koordiniert die </a:t>
            </a:r>
            <a:r>
              <a:rPr lang="de-DE" sz="1200" dirty="0" err="1">
                <a:solidFill>
                  <a:srgbClr val="0C1C26"/>
                </a:solidFill>
                <a:latin typeface="+mn-lt"/>
                <a:cs typeface="Arial" panose="020B0604020202020204" pitchFamily="34" charset="0"/>
              </a:rPr>
              <a:t>KoSIT</a:t>
            </a:r>
            <a:r>
              <a:rPr lang="de-DE" sz="1200" dirty="0">
                <a:solidFill>
                  <a:srgbClr val="0C1C26"/>
                </a:solidFill>
                <a:latin typeface="+mn-lt"/>
                <a:cs typeface="Arial" panose="020B0604020202020204" pitchFamily="34" charset="0"/>
              </a:rPr>
              <a:t>. </a:t>
            </a:r>
          </a:p>
          <a:p>
            <a:pPr marL="285750" indent="-285750">
              <a:spcBef>
                <a:spcPts val="225"/>
              </a:spcBef>
              <a:spcAft>
                <a:spcPts val="225"/>
              </a:spcAft>
              <a:buClr>
                <a:srgbClr val="C00000"/>
              </a:buClr>
              <a:buFont typeface="Wingdings" panose="05000000000000000000" pitchFamily="2" charset="2"/>
              <a:buChar char="§"/>
            </a:pPr>
            <a:endParaRPr lang="de-DE" sz="1200" dirty="0">
              <a:solidFill>
                <a:srgbClr val="0C1C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871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6FC8DC44-EE25-4D6D-AF09-D05329B717D7}"/>
              </a:ext>
            </a:extLst>
          </p:cNvPr>
          <p:cNvSpPr txBox="1">
            <a:spLocks/>
          </p:cNvSpPr>
          <p:nvPr/>
        </p:nvSpPr>
        <p:spPr>
          <a:xfrm>
            <a:off x="427788" y="352471"/>
            <a:ext cx="7416824" cy="55646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de-DE" sz="2000" dirty="0">
                <a:solidFill>
                  <a:srgbClr val="D60000"/>
                </a:solidFill>
              </a:rPr>
              <a:t>2. Ziele des Betreibermodells: </a:t>
            </a:r>
            <a:r>
              <a:rPr lang="de-DE" sz="2000" b="1" dirty="0">
                <a:solidFill>
                  <a:srgbClr val="D60000"/>
                </a:solidFill>
              </a:rPr>
              <a:t>Rechtliche Grundlage für das DSC</a:t>
            </a:r>
          </a:p>
          <a:p>
            <a:pPr marL="0" indent="0">
              <a:buFont typeface="Arial" charset="0"/>
              <a:buNone/>
            </a:pPr>
            <a:endParaRPr lang="de-DE" sz="2000" dirty="0"/>
          </a:p>
        </p:txBody>
      </p:sp>
      <p:sp>
        <p:nvSpPr>
          <p:cNvPr id="10" name="Rechteck 1">
            <a:extLst>
              <a:ext uri="{FF2B5EF4-FFF2-40B4-BE49-F238E27FC236}">
                <a16:creationId xmlns:a16="http://schemas.microsoft.com/office/drawing/2014/main" id="{698E3151-AE04-4136-893C-B55D03D5A797}"/>
              </a:ext>
            </a:extLst>
          </p:cNvPr>
          <p:cNvSpPr/>
          <p:nvPr/>
        </p:nvSpPr>
        <p:spPr>
          <a:xfrm>
            <a:off x="439507" y="842680"/>
            <a:ext cx="8311896" cy="2780248"/>
          </a:xfrm>
          <a:prstGeom prst="rect">
            <a:avLst/>
          </a:prstGeom>
        </p:spPr>
        <p:txBody>
          <a:bodyPr wrap="square">
            <a:spAutoFit/>
          </a:bodyPr>
          <a:lstStyle/>
          <a:p>
            <a:pPr>
              <a:spcBef>
                <a:spcPts val="225"/>
              </a:spcBef>
              <a:spcAft>
                <a:spcPts val="225"/>
              </a:spcAft>
              <a:buClr>
                <a:srgbClr val="C00000"/>
              </a:buClr>
            </a:pPr>
            <a:endParaRPr lang="de-DE" sz="1200" dirty="0">
              <a:latin typeface="Arial" panose="020B0604020202020204" pitchFamily="34" charset="0"/>
              <a:cs typeface="Arial" panose="020B0604020202020204" pitchFamily="34" charset="0"/>
            </a:endParaRPr>
          </a:p>
          <a:p>
            <a:pPr marL="228600" indent="-228600">
              <a:buFont typeface="+mj-lt"/>
              <a:buAutoNum type="arabicPeriod"/>
            </a:pPr>
            <a:r>
              <a:rPr lang="de-DE" sz="1200" dirty="0">
                <a:latin typeface="+mn-lt"/>
                <a:cs typeface="Arial" panose="020B0604020202020204" pitchFamily="34" charset="0"/>
              </a:rPr>
              <a:t>Grundlage: Art. 21 in Verb. mit §11 Art. 2 </a:t>
            </a:r>
            <a:r>
              <a:rPr lang="de-DE" sz="1200" dirty="0" err="1">
                <a:latin typeface="+mn-lt"/>
                <a:cs typeface="Arial" panose="020B0604020202020204" pitchFamily="34" charset="0"/>
              </a:rPr>
              <a:t>RegMoG</a:t>
            </a:r>
            <a:endParaRPr lang="de-DE" sz="1200" dirty="0">
              <a:latin typeface="+mn-lt"/>
              <a:cs typeface="Arial" panose="020B0604020202020204" pitchFamily="34" charset="0"/>
            </a:endParaRPr>
          </a:p>
          <a:p>
            <a:pPr marL="628650" lvl="1" indent="-171450">
              <a:buClr>
                <a:srgbClr val="C00000"/>
              </a:buClr>
              <a:buSzPct val="125000"/>
              <a:buFont typeface="Wingdings" panose="05000000000000000000" pitchFamily="2" charset="2"/>
              <a:buChar char="§"/>
            </a:pPr>
            <a:r>
              <a:rPr lang="de-DE" sz="1200" dirty="0">
                <a:latin typeface="+mn-lt"/>
                <a:cs typeface="Arial" panose="020B0604020202020204" pitchFamily="34" charset="0"/>
              </a:rPr>
              <a:t>Regional begrenzte Pilotierung durch Anbindung des Melderegisters der Freie Hansestadt Bremen an das Datenschutzcockpit</a:t>
            </a:r>
          </a:p>
          <a:p>
            <a:pPr marL="628650" lvl="1" indent="-171450">
              <a:buClr>
                <a:srgbClr val="C00000"/>
              </a:buClr>
              <a:buSzPct val="125000"/>
              <a:buFont typeface="Wingdings" panose="05000000000000000000" pitchFamily="2" charset="2"/>
              <a:buChar char="§"/>
            </a:pPr>
            <a:r>
              <a:rPr lang="de-DE" sz="1200" dirty="0">
                <a:latin typeface="+mn-lt"/>
                <a:cs typeface="Arial" panose="020B0604020202020204" pitchFamily="34" charset="0"/>
              </a:rPr>
              <a:t>Nur ausgewählte ELFE-Szenarien werden angezeigt</a:t>
            </a:r>
          </a:p>
          <a:p>
            <a:pPr marL="628650" lvl="1" indent="-171450">
              <a:buClr>
                <a:srgbClr val="C00000"/>
              </a:buClr>
              <a:buSzPct val="125000"/>
              <a:buFont typeface="Wingdings" panose="05000000000000000000" pitchFamily="2" charset="2"/>
              <a:buChar char="§"/>
            </a:pPr>
            <a:r>
              <a:rPr lang="de-DE" sz="1200" dirty="0">
                <a:latin typeface="+mn-lt"/>
                <a:cs typeface="Arial" panose="020B0604020202020204" pitchFamily="34" charset="0"/>
              </a:rPr>
              <a:t>Erfahrungssammlung für die weitere Entwicklung und Anschluss der Register</a:t>
            </a:r>
          </a:p>
          <a:p>
            <a:pPr marL="742950" lvl="1" indent="-285750">
              <a:buClr>
                <a:srgbClr val="C00000"/>
              </a:buClr>
              <a:buSzPct val="125000"/>
              <a:buFont typeface="Wingdings" panose="05000000000000000000" pitchFamily="2" charset="2"/>
              <a:buChar char="§"/>
            </a:pPr>
            <a:endParaRPr lang="de-DE" sz="1200" dirty="0">
              <a:latin typeface="+mn-lt"/>
              <a:cs typeface="Arial" panose="020B0604020202020204" pitchFamily="34" charset="0"/>
            </a:endParaRPr>
          </a:p>
          <a:p>
            <a:pPr lvl="1">
              <a:buClr>
                <a:srgbClr val="C00000"/>
              </a:buClr>
              <a:buSzPct val="125000"/>
            </a:pPr>
            <a:endParaRPr lang="de-DE" sz="1200" dirty="0">
              <a:latin typeface="+mn-lt"/>
              <a:cs typeface="Arial" panose="020B0604020202020204" pitchFamily="34" charset="0"/>
            </a:endParaRPr>
          </a:p>
          <a:p>
            <a:pPr marL="228600" indent="-228600">
              <a:buFont typeface="+mj-lt"/>
              <a:buAutoNum type="arabicPeriod"/>
            </a:pPr>
            <a:r>
              <a:rPr lang="de-DE" sz="1200" dirty="0">
                <a:latin typeface="+mn-lt"/>
                <a:cs typeface="Arial" panose="020B0604020202020204" pitchFamily="34" charset="0"/>
              </a:rPr>
              <a:t>Grundlage: §10 Art. 2 </a:t>
            </a:r>
            <a:r>
              <a:rPr lang="de-DE" sz="1200" dirty="0" err="1">
                <a:latin typeface="+mn-lt"/>
                <a:cs typeface="Arial" panose="020B0604020202020204" pitchFamily="34" charset="0"/>
              </a:rPr>
              <a:t>RegMoG</a:t>
            </a:r>
            <a:endParaRPr lang="de-DE" sz="1200" dirty="0">
              <a:latin typeface="+mn-lt"/>
              <a:cs typeface="Arial" panose="020B0604020202020204" pitchFamily="34" charset="0"/>
            </a:endParaRPr>
          </a:p>
          <a:p>
            <a:pPr marL="628650" lvl="1" indent="-171450">
              <a:buClr>
                <a:srgbClr val="C00000"/>
              </a:buClr>
              <a:buSzPct val="125000"/>
              <a:buFont typeface="Wingdings" panose="05000000000000000000" pitchFamily="2" charset="2"/>
              <a:buChar char="§"/>
            </a:pPr>
            <a:r>
              <a:rPr lang="de-DE" sz="1200" dirty="0">
                <a:latin typeface="+mn-lt"/>
                <a:cs typeface="Arial" panose="020B0604020202020204" pitchFamily="34" charset="0"/>
              </a:rPr>
              <a:t>In Artikel 2 wird das Onlinezugangsgesetz mit dem Datenschutzcockpit erweitert und „</a:t>
            </a:r>
            <a:r>
              <a:rPr lang="de-DE" sz="1200" dirty="0" err="1">
                <a:latin typeface="+mn-lt"/>
                <a:cs typeface="Arial" panose="020B0604020202020204" pitchFamily="34" charset="0"/>
              </a:rPr>
              <a:t>Once-Only</a:t>
            </a:r>
            <a:r>
              <a:rPr lang="de-DE" sz="1200" dirty="0">
                <a:latin typeface="+mn-lt"/>
                <a:cs typeface="Arial" panose="020B0604020202020204" pitchFamily="34" charset="0"/>
              </a:rPr>
              <a:t>“ ermöglicht</a:t>
            </a:r>
          </a:p>
          <a:p>
            <a:pPr marL="628650" lvl="1" indent="-171450">
              <a:buClr>
                <a:srgbClr val="C00000"/>
              </a:buClr>
              <a:buSzPct val="125000"/>
              <a:buFont typeface="Wingdings" panose="05000000000000000000" pitchFamily="2" charset="2"/>
              <a:buChar char="§"/>
            </a:pPr>
            <a:r>
              <a:rPr lang="de-DE" sz="1200" dirty="0">
                <a:latin typeface="+mn-lt"/>
                <a:cs typeface="Arial" panose="020B0604020202020204" pitchFamily="34" charset="0"/>
              </a:rPr>
              <a:t>Überregional durch Anbindung eines ersten nationalen Fachregisters mit größerer Reichweite und Anbindung an den Identitätsdatenabruf „IDA“ über </a:t>
            </a:r>
            <a:r>
              <a:rPr lang="de-DE" sz="1200" dirty="0" err="1">
                <a:latin typeface="+mn-lt"/>
                <a:cs typeface="Arial" panose="020B0604020202020204" pitchFamily="34" charset="0"/>
              </a:rPr>
              <a:t>XBasisdaten</a:t>
            </a:r>
            <a:endParaRPr lang="de-DE" sz="1200" dirty="0">
              <a:latin typeface="+mn-lt"/>
              <a:cs typeface="Arial" panose="020B0604020202020204" pitchFamily="34" charset="0"/>
            </a:endParaRPr>
          </a:p>
          <a:p>
            <a:pPr>
              <a:spcBef>
                <a:spcPts val="225"/>
              </a:spcBef>
              <a:spcAft>
                <a:spcPts val="225"/>
              </a:spcAft>
              <a:buClr>
                <a:srgbClr val="C00000"/>
              </a:buClr>
            </a:pPr>
            <a:endParaRPr lang="de-DE" sz="1200" dirty="0">
              <a:solidFill>
                <a:srgbClr val="0C1C26"/>
              </a:solidFill>
              <a:latin typeface="Arial" panose="020B0604020202020204" pitchFamily="34" charset="0"/>
              <a:cs typeface="Arial" panose="020B0604020202020204" pitchFamily="34" charset="0"/>
            </a:endParaRPr>
          </a:p>
          <a:p>
            <a:pPr marL="285750" indent="-285750">
              <a:spcBef>
                <a:spcPts val="225"/>
              </a:spcBef>
              <a:spcAft>
                <a:spcPts val="225"/>
              </a:spcAft>
              <a:buClr>
                <a:srgbClr val="C00000"/>
              </a:buClr>
              <a:buFont typeface="Wingdings" panose="05000000000000000000" pitchFamily="2" charset="2"/>
              <a:buChar char="§"/>
            </a:pPr>
            <a:endParaRPr lang="de-DE" sz="1200" dirty="0">
              <a:solidFill>
                <a:srgbClr val="0C1C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5377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E2EFA4-A756-43B3-BFE6-58DDF7CBB1A9}"/>
              </a:ext>
            </a:extLst>
          </p:cNvPr>
          <p:cNvSpPr>
            <a:spLocks noGrp="1"/>
          </p:cNvSpPr>
          <p:nvPr>
            <p:ph type="body" sz="quarter" idx="13"/>
          </p:nvPr>
        </p:nvSpPr>
        <p:spPr>
          <a:xfrm>
            <a:off x="443031" y="983382"/>
            <a:ext cx="6886481" cy="1963266"/>
          </a:xfrm>
        </p:spPr>
        <p:txBody>
          <a:bodyPr>
            <a:normAutofit fontScale="92500" lnSpcReduction="20000"/>
          </a:bodyPr>
          <a:lstStyle/>
          <a:p>
            <a:pPr marL="228600" indent="-228600">
              <a:lnSpc>
                <a:spcPct val="170000"/>
              </a:lnSpc>
              <a:buClrTx/>
              <a:buFont typeface="+mj-lt"/>
              <a:buAutoNum type="arabicPeriod"/>
            </a:pPr>
            <a:r>
              <a:rPr lang="de-DE" sz="1300" dirty="0">
                <a:latin typeface="+mn-lt"/>
              </a:rPr>
              <a:t>Ausgangslage</a:t>
            </a:r>
            <a:r>
              <a:rPr lang="de-DE" sz="1300" dirty="0"/>
              <a:t>	</a:t>
            </a:r>
          </a:p>
          <a:p>
            <a:pPr marL="228600" indent="-228600">
              <a:lnSpc>
                <a:spcPct val="170000"/>
              </a:lnSpc>
              <a:buClrTx/>
              <a:buFont typeface="+mj-lt"/>
              <a:buAutoNum type="arabicPeriod"/>
            </a:pPr>
            <a:r>
              <a:rPr lang="de-DE" sz="1300" dirty="0">
                <a:latin typeface="+mn-lt"/>
              </a:rPr>
              <a:t>Ziele des Betreibermodells</a:t>
            </a:r>
          </a:p>
          <a:p>
            <a:pPr marL="228600" indent="-228600">
              <a:lnSpc>
                <a:spcPct val="170000"/>
              </a:lnSpc>
              <a:buClrTx/>
              <a:buFont typeface="+mj-lt"/>
              <a:buAutoNum type="arabicPeriod"/>
            </a:pPr>
            <a:r>
              <a:rPr lang="de-DE" sz="1300" b="1" dirty="0">
                <a:latin typeface="+mn-lt"/>
              </a:rPr>
              <a:t>Grundlagen - Begriffsabgrenzung und Scope</a:t>
            </a:r>
          </a:p>
          <a:p>
            <a:pPr marL="228600" indent="-228600">
              <a:lnSpc>
                <a:spcPct val="170000"/>
              </a:lnSpc>
              <a:buClrTx/>
              <a:buFont typeface="+mj-lt"/>
              <a:buAutoNum type="arabicPeriod"/>
            </a:pPr>
            <a:r>
              <a:rPr lang="de-DE" sz="1300" dirty="0">
                <a:latin typeface="+mn-lt"/>
              </a:rPr>
              <a:t>Stakeholder, Gremien und Rollen</a:t>
            </a:r>
          </a:p>
          <a:p>
            <a:pPr marL="228600" indent="-228600">
              <a:lnSpc>
                <a:spcPct val="170000"/>
              </a:lnSpc>
              <a:buClrTx/>
              <a:buFont typeface="+mj-lt"/>
              <a:buAutoNum type="arabicPeriod"/>
            </a:pPr>
            <a:r>
              <a:rPr lang="de-DE" sz="1300" dirty="0">
                <a:latin typeface="+mn-lt"/>
              </a:rPr>
              <a:t>Aufgabenfelder in der Bereitstellung (Rollout, Regelbetrieb, Incident, Change)</a:t>
            </a:r>
          </a:p>
          <a:p>
            <a:pPr marL="228600" indent="-228600">
              <a:lnSpc>
                <a:spcPct val="170000"/>
              </a:lnSpc>
              <a:buClrTx/>
              <a:buFont typeface="+mj-lt"/>
              <a:buAutoNum type="arabicPeriod"/>
            </a:pPr>
            <a:r>
              <a:rPr lang="de-DE" sz="1300" dirty="0">
                <a:latin typeface="+mn-lt"/>
              </a:rPr>
              <a:t>DSC-Kostenmodell 	</a:t>
            </a:r>
          </a:p>
          <a:p>
            <a:pPr marL="214313" indent="-214313">
              <a:buFont typeface="Arial" panose="020B0604020202020204" pitchFamily="34" charset="0"/>
              <a:buChar char="•"/>
            </a:pPr>
            <a:endParaRPr lang="de-DE" sz="1200" dirty="0"/>
          </a:p>
          <a:p>
            <a:endParaRPr lang="de-DE" sz="1200" dirty="0"/>
          </a:p>
        </p:txBody>
      </p:sp>
      <p:sp>
        <p:nvSpPr>
          <p:cNvPr id="6" name="Text Placeholder 1">
            <a:extLst>
              <a:ext uri="{FF2B5EF4-FFF2-40B4-BE49-F238E27FC236}">
                <a16:creationId xmlns:a16="http://schemas.microsoft.com/office/drawing/2014/main" id="{C8014CE9-A68E-4AD7-BA69-6EBA29258FAC}"/>
              </a:ext>
            </a:extLst>
          </p:cNvPr>
          <p:cNvSpPr txBox="1">
            <a:spLocks/>
          </p:cNvSpPr>
          <p:nvPr/>
        </p:nvSpPr>
        <p:spPr>
          <a:xfrm>
            <a:off x="432427" y="350532"/>
            <a:ext cx="8074613" cy="865585"/>
          </a:xfrm>
          <a:prstGeom prst="rect">
            <a:avLst/>
          </a:prstGeom>
        </p:spPr>
        <p:txBody>
          <a:bodyPr/>
          <a:lstStyle>
            <a:lvl1pPr marL="0" indent="0" algn="l" defTabSz="457200" rtl="0" eaLnBrk="1" fontAlgn="base" hangingPunct="1">
              <a:lnSpc>
                <a:spcPct val="100000"/>
              </a:lnSpc>
              <a:spcBef>
                <a:spcPct val="20000"/>
              </a:spcBef>
              <a:spcAft>
                <a:spcPct val="0"/>
              </a:spcAft>
              <a:buFont typeface="Arial" charset="0"/>
              <a:buNone/>
              <a:defRPr lang="de-DE" sz="2250" kern="1200" baseline="0" smtClean="0">
                <a:solidFill>
                  <a:schemeClr val="tx1"/>
                </a:solidFill>
                <a:effectLst/>
                <a:latin typeface="Arial" panose="020B0604020202020204" pitchFamily="34" charset="0"/>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hangingPunct="0"/>
            <a:r>
              <a:rPr lang="de-DE" sz="2000" b="1" dirty="0">
                <a:solidFill>
                  <a:srgbClr val="D60000"/>
                </a:solidFill>
                <a:latin typeface="+mn-lt"/>
              </a:rPr>
              <a:t>Inhalt</a:t>
            </a:r>
          </a:p>
        </p:txBody>
      </p:sp>
    </p:spTree>
    <p:extLst>
      <p:ext uri="{BB962C8B-B14F-4D97-AF65-F5344CB8AC3E}">
        <p14:creationId xmlns:p14="http://schemas.microsoft.com/office/powerpoint/2010/main" val="81501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C7C1EE-1799-4BB6-BCE8-E9EC8BCC55FF}"/>
              </a:ext>
            </a:extLst>
          </p:cNvPr>
          <p:cNvSpPr>
            <a:spLocks noGrp="1"/>
          </p:cNvSpPr>
          <p:nvPr>
            <p:ph type="body" sz="quarter" idx="11"/>
          </p:nvPr>
        </p:nvSpPr>
        <p:spPr>
          <a:xfrm>
            <a:off x="439041" y="351255"/>
            <a:ext cx="7077397" cy="400110"/>
          </a:xfrm>
        </p:spPr>
        <p:txBody>
          <a:bodyPr/>
          <a:lstStyle/>
          <a:p>
            <a:r>
              <a:rPr lang="de-DE" sz="2000" dirty="0"/>
              <a:t>3. Wie funktioniert das DSC?</a:t>
            </a:r>
          </a:p>
        </p:txBody>
      </p:sp>
      <p:pic>
        <p:nvPicPr>
          <p:cNvPr id="14" name="Picture 13">
            <a:extLst>
              <a:ext uri="{FF2B5EF4-FFF2-40B4-BE49-F238E27FC236}">
                <a16:creationId xmlns:a16="http://schemas.microsoft.com/office/drawing/2014/main" id="{AB395AE6-B412-4128-9FEC-E4A5666ED3FE}"/>
              </a:ext>
            </a:extLst>
          </p:cNvPr>
          <p:cNvPicPr>
            <a:picLocks noChangeAspect="1"/>
          </p:cNvPicPr>
          <p:nvPr/>
        </p:nvPicPr>
        <p:blipFill>
          <a:blip r:embed="rId2"/>
          <a:stretch>
            <a:fillRect/>
          </a:stretch>
        </p:blipFill>
        <p:spPr>
          <a:xfrm>
            <a:off x="467544" y="987573"/>
            <a:ext cx="7510599" cy="3696623"/>
          </a:xfrm>
          <a:prstGeom prst="rect">
            <a:avLst/>
          </a:prstGeom>
        </p:spPr>
      </p:pic>
      <p:sp>
        <p:nvSpPr>
          <p:cNvPr id="3" name="TextBox 2">
            <a:extLst>
              <a:ext uri="{FF2B5EF4-FFF2-40B4-BE49-F238E27FC236}">
                <a16:creationId xmlns:a16="http://schemas.microsoft.com/office/drawing/2014/main" id="{C0061238-B1A1-4CD8-90B5-61D2CAE0E83D}"/>
              </a:ext>
            </a:extLst>
          </p:cNvPr>
          <p:cNvSpPr txBox="1"/>
          <p:nvPr/>
        </p:nvSpPr>
        <p:spPr>
          <a:xfrm>
            <a:off x="467336" y="4314864"/>
            <a:ext cx="2376264" cy="430887"/>
          </a:xfrm>
          <a:prstGeom prst="rect">
            <a:avLst/>
          </a:prstGeom>
          <a:noFill/>
        </p:spPr>
        <p:txBody>
          <a:bodyPr wrap="square" rtlCol="0">
            <a:spAutoFit/>
          </a:bodyPr>
          <a:lstStyle/>
          <a:p>
            <a:r>
              <a:rPr lang="de-DE" sz="1050" dirty="0"/>
              <a:t>P: Protokolldaten</a:t>
            </a:r>
          </a:p>
          <a:p>
            <a:r>
              <a:rPr lang="de-DE" sz="1050" dirty="0"/>
              <a:t>I: Inhaltsdaten</a:t>
            </a:r>
          </a:p>
        </p:txBody>
      </p:sp>
    </p:spTree>
    <p:extLst>
      <p:ext uri="{BB962C8B-B14F-4D97-AF65-F5344CB8AC3E}">
        <p14:creationId xmlns:p14="http://schemas.microsoft.com/office/powerpoint/2010/main" val="2197317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C7C1EE-1799-4BB6-BCE8-E9EC8BCC55FF}"/>
              </a:ext>
            </a:extLst>
          </p:cNvPr>
          <p:cNvSpPr>
            <a:spLocks noGrp="1"/>
          </p:cNvSpPr>
          <p:nvPr>
            <p:ph type="body" sz="quarter" idx="11"/>
          </p:nvPr>
        </p:nvSpPr>
        <p:spPr>
          <a:xfrm>
            <a:off x="439041" y="351255"/>
            <a:ext cx="7077397" cy="400110"/>
          </a:xfrm>
        </p:spPr>
        <p:txBody>
          <a:bodyPr/>
          <a:lstStyle/>
          <a:p>
            <a:r>
              <a:rPr lang="de-DE" sz="2000" dirty="0"/>
              <a:t>3. Wie funktioniert das DSC?</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8BB2BBFA-700C-41A9-9D04-0A2E9FAAA85C}"/>
                  </a:ext>
                </a:extLst>
              </p:cNvPr>
              <p:cNvGraphicFramePr>
                <a:graphicFrameLocks noChangeAspect="1"/>
              </p:cNvGraphicFramePr>
              <p:nvPr>
                <p:extLst>
                  <p:ext uri="{D42A27DB-BD31-4B8C-83A1-F6EECF244321}">
                    <p14:modId xmlns:p14="http://schemas.microsoft.com/office/powerpoint/2010/main" val="1018618337"/>
                  </p:ext>
                </p:extLst>
              </p:nvPr>
            </p:nvGraphicFramePr>
            <p:xfrm>
              <a:off x="6330704" y="1013634"/>
              <a:ext cx="2552065" cy="1435536"/>
            </p:xfrm>
            <a:graphic>
              <a:graphicData uri="http://schemas.microsoft.com/office/powerpoint/2016/slidezoom">
                <pslz:sldZm>
                  <pslz:sldZmObj sldId="2141411539" cId="2197317889">
                    <pslz:zmPr id="{ED103D24-4BA5-4D25-8A6B-E926E65D99EF}" returnToParent="0" transitionDur="1000">
                      <p166:blipFill xmlns:p166="http://schemas.microsoft.com/office/powerpoint/2016/6/main">
                        <a:blip r:embed="rId2"/>
                        <a:stretch>
                          <a:fillRect/>
                        </a:stretch>
                      </p166:blipFill>
                      <p166:spPr xmlns:p166="http://schemas.microsoft.com/office/powerpoint/2016/6/main">
                        <a:xfrm>
                          <a:off x="0" y="0"/>
                          <a:ext cx="2552065" cy="1435536"/>
                        </a:xfrm>
                        <a:prstGeom prst="rect">
                          <a:avLst/>
                        </a:prstGeom>
                        <a:ln w="3175">
                          <a:solidFill>
                            <a:prstClr val="ltGray"/>
                          </a:solidFill>
                        </a:ln>
                      </p166:spPr>
                    </pslz:zmPr>
                  </pslz:sldZmObj>
                </pslz:sldZm>
              </a:graphicData>
            </a:graphic>
          </p:graphicFrame>
        </mc:Choice>
        <mc:Fallback xmlns="">
          <p:pic>
            <p:nvPicPr>
              <p:cNvPr id="5" name="Slide Zoom 4">
                <a:extLst>
                  <a:ext uri="{FF2B5EF4-FFF2-40B4-BE49-F238E27FC236}">
                    <a16:creationId xmlns:a16="http://schemas.microsoft.com/office/drawing/2014/main" id="{8BB2BBFA-700C-41A9-9D04-0A2E9FAAA85C}"/>
                  </a:ext>
                </a:extLst>
              </p:cNvPr>
              <p:cNvPicPr>
                <a:picLocks noGrp="1" noRot="1" noChangeAspect="1" noMove="1" noResize="1" noEditPoints="1" noAdjustHandles="1" noChangeArrowheads="1" noChangeShapeType="1"/>
              </p:cNvPicPr>
              <p:nvPr/>
            </p:nvPicPr>
            <p:blipFill>
              <a:blip r:embed="rId3"/>
              <a:stretch>
                <a:fillRect/>
              </a:stretch>
            </p:blipFill>
            <p:spPr>
              <a:xfrm>
                <a:off x="6330704" y="1013634"/>
                <a:ext cx="2552065" cy="1435536"/>
              </a:xfrm>
              <a:prstGeom prst="rect">
                <a:avLst/>
              </a:prstGeom>
              <a:ln w="3175">
                <a:solidFill>
                  <a:prstClr val="ltGray"/>
                </a:solidFill>
              </a:ln>
            </p:spPr>
          </p:pic>
        </mc:Fallback>
      </mc:AlternateContent>
      <p:sp>
        <p:nvSpPr>
          <p:cNvPr id="7" name="Text Placeholder 2">
            <a:extLst>
              <a:ext uri="{FF2B5EF4-FFF2-40B4-BE49-F238E27FC236}">
                <a16:creationId xmlns:a16="http://schemas.microsoft.com/office/drawing/2014/main" id="{F358CBEB-FF58-47D8-9907-98D3C0A7BC06}"/>
              </a:ext>
            </a:extLst>
          </p:cNvPr>
          <p:cNvSpPr txBox="1">
            <a:spLocks/>
          </p:cNvSpPr>
          <p:nvPr/>
        </p:nvSpPr>
        <p:spPr>
          <a:xfrm>
            <a:off x="441420" y="1035486"/>
            <a:ext cx="7659033" cy="3762418"/>
          </a:xfrm>
          <a:prstGeom prst="rect">
            <a:avLst/>
          </a:prstGeom>
        </p:spPr>
        <p:txBody>
          <a:bodyPr>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8288" indent="-268288">
              <a:buClr>
                <a:srgbClr val="D60000"/>
              </a:buClr>
              <a:buFont typeface="Wingdings" panose="05000000000000000000" pitchFamily="2" charset="2"/>
              <a:buChar char="§"/>
            </a:pPr>
            <a:r>
              <a:rPr lang="de-DE" sz="1200" dirty="0">
                <a:effectLst/>
                <a:ea typeface="Calibri" panose="020F0502020204030204" pitchFamily="34" charset="0"/>
              </a:rPr>
              <a:t>Die Übersicht zeigt im rechten, farblich hervorgehobenen Bereich die geplanten </a:t>
            </a:r>
            <a:br>
              <a:rPr lang="de-DE" sz="1200" dirty="0">
                <a:effectLst/>
                <a:ea typeface="Calibri" panose="020F0502020204030204" pitchFamily="34" charset="0"/>
              </a:rPr>
            </a:br>
            <a:r>
              <a:rPr lang="de-DE" sz="1200" dirty="0">
                <a:effectLst/>
                <a:ea typeface="Calibri" panose="020F0502020204030204" pitchFamily="34" charset="0"/>
              </a:rPr>
              <a:t>Kommunikationswege zwischen Datenschutzcockpit, Identitätsdatenabruf (IDA) des </a:t>
            </a:r>
            <a:br>
              <a:rPr lang="de-DE" sz="1200" dirty="0">
                <a:effectLst/>
                <a:ea typeface="Calibri" panose="020F0502020204030204" pitchFamily="34" charset="0"/>
              </a:rPr>
            </a:br>
            <a:r>
              <a:rPr lang="de-DE" sz="1200" dirty="0">
                <a:effectLst/>
                <a:ea typeface="Calibri" panose="020F0502020204030204" pitchFamily="34" charset="0"/>
              </a:rPr>
              <a:t>BVA und einem angebundenen Fachregister</a:t>
            </a:r>
          </a:p>
          <a:p>
            <a:pPr marL="268288" indent="-268288">
              <a:buClr>
                <a:srgbClr val="D60000"/>
              </a:buClr>
              <a:buFont typeface="Wingdings" panose="05000000000000000000" pitchFamily="2" charset="2"/>
              <a:buChar char="§"/>
            </a:pPr>
            <a:endParaRPr lang="de-DE" sz="1200" dirty="0">
              <a:effectLst/>
              <a:ea typeface="Calibri" panose="020F0502020204030204" pitchFamily="34" charset="0"/>
            </a:endParaRPr>
          </a:p>
          <a:p>
            <a:pPr marL="268288" indent="-268288">
              <a:buClr>
                <a:srgbClr val="D60000"/>
              </a:buClr>
              <a:buFont typeface="Wingdings" panose="05000000000000000000" pitchFamily="2" charset="2"/>
              <a:buChar char="§"/>
            </a:pPr>
            <a:r>
              <a:rPr lang="de-DE" sz="1200" dirty="0"/>
              <a:t>Ausgegraut“ bzw. schattiert zu sehen sind auf dieser Darstellung auch die IDA-internen </a:t>
            </a:r>
            <a:br>
              <a:rPr lang="de-DE" sz="1200" dirty="0"/>
            </a:br>
            <a:r>
              <a:rPr lang="de-DE" sz="1200" dirty="0"/>
              <a:t>Abläufe im linken Bereich, die sich im Scope des IDA-Projektes des BVA befinden und </a:t>
            </a:r>
            <a:br>
              <a:rPr lang="de-DE" sz="1200" dirty="0"/>
            </a:br>
            <a:r>
              <a:rPr lang="de-DE" sz="1200" dirty="0"/>
              <a:t>von uns nicht näher betrachtet werden</a:t>
            </a:r>
          </a:p>
          <a:p>
            <a:pPr marL="268288" indent="-268288">
              <a:buClr>
                <a:srgbClr val="D60000"/>
              </a:buClr>
              <a:buFont typeface="Wingdings" panose="05000000000000000000" pitchFamily="2" charset="2"/>
              <a:buChar char="§"/>
            </a:pPr>
            <a:endParaRPr lang="de-DE" sz="1200" dirty="0"/>
          </a:p>
          <a:p>
            <a:pPr marL="268288" indent="-268288">
              <a:buClr>
                <a:srgbClr val="D60000"/>
              </a:buClr>
              <a:buFont typeface="Wingdings" panose="05000000000000000000" pitchFamily="2" charset="2"/>
              <a:buChar char="§"/>
            </a:pPr>
            <a:r>
              <a:rPr lang="de-DE" sz="1200" dirty="0"/>
              <a:t>Das jeweilige angebundene Fachregister kann die IDNr über IDA des BVA oder über die Meldebehörden beziehen und abgleichen. In dieser Darstellung werden sowohl die Protokollierungs- und Auskunftspflichten der angeschlossenen Register, basierend auf dem IDNrG (§ 9 Art. 1 und § 10 Art. 2) dargestellt, als auch die Auskunftspflicht gem. IDNrG (§10 Art. 2) des IDA</a:t>
            </a:r>
          </a:p>
          <a:p>
            <a:pPr marL="268288" indent="-268288">
              <a:buClr>
                <a:srgbClr val="D60000"/>
              </a:buClr>
              <a:buFont typeface="Wingdings" panose="05000000000000000000" pitchFamily="2" charset="2"/>
              <a:buChar char="§"/>
            </a:pPr>
            <a:endParaRPr lang="de-DE" sz="1200" dirty="0"/>
          </a:p>
          <a:p>
            <a:pPr marL="268288" indent="-268288">
              <a:buClr>
                <a:srgbClr val="D60000"/>
              </a:buClr>
              <a:buFont typeface="Wingdings" panose="05000000000000000000" pitchFamily="2" charset="2"/>
              <a:buChar char="§"/>
            </a:pPr>
            <a:r>
              <a:rPr lang="de-DE" sz="1200" dirty="0"/>
              <a:t>Registerführende Stellen müssen „an das DSC angeschlossen“ werden und Protokoll-/Inhaltsdaten liefern. Dazu muss die Registermodernisierungsbehörde „XDSC sprechen“ können und die Datenübermittlungen im Kontext von XBasisdaten über das DSC zur Anzeige bringen</a:t>
            </a:r>
          </a:p>
          <a:p>
            <a:pPr>
              <a:buClr>
                <a:srgbClr val="D60000"/>
              </a:buClr>
              <a:buFont typeface="Wingdings" panose="05000000000000000000" pitchFamily="2" charset="2"/>
              <a:buChar char="§"/>
            </a:pPr>
            <a:endParaRPr lang="de-DE" sz="1200" dirty="0"/>
          </a:p>
          <a:p>
            <a:pPr marL="0" indent="0">
              <a:buFont typeface="Arial" charset="0"/>
              <a:buNone/>
            </a:pPr>
            <a:r>
              <a:rPr lang="de-DE" sz="1200" dirty="0"/>
              <a:t> </a:t>
            </a:r>
          </a:p>
        </p:txBody>
      </p:sp>
    </p:spTree>
    <p:extLst>
      <p:ext uri="{BB962C8B-B14F-4D97-AF65-F5344CB8AC3E}">
        <p14:creationId xmlns:p14="http://schemas.microsoft.com/office/powerpoint/2010/main" val="2121441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C7C1EE-1799-4BB6-BCE8-E9EC8BCC55FF}"/>
              </a:ext>
            </a:extLst>
          </p:cNvPr>
          <p:cNvSpPr>
            <a:spLocks noGrp="1"/>
          </p:cNvSpPr>
          <p:nvPr>
            <p:ph type="body" sz="quarter" idx="11"/>
          </p:nvPr>
        </p:nvSpPr>
        <p:spPr>
          <a:xfrm>
            <a:off x="440400" y="352564"/>
            <a:ext cx="7077397" cy="400110"/>
          </a:xfrm>
        </p:spPr>
        <p:txBody>
          <a:bodyPr/>
          <a:lstStyle/>
          <a:p>
            <a:r>
              <a:rPr lang="de-DE" sz="2000" b="0" dirty="0"/>
              <a:t>3. Wie funktioniert das DSC? –</a:t>
            </a:r>
            <a:r>
              <a:rPr lang="de-DE" sz="2000" dirty="0"/>
              <a:t> die Leistungsübergabepunkte</a:t>
            </a:r>
          </a:p>
        </p:txBody>
      </p:sp>
      <p:pic>
        <p:nvPicPr>
          <p:cNvPr id="1026" name="Grafik 4">
            <a:extLst>
              <a:ext uri="{FF2B5EF4-FFF2-40B4-BE49-F238E27FC236}">
                <a16:creationId xmlns:a16="http://schemas.microsoft.com/office/drawing/2014/main" id="{731B8313-BBE9-4A8F-891F-D174FB48E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64496"/>
            <a:ext cx="3394172" cy="390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A4E3165-A63A-4722-8DA4-15C503336576}"/>
              </a:ext>
            </a:extLst>
          </p:cNvPr>
          <p:cNvSpPr txBox="1"/>
          <p:nvPr/>
        </p:nvSpPr>
        <p:spPr>
          <a:xfrm>
            <a:off x="4994253" y="1971585"/>
            <a:ext cx="4066715" cy="1148648"/>
          </a:xfrm>
          <a:prstGeom prst="rect">
            <a:avLst/>
          </a:prstGeom>
          <a:noFill/>
        </p:spPr>
        <p:txBody>
          <a:bodyPr wrap="square" rtlCol="0">
            <a:spAutoFit/>
          </a:bodyPr>
          <a:lstStyle/>
          <a:p>
            <a:pPr marL="342900" indent="-342900">
              <a:lnSpc>
                <a:spcPct val="200000"/>
              </a:lnSpc>
              <a:buAutoNum type="arabicPeriod"/>
            </a:pPr>
            <a:r>
              <a:rPr lang="de-DE" sz="1200" dirty="0">
                <a:latin typeface="+mn-lt"/>
              </a:rPr>
              <a:t>Frontend: Die nutzende Person kann die Daten abrufen</a:t>
            </a:r>
          </a:p>
          <a:p>
            <a:pPr marL="342900" indent="-342900">
              <a:lnSpc>
                <a:spcPct val="200000"/>
              </a:lnSpc>
              <a:buAutoNum type="arabicPeriod"/>
            </a:pPr>
            <a:r>
              <a:rPr lang="de-DE" sz="1200" dirty="0">
                <a:latin typeface="+mn-lt"/>
              </a:rPr>
              <a:t>Backend: Abruf der Daten</a:t>
            </a:r>
          </a:p>
          <a:p>
            <a:pPr marL="342900" indent="-342900">
              <a:lnSpc>
                <a:spcPct val="200000"/>
              </a:lnSpc>
              <a:buAutoNum type="arabicPeriod"/>
            </a:pPr>
            <a:r>
              <a:rPr lang="de-DE" sz="1200" dirty="0">
                <a:latin typeface="+mn-lt"/>
              </a:rPr>
              <a:t>Backend: Empfang der Daten</a:t>
            </a:r>
          </a:p>
        </p:txBody>
      </p:sp>
    </p:spTree>
    <p:extLst>
      <p:ext uri="{BB962C8B-B14F-4D97-AF65-F5344CB8AC3E}">
        <p14:creationId xmlns:p14="http://schemas.microsoft.com/office/powerpoint/2010/main" val="1151741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E2EFA4-A756-43B3-BFE6-58DDF7CBB1A9}"/>
              </a:ext>
            </a:extLst>
          </p:cNvPr>
          <p:cNvSpPr>
            <a:spLocks noGrp="1"/>
          </p:cNvSpPr>
          <p:nvPr>
            <p:ph type="body" sz="quarter" idx="13"/>
          </p:nvPr>
        </p:nvSpPr>
        <p:spPr>
          <a:xfrm>
            <a:off x="443031" y="983382"/>
            <a:ext cx="6886481" cy="1963266"/>
          </a:xfrm>
        </p:spPr>
        <p:txBody>
          <a:bodyPr>
            <a:normAutofit fontScale="92500" lnSpcReduction="20000"/>
          </a:bodyPr>
          <a:lstStyle/>
          <a:p>
            <a:pPr marL="228600" indent="-228600">
              <a:lnSpc>
                <a:spcPct val="170000"/>
              </a:lnSpc>
              <a:buClrTx/>
              <a:buFont typeface="+mj-lt"/>
              <a:buAutoNum type="arabicPeriod"/>
            </a:pPr>
            <a:r>
              <a:rPr lang="de-DE" sz="1300" dirty="0">
                <a:latin typeface="+mn-lt"/>
              </a:rPr>
              <a:t>Ausgangslage</a:t>
            </a:r>
            <a:r>
              <a:rPr lang="de-DE" sz="1300" dirty="0"/>
              <a:t>	</a:t>
            </a:r>
          </a:p>
          <a:p>
            <a:pPr marL="228600" indent="-228600">
              <a:lnSpc>
                <a:spcPct val="170000"/>
              </a:lnSpc>
              <a:buClrTx/>
              <a:buFont typeface="+mj-lt"/>
              <a:buAutoNum type="arabicPeriod"/>
            </a:pPr>
            <a:r>
              <a:rPr lang="de-DE" sz="1300" dirty="0">
                <a:latin typeface="+mn-lt"/>
              </a:rPr>
              <a:t>Ziele des Betreibermodells</a:t>
            </a:r>
          </a:p>
          <a:p>
            <a:pPr marL="228600" indent="-228600">
              <a:lnSpc>
                <a:spcPct val="170000"/>
              </a:lnSpc>
              <a:buClrTx/>
              <a:buFont typeface="+mj-lt"/>
              <a:buAutoNum type="arabicPeriod"/>
            </a:pPr>
            <a:r>
              <a:rPr lang="de-DE" sz="1300" dirty="0">
                <a:latin typeface="+mn-lt"/>
              </a:rPr>
              <a:t>Grundlagen - Begriffsabgrenzung und Scope</a:t>
            </a:r>
          </a:p>
          <a:p>
            <a:pPr marL="228600" indent="-228600">
              <a:lnSpc>
                <a:spcPct val="170000"/>
              </a:lnSpc>
              <a:buClrTx/>
              <a:buFont typeface="+mj-lt"/>
              <a:buAutoNum type="arabicPeriod"/>
            </a:pPr>
            <a:r>
              <a:rPr lang="de-DE" sz="1300" b="1" dirty="0">
                <a:latin typeface="+mn-lt"/>
              </a:rPr>
              <a:t>Stakeholder, Gremien und Rollen</a:t>
            </a:r>
          </a:p>
          <a:p>
            <a:pPr marL="228600" indent="-228600">
              <a:lnSpc>
                <a:spcPct val="170000"/>
              </a:lnSpc>
              <a:buClrTx/>
              <a:buFont typeface="+mj-lt"/>
              <a:buAutoNum type="arabicPeriod"/>
            </a:pPr>
            <a:r>
              <a:rPr lang="de-DE" sz="1300" dirty="0">
                <a:latin typeface="+mn-lt"/>
              </a:rPr>
              <a:t>Aufgabenfelder in der Bereitstellung (Rollout, Regelbetrieb, Incident, Change)</a:t>
            </a:r>
          </a:p>
          <a:p>
            <a:pPr marL="228600" indent="-228600">
              <a:lnSpc>
                <a:spcPct val="170000"/>
              </a:lnSpc>
              <a:buClrTx/>
              <a:buFont typeface="+mj-lt"/>
              <a:buAutoNum type="arabicPeriod"/>
            </a:pPr>
            <a:r>
              <a:rPr lang="de-DE" sz="1300" dirty="0">
                <a:latin typeface="+mn-lt"/>
              </a:rPr>
              <a:t>DSC-Kostenmodell 	</a:t>
            </a:r>
          </a:p>
          <a:p>
            <a:pPr marL="214313" indent="-214313">
              <a:buFont typeface="Arial" panose="020B0604020202020204" pitchFamily="34" charset="0"/>
              <a:buChar char="•"/>
            </a:pPr>
            <a:endParaRPr lang="de-DE" sz="1200" dirty="0"/>
          </a:p>
          <a:p>
            <a:endParaRPr lang="de-DE" sz="1200" dirty="0"/>
          </a:p>
        </p:txBody>
      </p:sp>
      <p:sp>
        <p:nvSpPr>
          <p:cNvPr id="6" name="Text Placeholder 1">
            <a:extLst>
              <a:ext uri="{FF2B5EF4-FFF2-40B4-BE49-F238E27FC236}">
                <a16:creationId xmlns:a16="http://schemas.microsoft.com/office/drawing/2014/main" id="{C8014CE9-A68E-4AD7-BA69-6EBA29258FAC}"/>
              </a:ext>
            </a:extLst>
          </p:cNvPr>
          <p:cNvSpPr txBox="1">
            <a:spLocks/>
          </p:cNvSpPr>
          <p:nvPr/>
        </p:nvSpPr>
        <p:spPr>
          <a:xfrm>
            <a:off x="432427" y="350532"/>
            <a:ext cx="8074613" cy="865585"/>
          </a:xfrm>
          <a:prstGeom prst="rect">
            <a:avLst/>
          </a:prstGeom>
        </p:spPr>
        <p:txBody>
          <a:bodyPr/>
          <a:lstStyle>
            <a:lvl1pPr marL="0" indent="0" algn="l" defTabSz="457200" rtl="0" eaLnBrk="1" fontAlgn="base" hangingPunct="1">
              <a:lnSpc>
                <a:spcPct val="100000"/>
              </a:lnSpc>
              <a:spcBef>
                <a:spcPct val="20000"/>
              </a:spcBef>
              <a:spcAft>
                <a:spcPct val="0"/>
              </a:spcAft>
              <a:buFont typeface="Arial" charset="0"/>
              <a:buNone/>
              <a:defRPr lang="de-DE" sz="2250" kern="1200" baseline="0" smtClean="0">
                <a:solidFill>
                  <a:schemeClr val="tx1"/>
                </a:solidFill>
                <a:effectLst/>
                <a:latin typeface="Arial" panose="020B0604020202020204" pitchFamily="34" charset="0"/>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hangingPunct="0"/>
            <a:r>
              <a:rPr lang="de-DE" sz="2000" b="1" dirty="0">
                <a:solidFill>
                  <a:srgbClr val="D60000"/>
                </a:solidFill>
                <a:latin typeface="+mn-lt"/>
              </a:rPr>
              <a:t>Inhalt</a:t>
            </a:r>
          </a:p>
        </p:txBody>
      </p:sp>
    </p:spTree>
    <p:extLst>
      <p:ext uri="{BB962C8B-B14F-4D97-AF65-F5344CB8AC3E}">
        <p14:creationId xmlns:p14="http://schemas.microsoft.com/office/powerpoint/2010/main" val="244174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3162DD-763E-4046-AE39-F20F3761563F}"/>
              </a:ext>
            </a:extLst>
          </p:cNvPr>
          <p:cNvSpPr>
            <a:spLocks noGrp="1"/>
          </p:cNvSpPr>
          <p:nvPr>
            <p:ph type="body" sz="quarter" idx="12"/>
          </p:nvPr>
        </p:nvSpPr>
        <p:spPr>
          <a:xfrm>
            <a:off x="441253" y="352564"/>
            <a:ext cx="8074613" cy="786896"/>
          </a:xfrm>
        </p:spPr>
        <p:txBody>
          <a:bodyPr/>
          <a:lstStyle/>
          <a:p>
            <a:r>
              <a:rPr lang="de-DE" sz="2000" dirty="0">
                <a:solidFill>
                  <a:srgbClr val="D60000"/>
                </a:solidFill>
                <a:latin typeface="+mn-lt"/>
              </a:rPr>
              <a:t>4. Stakeholder, Gremien und Rollen: </a:t>
            </a:r>
            <a:br>
              <a:rPr lang="de-DE" sz="2000" dirty="0">
                <a:solidFill>
                  <a:srgbClr val="D60000"/>
                </a:solidFill>
                <a:latin typeface="+mn-lt"/>
              </a:rPr>
            </a:br>
            <a:r>
              <a:rPr lang="de-DE" sz="2000" b="1" dirty="0">
                <a:solidFill>
                  <a:srgbClr val="D60000"/>
                </a:solidFill>
                <a:latin typeface="+mn-lt"/>
              </a:rPr>
              <a:t>DSC-Stakeholder in der Rolloutphase und dem Regelbetrieb</a:t>
            </a:r>
          </a:p>
        </p:txBody>
      </p:sp>
      <p:grpSp>
        <p:nvGrpSpPr>
          <p:cNvPr id="4" name="Group 3">
            <a:extLst>
              <a:ext uri="{FF2B5EF4-FFF2-40B4-BE49-F238E27FC236}">
                <a16:creationId xmlns:a16="http://schemas.microsoft.com/office/drawing/2014/main" id="{E368427E-782C-4A63-91F0-BA3956441718}"/>
              </a:ext>
            </a:extLst>
          </p:cNvPr>
          <p:cNvGrpSpPr/>
          <p:nvPr/>
        </p:nvGrpSpPr>
        <p:grpSpPr>
          <a:xfrm>
            <a:off x="539552" y="1419622"/>
            <a:ext cx="6723215" cy="2951100"/>
            <a:chOff x="1067719" y="1517356"/>
            <a:chExt cx="6483080" cy="2782038"/>
          </a:xfrm>
        </p:grpSpPr>
        <p:sp>
          <p:nvSpPr>
            <p:cNvPr id="10" name="Rectangle 9">
              <a:extLst>
                <a:ext uri="{FF2B5EF4-FFF2-40B4-BE49-F238E27FC236}">
                  <a16:creationId xmlns:a16="http://schemas.microsoft.com/office/drawing/2014/main" id="{9141FAC7-9D91-4134-9072-1951A1F90D38}"/>
                </a:ext>
              </a:extLst>
            </p:cNvPr>
            <p:cNvSpPr/>
            <p:nvPr/>
          </p:nvSpPr>
          <p:spPr>
            <a:xfrm>
              <a:off x="6303772" y="2113379"/>
              <a:ext cx="1247027" cy="21849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Steuerungs-kreis</a:t>
              </a:r>
            </a:p>
            <a:p>
              <a:pPr algn="ctr"/>
              <a:r>
                <a:rPr lang="de-DE" sz="1200" dirty="0"/>
                <a:t>BMI, BVA, </a:t>
              </a:r>
              <a:br>
                <a:rPr lang="de-DE" sz="1200" dirty="0"/>
              </a:br>
              <a:r>
                <a:rPr lang="de-DE" sz="1200" dirty="0"/>
                <a:t>anzuschl. Register </a:t>
              </a:r>
            </a:p>
          </p:txBody>
        </p:sp>
        <p:sp>
          <p:nvSpPr>
            <p:cNvPr id="11" name="Rectangle 10">
              <a:extLst>
                <a:ext uri="{FF2B5EF4-FFF2-40B4-BE49-F238E27FC236}">
                  <a16:creationId xmlns:a16="http://schemas.microsoft.com/office/drawing/2014/main" id="{E4D383BF-1FCA-49A2-8485-D957A7C996F8}"/>
                </a:ext>
              </a:extLst>
            </p:cNvPr>
            <p:cNvSpPr/>
            <p:nvPr/>
          </p:nvSpPr>
          <p:spPr>
            <a:xfrm>
              <a:off x="1067719" y="2114493"/>
              <a:ext cx="5137573" cy="4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DSC-Leitstelle (Second-Level-Support) </a:t>
              </a:r>
              <a:br>
                <a:rPr lang="de-DE" dirty="0"/>
              </a:br>
              <a:r>
                <a:rPr lang="de-DE" sz="1200" dirty="0"/>
                <a:t>FHB</a:t>
              </a:r>
            </a:p>
          </p:txBody>
        </p:sp>
        <p:sp>
          <p:nvSpPr>
            <p:cNvPr id="12" name="Rectangle 11">
              <a:extLst>
                <a:ext uri="{FF2B5EF4-FFF2-40B4-BE49-F238E27FC236}">
                  <a16:creationId xmlns:a16="http://schemas.microsoft.com/office/drawing/2014/main" id="{6E7EA47A-9B3F-443C-89BC-A88ADFCAE1BB}"/>
                </a:ext>
              </a:extLst>
            </p:cNvPr>
            <p:cNvSpPr/>
            <p:nvPr/>
          </p:nvSpPr>
          <p:spPr>
            <a:xfrm>
              <a:off x="1076265" y="2740912"/>
              <a:ext cx="2522640" cy="954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DSC-Bereitsteller  </a:t>
              </a:r>
              <a:br>
                <a:rPr lang="de-DE" dirty="0"/>
              </a:br>
              <a:r>
                <a:rPr lang="de-DE" sz="1200" dirty="0"/>
                <a:t>Governikus mit ]init[ u. Dataport</a:t>
              </a:r>
            </a:p>
          </p:txBody>
        </p:sp>
        <p:sp>
          <p:nvSpPr>
            <p:cNvPr id="24" name="Rectangle 23">
              <a:extLst>
                <a:ext uri="{FF2B5EF4-FFF2-40B4-BE49-F238E27FC236}">
                  <a16:creationId xmlns:a16="http://schemas.microsoft.com/office/drawing/2014/main" id="{5F2E8D0D-7E30-4019-B2FE-AF649DBC12F6}"/>
                </a:ext>
              </a:extLst>
            </p:cNvPr>
            <p:cNvSpPr/>
            <p:nvPr/>
          </p:nvSpPr>
          <p:spPr>
            <a:xfrm>
              <a:off x="1067720" y="1517356"/>
              <a:ext cx="5137573" cy="4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First-Level-Support </a:t>
              </a:r>
              <a:br>
                <a:rPr lang="de-DE" dirty="0"/>
              </a:br>
              <a:r>
                <a:rPr lang="de-DE" sz="1200" dirty="0"/>
                <a:t>für Nutzende</a:t>
              </a:r>
            </a:p>
          </p:txBody>
        </p:sp>
        <p:sp>
          <p:nvSpPr>
            <p:cNvPr id="25" name="Rectangle 24">
              <a:extLst>
                <a:ext uri="{FF2B5EF4-FFF2-40B4-BE49-F238E27FC236}">
                  <a16:creationId xmlns:a16="http://schemas.microsoft.com/office/drawing/2014/main" id="{68E89D44-78E8-4E93-94E6-48561E294747}"/>
                </a:ext>
              </a:extLst>
            </p:cNvPr>
            <p:cNvSpPr/>
            <p:nvPr/>
          </p:nvSpPr>
          <p:spPr>
            <a:xfrm>
              <a:off x="1076154" y="3827386"/>
              <a:ext cx="5137573" cy="4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Anzuschließende Register</a:t>
              </a:r>
            </a:p>
          </p:txBody>
        </p:sp>
        <p:sp>
          <p:nvSpPr>
            <p:cNvPr id="13" name="Rectangle 12">
              <a:extLst>
                <a:ext uri="{FF2B5EF4-FFF2-40B4-BE49-F238E27FC236}">
                  <a16:creationId xmlns:a16="http://schemas.microsoft.com/office/drawing/2014/main" id="{E02B296B-471E-45C4-A502-C606D4D4B278}"/>
                </a:ext>
              </a:extLst>
            </p:cNvPr>
            <p:cNvSpPr/>
            <p:nvPr/>
          </p:nvSpPr>
          <p:spPr>
            <a:xfrm>
              <a:off x="3682653" y="2740912"/>
              <a:ext cx="2522640" cy="954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bg1"/>
                  </a:solidFill>
                </a:rPr>
                <a:t>XDSC-Betreiber </a:t>
              </a:r>
            </a:p>
            <a:p>
              <a:pPr algn="ctr"/>
              <a:r>
                <a:rPr lang="de-DE" sz="1200" dirty="0"/>
                <a:t>XDSC/X-Basisdaten KoSIT</a:t>
              </a:r>
            </a:p>
          </p:txBody>
        </p:sp>
      </p:grpSp>
      <p:sp>
        <p:nvSpPr>
          <p:cNvPr id="6" name="Speech Bubble: Rectangle with Corners Rounded 5">
            <a:extLst>
              <a:ext uri="{FF2B5EF4-FFF2-40B4-BE49-F238E27FC236}">
                <a16:creationId xmlns:a16="http://schemas.microsoft.com/office/drawing/2014/main" id="{62237758-5418-40B3-BE27-B1B66EA2DAC2}"/>
              </a:ext>
            </a:extLst>
          </p:cNvPr>
          <p:cNvSpPr/>
          <p:nvPr/>
        </p:nvSpPr>
        <p:spPr>
          <a:xfrm>
            <a:off x="6853741" y="994784"/>
            <a:ext cx="1849005" cy="995710"/>
          </a:xfrm>
          <a:prstGeom prst="wedgeRoundRectCallout">
            <a:avLst>
              <a:gd name="adj1" fmla="val -39715"/>
              <a:gd name="adj2" fmla="val 123549"/>
              <a:gd name="adj3" fmla="val 16667"/>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CE2EFA4-A756-43B3-BFE6-58DDF7CBB1A9}"/>
              </a:ext>
            </a:extLst>
          </p:cNvPr>
          <p:cNvSpPr>
            <a:spLocks noGrp="1"/>
          </p:cNvSpPr>
          <p:nvPr>
            <p:ph type="body" sz="quarter" idx="13"/>
          </p:nvPr>
        </p:nvSpPr>
        <p:spPr>
          <a:xfrm>
            <a:off x="6853743" y="994785"/>
            <a:ext cx="1750704" cy="995710"/>
          </a:xfrm>
        </p:spPr>
        <p:txBody>
          <a:bodyPr>
            <a:normAutofit fontScale="92500"/>
          </a:bodyPr>
          <a:lstStyle/>
          <a:p>
            <a:pPr marL="0" indent="0">
              <a:buNone/>
            </a:pPr>
            <a:r>
              <a:rPr lang="de-DE" sz="1200" dirty="0">
                <a:solidFill>
                  <a:schemeClr val="bg1"/>
                </a:solidFill>
                <a:latin typeface="+mn-lt"/>
              </a:rPr>
              <a:t>Das </a:t>
            </a:r>
            <a:r>
              <a:rPr lang="de-DE" sz="1200" b="1" dirty="0">
                <a:solidFill>
                  <a:schemeClr val="bg1"/>
                </a:solidFill>
                <a:latin typeface="+mn-lt"/>
              </a:rPr>
              <a:t>BMI</a:t>
            </a:r>
            <a:r>
              <a:rPr lang="de-DE" sz="1200" dirty="0">
                <a:solidFill>
                  <a:schemeClr val="bg1"/>
                </a:solidFill>
                <a:latin typeface="+mn-lt"/>
              </a:rPr>
              <a:t> als RegMoG-Gesetz- und Auftraggeber ist wesentlicher Beteiligter im Steuerungskreis, ebenso das </a:t>
            </a:r>
            <a:r>
              <a:rPr lang="de-DE" sz="1200" b="1" dirty="0">
                <a:solidFill>
                  <a:schemeClr val="bg1"/>
                </a:solidFill>
                <a:latin typeface="+mn-lt"/>
              </a:rPr>
              <a:t>BVA</a:t>
            </a:r>
            <a:r>
              <a:rPr lang="de-DE" sz="1200" dirty="0">
                <a:solidFill>
                  <a:schemeClr val="bg1"/>
                </a:solidFill>
                <a:latin typeface="+mn-lt"/>
              </a:rPr>
              <a:t>.</a:t>
            </a:r>
            <a:endParaRPr lang="de-DE" dirty="0">
              <a:solidFill>
                <a:schemeClr val="bg1"/>
              </a:solidFill>
            </a:endParaRPr>
          </a:p>
        </p:txBody>
      </p:sp>
    </p:spTree>
    <p:extLst>
      <p:ext uri="{BB962C8B-B14F-4D97-AF65-F5344CB8AC3E}">
        <p14:creationId xmlns:p14="http://schemas.microsoft.com/office/powerpoint/2010/main" val="2113086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E2EFA4-A756-43B3-BFE6-58DDF7CBB1A9}"/>
              </a:ext>
            </a:extLst>
          </p:cNvPr>
          <p:cNvSpPr>
            <a:spLocks noGrp="1"/>
          </p:cNvSpPr>
          <p:nvPr>
            <p:ph type="body" sz="quarter" idx="13"/>
          </p:nvPr>
        </p:nvSpPr>
        <p:spPr>
          <a:xfrm>
            <a:off x="441419" y="987574"/>
            <a:ext cx="7348778" cy="3575867"/>
          </a:xfrm>
        </p:spPr>
        <p:txBody>
          <a:bodyPr>
            <a:normAutofit/>
          </a:bodyPr>
          <a:lstStyle/>
          <a:p>
            <a:pPr marL="0" indent="0">
              <a:buNone/>
            </a:pPr>
            <a:r>
              <a:rPr lang="de-DE" sz="1200" b="1" dirty="0">
                <a:latin typeface="+mn-lt"/>
              </a:rPr>
              <a:t>First-Level-Support in der Zuständigkeit der anschließenden Stellen des Portalverbundes (idealerweise 115) </a:t>
            </a:r>
          </a:p>
          <a:p>
            <a:pPr marL="0" indent="0">
              <a:buNone/>
            </a:pPr>
            <a:endParaRPr lang="de-DE" sz="1200" b="1" dirty="0">
              <a:latin typeface="+mn-lt"/>
            </a:endParaRPr>
          </a:p>
          <a:p>
            <a:pPr>
              <a:buClr>
                <a:srgbClr val="C00000"/>
              </a:buClr>
              <a:buFont typeface="Wingdings" panose="05000000000000000000" pitchFamily="2" charset="2"/>
              <a:buChar char="§"/>
            </a:pPr>
            <a:r>
              <a:rPr lang="de-DE" sz="1200" dirty="0">
                <a:latin typeface="+mn-lt"/>
              </a:rPr>
              <a:t>Erste Anlaufstelle für alle eingehenden Unterstützungsfragen, sowie für Rückfragen zu angezeigten Inhalten des DSC</a:t>
            </a:r>
          </a:p>
          <a:p>
            <a:pPr>
              <a:buClr>
                <a:srgbClr val="C00000"/>
              </a:buClr>
              <a:buFont typeface="Wingdings" panose="05000000000000000000" pitchFamily="2" charset="2"/>
              <a:buChar char="§"/>
            </a:pPr>
            <a:endParaRPr lang="de-DE" sz="1200" dirty="0">
              <a:latin typeface="+mn-lt"/>
            </a:endParaRPr>
          </a:p>
          <a:p>
            <a:pPr>
              <a:buClr>
                <a:srgbClr val="C00000"/>
              </a:buClr>
              <a:buFont typeface="Wingdings" panose="05000000000000000000" pitchFamily="2" charset="2"/>
              <a:buChar char="§"/>
            </a:pPr>
            <a:r>
              <a:rPr lang="de-DE" sz="1200" dirty="0">
                <a:latin typeface="+mn-lt"/>
              </a:rPr>
              <a:t>Erste Priorisierung und Klassifizierung der Anfrage </a:t>
            </a:r>
          </a:p>
          <a:p>
            <a:pPr>
              <a:buClr>
                <a:srgbClr val="C00000"/>
              </a:buClr>
              <a:buFont typeface="Wingdings" panose="05000000000000000000" pitchFamily="2" charset="2"/>
              <a:buChar char="§"/>
            </a:pPr>
            <a:endParaRPr lang="de-DE" sz="1200" dirty="0">
              <a:latin typeface="+mn-lt"/>
            </a:endParaRPr>
          </a:p>
          <a:p>
            <a:pPr>
              <a:buClr>
                <a:srgbClr val="C00000"/>
              </a:buClr>
              <a:buFont typeface="Wingdings" panose="05000000000000000000" pitchFamily="2" charset="2"/>
              <a:buChar char="§"/>
            </a:pPr>
            <a:r>
              <a:rPr lang="de-DE" sz="1200" dirty="0">
                <a:latin typeface="+mn-lt"/>
              </a:rPr>
              <a:t>Erstlösungsversuch</a:t>
            </a:r>
          </a:p>
          <a:p>
            <a:pPr>
              <a:buClr>
                <a:srgbClr val="C00000"/>
              </a:buClr>
              <a:buFont typeface="Wingdings" panose="05000000000000000000" pitchFamily="2" charset="2"/>
              <a:buChar char="§"/>
            </a:pPr>
            <a:endParaRPr lang="de-DE" sz="1200" dirty="0">
              <a:latin typeface="+mn-lt"/>
            </a:endParaRPr>
          </a:p>
          <a:p>
            <a:pPr>
              <a:buClr>
                <a:srgbClr val="C00000"/>
              </a:buClr>
              <a:buFont typeface="Wingdings" panose="05000000000000000000" pitchFamily="2" charset="2"/>
              <a:buChar char="§"/>
            </a:pPr>
            <a:r>
              <a:rPr lang="de-DE" sz="1200" dirty="0">
                <a:latin typeface="+mn-lt"/>
              </a:rPr>
              <a:t>Erfassung  des Unterstützungsbedarf in dem DSC-Ticketingsystem</a:t>
            </a:r>
            <a:br>
              <a:rPr lang="de-DE" sz="1200" dirty="0">
                <a:latin typeface="+mn-lt"/>
              </a:rPr>
            </a:br>
            <a:r>
              <a:rPr lang="de-DE" sz="1200" dirty="0">
                <a:latin typeface="+mn-lt"/>
              </a:rPr>
              <a:t> (systematische Abarbeitung der Abfragen)</a:t>
            </a:r>
          </a:p>
          <a:p>
            <a:pPr lvl="1">
              <a:buClr>
                <a:srgbClr val="C00000"/>
              </a:buClr>
              <a:buFont typeface="Wingdings" panose="05000000000000000000" pitchFamily="2" charset="2"/>
              <a:buChar char="§"/>
            </a:pPr>
            <a:r>
              <a:rPr lang="de-DE" sz="1200" b="0" i="0" dirty="0">
                <a:solidFill>
                  <a:srgbClr val="382E2C"/>
                </a:solidFill>
                <a:effectLst/>
                <a:cs typeface="Arial" panose="020B0604020202020204" pitchFamily="34" charset="0"/>
              </a:rPr>
              <a:t>Im Falle einer Weiterleitung: Erstellung von aussagekräftigen Support-Tickets</a:t>
            </a:r>
          </a:p>
          <a:p>
            <a:pPr marL="457200" lvl="1" indent="0">
              <a:buClr>
                <a:srgbClr val="C00000"/>
              </a:buClr>
              <a:buNone/>
            </a:pPr>
            <a:endParaRPr lang="de-DE" sz="1200" dirty="0">
              <a:cs typeface="Arial" panose="020B0604020202020204" pitchFamily="34" charset="0"/>
            </a:endParaRPr>
          </a:p>
          <a:p>
            <a:pPr>
              <a:buClr>
                <a:srgbClr val="C00000"/>
              </a:buClr>
              <a:buFont typeface="Wingdings" panose="05000000000000000000" pitchFamily="2" charset="2"/>
              <a:buChar char="§"/>
            </a:pPr>
            <a:r>
              <a:rPr lang="de-DE" sz="1200" dirty="0">
                <a:latin typeface="+mn-lt"/>
              </a:rPr>
              <a:t>Kommunikation mit der anfragenden Person und ggf. mit den Fachbereichen (Schnittstellenfunktion zwischen den Anfragenden und den weiteren Abteilungen/ Fachbereichen, ggf. Second-Level-Support)</a:t>
            </a:r>
          </a:p>
          <a:p>
            <a:pPr>
              <a:buClr>
                <a:schemeClr val="bg2"/>
              </a:buClr>
              <a:buFont typeface="Arial" panose="020B0604020202020204" pitchFamily="34" charset="0"/>
              <a:buChar char="•"/>
            </a:pPr>
            <a:endParaRPr lang="de-DE" sz="1200" dirty="0">
              <a:latin typeface="+mn-lt"/>
            </a:endParaRPr>
          </a:p>
        </p:txBody>
      </p:sp>
      <p:sp>
        <p:nvSpPr>
          <p:cNvPr id="5" name="Text Placeholder 1">
            <a:extLst>
              <a:ext uri="{FF2B5EF4-FFF2-40B4-BE49-F238E27FC236}">
                <a16:creationId xmlns:a16="http://schemas.microsoft.com/office/drawing/2014/main" id="{5D3162DD-763E-4046-AE39-F20F3761563F}"/>
              </a:ext>
            </a:extLst>
          </p:cNvPr>
          <p:cNvSpPr txBox="1">
            <a:spLocks/>
          </p:cNvSpPr>
          <p:nvPr/>
        </p:nvSpPr>
        <p:spPr>
          <a:xfrm>
            <a:off x="441419" y="351225"/>
            <a:ext cx="8280921" cy="786896"/>
          </a:xfrm>
          <a:prstGeom prst="rect">
            <a:avLst/>
          </a:prstGeom>
        </p:spPr>
        <p:txBody>
          <a:bodyPr/>
          <a:lstStyle>
            <a:lvl1pPr marL="0" indent="0" algn="l" defTabSz="457200" rtl="0" eaLnBrk="1" fontAlgn="base" hangingPunct="1">
              <a:lnSpc>
                <a:spcPct val="100000"/>
              </a:lnSpc>
              <a:spcBef>
                <a:spcPct val="20000"/>
              </a:spcBef>
              <a:spcAft>
                <a:spcPct val="0"/>
              </a:spcAft>
              <a:buFont typeface="Arial" charset="0"/>
              <a:buNone/>
              <a:defRPr lang="de-DE" sz="2250" kern="1200" baseline="0" smtClean="0">
                <a:solidFill>
                  <a:schemeClr val="tx1"/>
                </a:solidFill>
                <a:effectLst/>
                <a:latin typeface="Arial" panose="020B0604020202020204" pitchFamily="34" charset="0"/>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000" dirty="0">
                <a:solidFill>
                  <a:srgbClr val="D60000"/>
                </a:solidFill>
                <a:latin typeface="+mn-lt"/>
              </a:rPr>
              <a:t>4. Stakeholder, Gremien und Rollen: </a:t>
            </a:r>
            <a:r>
              <a:rPr lang="de-DE" sz="2000" b="1" dirty="0">
                <a:solidFill>
                  <a:srgbClr val="D60000"/>
                </a:solidFill>
                <a:latin typeface="+mn-lt"/>
              </a:rPr>
              <a:t>*First-Level-Support</a:t>
            </a:r>
          </a:p>
        </p:txBody>
      </p:sp>
    </p:spTree>
    <p:extLst>
      <p:ext uri="{BB962C8B-B14F-4D97-AF65-F5344CB8AC3E}">
        <p14:creationId xmlns:p14="http://schemas.microsoft.com/office/powerpoint/2010/main" val="2945295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E2EFA4-A756-43B3-BFE6-58DDF7CBB1A9}"/>
              </a:ext>
            </a:extLst>
          </p:cNvPr>
          <p:cNvSpPr>
            <a:spLocks noGrp="1"/>
          </p:cNvSpPr>
          <p:nvPr>
            <p:ph type="body" sz="quarter" idx="13"/>
          </p:nvPr>
        </p:nvSpPr>
        <p:spPr>
          <a:xfrm>
            <a:off x="441418" y="1039822"/>
            <a:ext cx="7141741" cy="3918270"/>
          </a:xfrm>
        </p:spPr>
        <p:txBody>
          <a:bodyPr>
            <a:noAutofit/>
          </a:bodyPr>
          <a:lstStyle/>
          <a:p>
            <a:pPr marL="0" indent="0">
              <a:buNone/>
            </a:pPr>
            <a:r>
              <a:rPr lang="de-DE" sz="1200" b="1" dirty="0">
                <a:latin typeface="+mn-lt"/>
                <a:cs typeface="Arial" panose="020B0604020202020204" pitchFamily="34" charset="0"/>
              </a:rPr>
              <a:t>Die DSC-Leitstelle hat die zentrale Verantwortung für den Rollout, Betrieb, die Pflege und Weiterentwicklung des DSC und für XDSC in der FHB</a:t>
            </a:r>
          </a:p>
          <a:p>
            <a:pPr marL="0" indent="0">
              <a:buNone/>
            </a:pPr>
            <a:endParaRPr lang="de-DE" sz="1200" b="1" dirty="0">
              <a:latin typeface="+mn-lt"/>
              <a:cs typeface="Arial" panose="020B0604020202020204" pitchFamily="34" charset="0"/>
            </a:endParaRPr>
          </a:p>
          <a:p>
            <a:pPr>
              <a:buClr>
                <a:srgbClr val="C00000"/>
              </a:buClr>
              <a:buFont typeface="Wingdings" panose="05000000000000000000" pitchFamily="2" charset="2"/>
              <a:buChar char="§"/>
            </a:pPr>
            <a:r>
              <a:rPr lang="de-DE" sz="1200" b="1" dirty="0">
                <a:latin typeface="+mn-lt"/>
                <a:cs typeface="Arial" panose="020B0604020202020204" pitchFamily="34" charset="0"/>
              </a:rPr>
              <a:t>Unterstützung </a:t>
            </a:r>
            <a:r>
              <a:rPr lang="de-DE" sz="1200" dirty="0">
                <a:latin typeface="+mn-lt"/>
                <a:cs typeface="Arial" panose="020B0604020202020204" pitchFamily="34" charset="0"/>
              </a:rPr>
              <a:t>der anschließenden Register im Rahmen des IDA-Rollouts durch Bereitstellung von Informationen, Testumgebungen und ggfs. techn. Unterstützung bei Last-, Performance und Connectivity-Tests vor dem Anschluss an das DSC.</a:t>
            </a:r>
          </a:p>
          <a:p>
            <a:pPr marL="0" indent="0">
              <a:buClr>
                <a:srgbClr val="C00000"/>
              </a:buClr>
              <a:buNone/>
            </a:pPr>
            <a:endParaRPr lang="de-DE" sz="1200" dirty="0">
              <a:latin typeface="+mn-lt"/>
              <a:cs typeface="Arial" panose="020B0604020202020204" pitchFamily="34" charset="0"/>
            </a:endParaRPr>
          </a:p>
          <a:p>
            <a:pPr>
              <a:buClr>
                <a:srgbClr val="C00000"/>
              </a:buClr>
              <a:buFont typeface="Wingdings" panose="05000000000000000000" pitchFamily="2" charset="2"/>
              <a:buChar char="§"/>
            </a:pPr>
            <a:r>
              <a:rPr lang="de-DE" sz="1200" b="1" dirty="0">
                <a:latin typeface="+mn-lt"/>
                <a:cs typeface="Arial" panose="020B0604020202020204" pitchFamily="34" charset="0"/>
              </a:rPr>
              <a:t>Verantwortung</a:t>
            </a:r>
            <a:r>
              <a:rPr lang="de-DE" sz="1200" dirty="0">
                <a:latin typeface="+mn-lt"/>
                <a:cs typeface="Arial" panose="020B0604020202020204" pitchFamily="34" charset="0"/>
              </a:rPr>
              <a:t> für die Einhaltung der Grundsätze, Leitlinien und Durchführung der definierten Prozesse des Betreibermodells und dessen Fortschreibung, sowie kostendeckende Bereitstellung des DSC. </a:t>
            </a:r>
          </a:p>
          <a:p>
            <a:pPr marL="0" indent="0">
              <a:buClr>
                <a:srgbClr val="C00000"/>
              </a:buClr>
              <a:buNone/>
            </a:pPr>
            <a:endParaRPr lang="de-DE" sz="1200" dirty="0">
              <a:latin typeface="+mn-lt"/>
              <a:cs typeface="Arial" panose="020B0604020202020204" pitchFamily="34" charset="0"/>
            </a:endParaRPr>
          </a:p>
          <a:p>
            <a:pPr>
              <a:buClr>
                <a:srgbClr val="C00000"/>
              </a:buClr>
              <a:buFont typeface="Wingdings" panose="05000000000000000000" pitchFamily="2" charset="2"/>
              <a:buChar char="§"/>
            </a:pPr>
            <a:r>
              <a:rPr lang="de-DE" sz="1200" b="1" dirty="0">
                <a:latin typeface="+mn-lt"/>
                <a:cs typeface="Arial" panose="020B0604020202020204" pitchFamily="34" charset="0"/>
              </a:rPr>
              <a:t>Second-Level-Support</a:t>
            </a:r>
            <a:r>
              <a:rPr lang="de-DE" sz="1200" dirty="0">
                <a:latin typeface="+mn-lt"/>
                <a:cs typeface="Arial" panose="020B0604020202020204" pitchFamily="34" charset="0"/>
              </a:rPr>
              <a:t> im Incident-Prozess durch Übernahme komplexerer Anfragen und einer Priorisierung von Tickets, die an den Third-Level-Support des DSC-Bereitstellers weitergeleitet werden. </a:t>
            </a:r>
          </a:p>
        </p:txBody>
      </p:sp>
      <p:sp>
        <p:nvSpPr>
          <p:cNvPr id="5" name="Text Placeholder 1">
            <a:extLst>
              <a:ext uri="{FF2B5EF4-FFF2-40B4-BE49-F238E27FC236}">
                <a16:creationId xmlns:a16="http://schemas.microsoft.com/office/drawing/2014/main" id="{5D3162DD-763E-4046-AE39-F20F3761563F}"/>
              </a:ext>
            </a:extLst>
          </p:cNvPr>
          <p:cNvSpPr txBox="1">
            <a:spLocks/>
          </p:cNvSpPr>
          <p:nvPr/>
        </p:nvSpPr>
        <p:spPr>
          <a:xfrm>
            <a:off x="441419" y="352564"/>
            <a:ext cx="8280921" cy="393448"/>
          </a:xfrm>
          <a:prstGeom prst="rect">
            <a:avLst/>
          </a:prstGeom>
        </p:spPr>
        <p:txBody>
          <a:bodyPr/>
          <a:lstStyle>
            <a:lvl1pPr marL="0" indent="0" algn="l" defTabSz="457200" rtl="0" eaLnBrk="1" fontAlgn="base" hangingPunct="1">
              <a:lnSpc>
                <a:spcPct val="100000"/>
              </a:lnSpc>
              <a:spcBef>
                <a:spcPct val="20000"/>
              </a:spcBef>
              <a:spcAft>
                <a:spcPct val="0"/>
              </a:spcAft>
              <a:buFont typeface="Arial" charset="0"/>
              <a:buNone/>
              <a:defRPr lang="de-DE" sz="2250" kern="1200" baseline="0" smtClean="0">
                <a:solidFill>
                  <a:schemeClr val="tx1"/>
                </a:solidFill>
                <a:effectLst/>
                <a:latin typeface="Arial" panose="020B0604020202020204" pitchFamily="34" charset="0"/>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000" dirty="0">
                <a:solidFill>
                  <a:srgbClr val="D60000"/>
                </a:solidFill>
                <a:latin typeface="+mn-lt"/>
              </a:rPr>
              <a:t>4. Stakeholder, Gremien und Rollen: </a:t>
            </a:r>
            <a:r>
              <a:rPr lang="de-DE" sz="2000" b="1" dirty="0">
                <a:solidFill>
                  <a:srgbClr val="D60000"/>
                </a:solidFill>
                <a:latin typeface="+mn-lt"/>
              </a:rPr>
              <a:t>DSC-Leitstelle (1/2)</a:t>
            </a:r>
          </a:p>
          <a:p>
            <a:endParaRPr lang="de-DE" sz="2000" b="1" dirty="0">
              <a:solidFill>
                <a:srgbClr val="D60000"/>
              </a:solidFill>
              <a:latin typeface="+mn-lt"/>
            </a:endParaRPr>
          </a:p>
        </p:txBody>
      </p:sp>
    </p:spTree>
    <p:extLst>
      <p:ext uri="{BB962C8B-B14F-4D97-AF65-F5344CB8AC3E}">
        <p14:creationId xmlns:p14="http://schemas.microsoft.com/office/powerpoint/2010/main" val="2005946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EE4C1-FBF6-40B9-82C5-83581F555CDC}"/>
              </a:ext>
            </a:extLst>
          </p:cNvPr>
          <p:cNvSpPr>
            <a:spLocks noGrp="1"/>
          </p:cNvSpPr>
          <p:nvPr>
            <p:ph type="body" sz="quarter" idx="12"/>
          </p:nvPr>
        </p:nvSpPr>
        <p:spPr>
          <a:xfrm>
            <a:off x="447666" y="345911"/>
            <a:ext cx="6768336" cy="373510"/>
          </a:xfrm>
        </p:spPr>
        <p:txBody>
          <a:bodyPr/>
          <a:lstStyle/>
          <a:p>
            <a:pPr eaLnBrk="0" hangingPunct="0"/>
            <a:r>
              <a:rPr lang="de-DE" sz="2000" b="1" dirty="0">
                <a:solidFill>
                  <a:srgbClr val="D60000"/>
                </a:solidFill>
                <a:latin typeface="+mn-lt"/>
              </a:rPr>
              <a:t>Änderungsverzeichnis</a:t>
            </a:r>
            <a:endParaRPr lang="de-DE" sz="2800" b="1" dirty="0">
              <a:solidFill>
                <a:srgbClr val="D60000"/>
              </a:solidFill>
              <a:latin typeface="+mn-lt"/>
            </a:endParaRPr>
          </a:p>
        </p:txBody>
      </p:sp>
      <p:graphicFrame>
        <p:nvGraphicFramePr>
          <p:cNvPr id="4" name="Table 5">
            <a:extLst>
              <a:ext uri="{FF2B5EF4-FFF2-40B4-BE49-F238E27FC236}">
                <a16:creationId xmlns:a16="http://schemas.microsoft.com/office/drawing/2014/main" id="{565D4795-2F15-4FDB-AAD5-D64C241F4369}"/>
              </a:ext>
            </a:extLst>
          </p:cNvPr>
          <p:cNvGraphicFramePr>
            <a:graphicFrameLocks noGrp="1"/>
          </p:cNvGraphicFramePr>
          <p:nvPr>
            <p:extLst>
              <p:ext uri="{D42A27DB-BD31-4B8C-83A1-F6EECF244321}">
                <p14:modId xmlns:p14="http://schemas.microsoft.com/office/powerpoint/2010/main" val="1053643970"/>
              </p:ext>
            </p:extLst>
          </p:nvPr>
        </p:nvGraphicFramePr>
        <p:xfrm>
          <a:off x="376189" y="1040532"/>
          <a:ext cx="8372275" cy="1966352"/>
        </p:xfrm>
        <a:graphic>
          <a:graphicData uri="http://schemas.openxmlformats.org/drawingml/2006/table">
            <a:tbl>
              <a:tblPr firstRow="1" bandRow="1">
                <a:tableStyleId>{5C22544A-7EE6-4342-B048-85BDC9FD1C3A}</a:tableStyleId>
              </a:tblPr>
              <a:tblGrid>
                <a:gridCol w="1312223">
                  <a:extLst>
                    <a:ext uri="{9D8B030D-6E8A-4147-A177-3AD203B41FA5}">
                      <a16:colId xmlns:a16="http://schemas.microsoft.com/office/drawing/2014/main" val="1867246862"/>
                    </a:ext>
                  </a:extLst>
                </a:gridCol>
                <a:gridCol w="939373">
                  <a:extLst>
                    <a:ext uri="{9D8B030D-6E8A-4147-A177-3AD203B41FA5}">
                      <a16:colId xmlns:a16="http://schemas.microsoft.com/office/drawing/2014/main" val="2076993167"/>
                    </a:ext>
                  </a:extLst>
                </a:gridCol>
                <a:gridCol w="1584176">
                  <a:extLst>
                    <a:ext uri="{9D8B030D-6E8A-4147-A177-3AD203B41FA5}">
                      <a16:colId xmlns:a16="http://schemas.microsoft.com/office/drawing/2014/main" val="2961497246"/>
                    </a:ext>
                  </a:extLst>
                </a:gridCol>
                <a:gridCol w="3355748">
                  <a:extLst>
                    <a:ext uri="{9D8B030D-6E8A-4147-A177-3AD203B41FA5}">
                      <a16:colId xmlns:a16="http://schemas.microsoft.com/office/drawing/2014/main" val="1835741560"/>
                    </a:ext>
                  </a:extLst>
                </a:gridCol>
                <a:gridCol w="1180755">
                  <a:extLst>
                    <a:ext uri="{9D8B030D-6E8A-4147-A177-3AD203B41FA5}">
                      <a16:colId xmlns:a16="http://schemas.microsoft.com/office/drawing/2014/main" val="585284367"/>
                    </a:ext>
                  </a:extLst>
                </a:gridCol>
              </a:tblGrid>
              <a:tr h="320432">
                <a:tc>
                  <a:txBody>
                    <a:bodyPr/>
                    <a:lstStyle/>
                    <a:p>
                      <a:r>
                        <a:rPr lang="en-US" sz="1200" dirty="0">
                          <a:solidFill>
                            <a:schemeClr val="tx1"/>
                          </a:solidFill>
                        </a:rPr>
                        <a:t>Version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rPr>
                        <a:t>Datum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err="1">
                          <a:solidFill>
                            <a:schemeClr val="tx1"/>
                          </a:solidFill>
                        </a:rPr>
                        <a:t>Autor:in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err="1">
                          <a:solidFill>
                            <a:schemeClr val="tx1"/>
                          </a:solidFill>
                        </a:rPr>
                        <a:t>Änderung</a:t>
                      </a:r>
                      <a:endParaRPr lang="en-US"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rPr>
                        <a:t>Status</a:t>
                      </a:r>
                      <a:endParaRPr lang="en-US"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4122900"/>
                  </a:ext>
                </a:extLst>
              </a:tr>
              <a:tr h="370840">
                <a:tc>
                  <a:txBody>
                    <a:bodyPr/>
                    <a:lstStyle/>
                    <a:p>
                      <a:r>
                        <a:rPr lang="en-US" sz="1200" kern="1200" dirty="0">
                          <a:solidFill>
                            <a:schemeClr val="dk1"/>
                          </a:solidFill>
                          <a:latin typeface="+mn-lt"/>
                          <a:ea typeface="+mn-ea"/>
                          <a:cs typeface="+mn-cs"/>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dirty="0">
                          <a:solidFill>
                            <a:schemeClr val="dk1"/>
                          </a:solidFill>
                          <a:latin typeface="+mn-lt"/>
                          <a:ea typeface="+mn-ea"/>
                          <a:cs typeface="+mn-cs"/>
                        </a:rPr>
                        <a:t>16.06.2022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Kerstin Sprock</a:t>
                      </a:r>
                    </a:p>
                    <a:p>
                      <a:r>
                        <a:rPr lang="en-US" sz="1200" kern="1200" dirty="0">
                          <a:solidFill>
                            <a:schemeClr val="dk1"/>
                          </a:solidFill>
                          <a:latin typeface="+mn-lt"/>
                          <a:ea typeface="+mn-ea"/>
                          <a:cs typeface="+mn-cs"/>
                        </a:rPr>
                        <a:t>Philipp Klauke</a:t>
                      </a:r>
                    </a:p>
                    <a:p>
                      <a:r>
                        <a:rPr lang="en-US" sz="1200" kern="1200" dirty="0">
                          <a:solidFill>
                            <a:schemeClr val="dk1"/>
                          </a:solidFill>
                          <a:latin typeface="+mn-lt"/>
                          <a:ea typeface="+mn-ea"/>
                          <a:cs typeface="+mn-cs"/>
                        </a:rPr>
                        <a:t>Karolina Kozikowska</a:t>
                      </a:r>
                    </a:p>
                    <a:p>
                      <a:r>
                        <a:rPr lang="en-US" sz="1200" kern="1200" dirty="0">
                          <a:solidFill>
                            <a:schemeClr val="dk1"/>
                          </a:solidFill>
                          <a:latin typeface="+mn-lt"/>
                          <a:ea typeface="+mn-ea"/>
                          <a:cs typeface="+mn-cs"/>
                        </a:rPr>
                        <a:t>Christian Janssen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kern="1200" noProof="0" dirty="0">
                          <a:solidFill>
                            <a:schemeClr val="dk1"/>
                          </a:solidFill>
                          <a:latin typeface="+mn-lt"/>
                          <a:ea typeface="+mn-ea"/>
                          <a:cs typeface="+mn-cs"/>
                        </a:rPr>
                        <a:t>Erstellung Betreibermodell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2229482"/>
                  </a:ext>
                </a:extLst>
              </a:tr>
              <a:tr h="370840">
                <a:tc>
                  <a:txBody>
                    <a:bodyPr/>
                    <a:lstStyle/>
                    <a:p>
                      <a:r>
                        <a:rPr lang="en-US" sz="1200" kern="1200" dirty="0">
                          <a:solidFill>
                            <a:schemeClr val="dk1"/>
                          </a:solidFill>
                          <a:latin typeface="+mn-lt"/>
                          <a:ea typeface="+mn-ea"/>
                          <a:cs typeface="+mn-cs"/>
                        </a:rPr>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dirty="0">
                          <a:solidFill>
                            <a:schemeClr val="dk1"/>
                          </a:solidFill>
                          <a:latin typeface="+mn-lt"/>
                          <a:ea typeface="+mn-ea"/>
                          <a:cs typeface="+mn-cs"/>
                        </a:rPr>
                        <a:t>07.07.2022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Kerstin Sprock</a:t>
                      </a:r>
                    </a:p>
                    <a:p>
                      <a:r>
                        <a:rPr lang="en-US" sz="1200" kern="1200" dirty="0">
                          <a:solidFill>
                            <a:schemeClr val="dk1"/>
                          </a:solidFill>
                          <a:latin typeface="+mn-lt"/>
                          <a:ea typeface="+mn-ea"/>
                          <a:cs typeface="+mn-cs"/>
                        </a:rPr>
                        <a:t>Philipp Klauke</a:t>
                      </a:r>
                    </a:p>
                    <a:p>
                      <a:r>
                        <a:rPr lang="en-US" sz="1200" kern="1200" dirty="0">
                          <a:solidFill>
                            <a:schemeClr val="dk1"/>
                          </a:solidFill>
                          <a:latin typeface="+mn-lt"/>
                          <a:ea typeface="+mn-ea"/>
                          <a:cs typeface="+mn-cs"/>
                        </a:rPr>
                        <a:t>Karolina Kozikowska</a:t>
                      </a:r>
                    </a:p>
                    <a:p>
                      <a:r>
                        <a:rPr lang="en-US" sz="1200" kern="1200" dirty="0">
                          <a:solidFill>
                            <a:schemeClr val="dk1"/>
                          </a:solidFill>
                          <a:latin typeface="+mn-lt"/>
                          <a:ea typeface="+mn-ea"/>
                          <a:cs typeface="+mn-cs"/>
                        </a:rPr>
                        <a:t>Christian Janssen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kern="1200" noProof="0" dirty="0">
                          <a:solidFill>
                            <a:schemeClr val="dk1"/>
                          </a:solidFill>
                          <a:latin typeface="+mn-lt"/>
                          <a:ea typeface="+mn-ea"/>
                          <a:cs typeface="+mn-cs"/>
                        </a:rPr>
                        <a:t>Einpflegen von Anpassungen auf Basis der Rückmeldung des BVA vom 29.06.2022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kern="1200" dirty="0">
                          <a:solidFill>
                            <a:schemeClr val="dk1"/>
                          </a:solidFill>
                          <a:latin typeface="+mn-lt"/>
                          <a:ea typeface="+mn-ea"/>
                          <a:cs typeface="+mn-cs"/>
                        </a:rPr>
                        <a:t>Entwurf</a:t>
                      </a:r>
                      <a:r>
                        <a:rPr lang="en-US" sz="1200" kern="120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74282"/>
                  </a:ext>
                </a:extLst>
              </a:tr>
            </a:tbl>
          </a:graphicData>
        </a:graphic>
      </p:graphicFrame>
    </p:spTree>
    <p:extLst>
      <p:ext uri="{BB962C8B-B14F-4D97-AF65-F5344CB8AC3E}">
        <p14:creationId xmlns:p14="http://schemas.microsoft.com/office/powerpoint/2010/main" val="73388461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E2EFA4-A756-43B3-BFE6-58DDF7CBB1A9}"/>
              </a:ext>
            </a:extLst>
          </p:cNvPr>
          <p:cNvSpPr>
            <a:spLocks noGrp="1"/>
          </p:cNvSpPr>
          <p:nvPr>
            <p:ph type="body" sz="quarter" idx="13"/>
          </p:nvPr>
        </p:nvSpPr>
        <p:spPr>
          <a:xfrm>
            <a:off x="438330" y="1036275"/>
            <a:ext cx="7230014" cy="3918270"/>
          </a:xfrm>
        </p:spPr>
        <p:txBody>
          <a:bodyPr>
            <a:noAutofit/>
          </a:bodyPr>
          <a:lstStyle/>
          <a:p>
            <a:pPr>
              <a:buClr>
                <a:srgbClr val="C00000"/>
              </a:buClr>
              <a:buFont typeface="Wingdings" panose="05000000000000000000" pitchFamily="2" charset="2"/>
              <a:buChar char="§"/>
            </a:pPr>
            <a:r>
              <a:rPr lang="de-DE" sz="1200" b="1" dirty="0">
                <a:latin typeface="+mn-lt"/>
                <a:cs typeface="Arial" panose="020B0604020202020204" pitchFamily="34" charset="0"/>
              </a:rPr>
              <a:t>Steuerung</a:t>
            </a:r>
            <a:r>
              <a:rPr lang="de-DE" sz="1200" dirty="0">
                <a:latin typeface="+mn-lt"/>
                <a:cs typeface="Arial" panose="020B0604020202020204" pitchFamily="34" charset="0"/>
              </a:rPr>
              <a:t> des DSC-Bereitstellers</a:t>
            </a:r>
          </a:p>
          <a:p>
            <a:pPr lvl="1">
              <a:buClr>
                <a:srgbClr val="C00000"/>
              </a:buClr>
              <a:buFont typeface="Wingdings" panose="05000000000000000000" pitchFamily="2" charset="2"/>
              <a:buChar char="§"/>
            </a:pPr>
            <a:r>
              <a:rPr lang="de-DE" sz="1200" dirty="0">
                <a:cs typeface="Arial" panose="020B0604020202020204" pitchFamily="34" charset="0"/>
              </a:rPr>
              <a:t>Überwachung der Einhaltung der vereinbarten Servicelevel </a:t>
            </a:r>
          </a:p>
          <a:p>
            <a:pPr lvl="1">
              <a:buClr>
                <a:srgbClr val="C00000"/>
              </a:buClr>
              <a:buFont typeface="Wingdings" panose="05000000000000000000" pitchFamily="2" charset="2"/>
              <a:buChar char="§"/>
            </a:pPr>
            <a:r>
              <a:rPr lang="de-DE" sz="1200" dirty="0">
                <a:cs typeface="Arial" panose="020B0604020202020204" pitchFamily="34" charset="0"/>
              </a:rPr>
              <a:t>Erste Eskalationsebene für Störungen</a:t>
            </a:r>
            <a:br>
              <a:rPr lang="de-DE" sz="1200" dirty="0">
                <a:cs typeface="Arial" panose="020B0604020202020204" pitchFamily="34" charset="0"/>
              </a:rPr>
            </a:br>
            <a:endParaRPr lang="de-DE" sz="1200" dirty="0">
              <a:cs typeface="Arial" panose="020B0604020202020204" pitchFamily="34" charset="0"/>
            </a:endParaRPr>
          </a:p>
          <a:p>
            <a:pPr>
              <a:buClr>
                <a:srgbClr val="C00000"/>
              </a:buClr>
              <a:buFont typeface="Wingdings" panose="05000000000000000000" pitchFamily="2" charset="2"/>
              <a:buChar char="§"/>
            </a:pPr>
            <a:r>
              <a:rPr lang="de-DE" sz="1200" b="1" dirty="0" err="1">
                <a:latin typeface="+mn-lt"/>
                <a:cs typeface="Arial" panose="020B0604020202020204" pitchFamily="34" charset="0"/>
              </a:rPr>
              <a:t>Know-How</a:t>
            </a:r>
            <a:r>
              <a:rPr lang="de-DE" sz="1200" b="1" dirty="0">
                <a:latin typeface="+mn-lt"/>
                <a:cs typeface="Arial" panose="020B0604020202020204" pitchFamily="34" charset="0"/>
              </a:rPr>
              <a:t>-Bereitstellung</a:t>
            </a:r>
            <a:r>
              <a:rPr lang="de-DE" sz="1200" dirty="0">
                <a:latin typeface="+mn-lt"/>
                <a:cs typeface="Arial" panose="020B0604020202020204" pitchFamily="34" charset="0"/>
              </a:rPr>
              <a:t> für den 1st Level-Support für das DSC, </a:t>
            </a:r>
            <a:r>
              <a:rPr lang="de-DE" sz="1200" b="1" dirty="0">
                <a:latin typeface="+mn-lt"/>
                <a:cs typeface="Arial" panose="020B0604020202020204" pitchFamily="34" charset="0"/>
              </a:rPr>
              <a:t>Pflege von Wissensdatenbanken </a:t>
            </a:r>
            <a:r>
              <a:rPr lang="de-DE" sz="1200" dirty="0">
                <a:latin typeface="+mn-lt"/>
                <a:cs typeface="Arial" panose="020B0604020202020204" pitchFamily="34" charset="0"/>
              </a:rPr>
              <a:t>(FAQs, Prokura-Listen etc.), die Lösungen für häufige Problem enthalten</a:t>
            </a:r>
            <a:br>
              <a:rPr lang="de-DE" sz="1200" dirty="0">
                <a:latin typeface="+mn-lt"/>
                <a:cs typeface="Arial" panose="020B0604020202020204" pitchFamily="34" charset="0"/>
              </a:rPr>
            </a:br>
            <a:endParaRPr lang="de-DE" sz="1200" dirty="0">
              <a:latin typeface="+mn-lt"/>
              <a:cs typeface="Arial" panose="020B0604020202020204" pitchFamily="34" charset="0"/>
            </a:endParaRPr>
          </a:p>
          <a:p>
            <a:pPr>
              <a:buClr>
                <a:srgbClr val="C00000"/>
              </a:buClr>
              <a:buFont typeface="Wingdings" panose="05000000000000000000" pitchFamily="2" charset="2"/>
              <a:buChar char="§"/>
            </a:pPr>
            <a:r>
              <a:rPr lang="de-DE" sz="1200" dirty="0">
                <a:latin typeface="+mn-lt"/>
                <a:cs typeface="Arial" panose="020B0604020202020204" pitchFamily="34" charset="0"/>
              </a:rPr>
              <a:t>Verantwortung für die Weiterentwicklung der Gesamtarchitektur des DSC (inkl. Anzeigeformat) und seiner Schnittstellen (inkl. BSI-Richtlinien)</a:t>
            </a:r>
          </a:p>
          <a:p>
            <a:pPr>
              <a:buClr>
                <a:srgbClr val="C00000"/>
              </a:buClr>
              <a:buFont typeface="Wingdings" panose="05000000000000000000" pitchFamily="2" charset="2"/>
              <a:buChar char="§"/>
            </a:pPr>
            <a:endParaRPr lang="de-DE" sz="1200" dirty="0">
              <a:latin typeface="+mn-lt"/>
              <a:cs typeface="Arial" panose="020B0604020202020204" pitchFamily="34" charset="0"/>
            </a:endParaRPr>
          </a:p>
          <a:p>
            <a:pPr>
              <a:buClr>
                <a:srgbClr val="C00000"/>
              </a:buClr>
              <a:buFont typeface="Wingdings" panose="05000000000000000000" pitchFamily="2" charset="2"/>
              <a:buChar char="§"/>
            </a:pPr>
            <a:r>
              <a:rPr lang="de-DE" sz="1200" dirty="0">
                <a:latin typeface="+mn-lt"/>
                <a:cs typeface="Arial" panose="020B0604020202020204" pitchFamily="34" charset="0"/>
              </a:rPr>
              <a:t>Umsetzung der DSC-</a:t>
            </a:r>
            <a:r>
              <a:rPr lang="de-DE" sz="1200" b="1" dirty="0">
                <a:latin typeface="+mn-lt"/>
                <a:cs typeface="Arial" panose="020B0604020202020204" pitchFamily="34" charset="0"/>
              </a:rPr>
              <a:t>Release-Planung</a:t>
            </a:r>
            <a:r>
              <a:rPr lang="de-DE" sz="1200" dirty="0">
                <a:latin typeface="+mn-lt"/>
                <a:cs typeface="Arial" panose="020B0604020202020204" pitchFamily="34" charset="0"/>
              </a:rPr>
              <a:t> im Change-Prozess</a:t>
            </a:r>
            <a:br>
              <a:rPr lang="de-DE" sz="1200" dirty="0">
                <a:latin typeface="+mn-lt"/>
                <a:cs typeface="Arial" panose="020B0604020202020204" pitchFamily="34" charset="0"/>
              </a:rPr>
            </a:br>
            <a:endParaRPr lang="de-DE" sz="1200" dirty="0">
              <a:latin typeface="+mn-lt"/>
              <a:cs typeface="Arial" panose="020B0604020202020204" pitchFamily="34" charset="0"/>
            </a:endParaRPr>
          </a:p>
          <a:p>
            <a:pPr>
              <a:buClr>
                <a:srgbClr val="C00000"/>
              </a:buClr>
              <a:buFont typeface="Wingdings" panose="05000000000000000000" pitchFamily="2" charset="2"/>
              <a:buChar char="§"/>
            </a:pPr>
            <a:r>
              <a:rPr lang="de-DE" sz="1200" b="1" dirty="0">
                <a:latin typeface="+mn-lt"/>
                <a:cs typeface="Arial" panose="020B0604020202020204" pitchFamily="34" charset="0"/>
              </a:rPr>
              <a:t>Verantwortung</a:t>
            </a:r>
            <a:r>
              <a:rPr lang="de-DE" sz="1200" dirty="0">
                <a:latin typeface="+mn-lt"/>
                <a:cs typeface="Arial" panose="020B0604020202020204" pitchFamily="34" charset="0"/>
              </a:rPr>
              <a:t> für den Betrieb des Standards XDSC bei der KOSIT, entscheidungswirksame Mitarbeit in den XDSC-Steuerungsgremien</a:t>
            </a:r>
          </a:p>
          <a:p>
            <a:pPr>
              <a:buClr>
                <a:srgbClr val="C00000"/>
              </a:buClr>
              <a:buFont typeface="Wingdings" panose="05000000000000000000" pitchFamily="2" charset="2"/>
              <a:buChar char="§"/>
            </a:pPr>
            <a:endParaRPr lang="de-DE" sz="1200" dirty="0">
              <a:latin typeface="+mn-lt"/>
              <a:cs typeface="Arial" panose="020B0604020202020204" pitchFamily="34" charset="0"/>
            </a:endParaRPr>
          </a:p>
          <a:p>
            <a:pPr>
              <a:buClr>
                <a:srgbClr val="C00000"/>
              </a:buClr>
              <a:buFont typeface="Wingdings" panose="05000000000000000000" pitchFamily="2" charset="2"/>
              <a:buChar char="§"/>
            </a:pPr>
            <a:r>
              <a:rPr lang="de-DE" sz="1200" b="1" dirty="0">
                <a:latin typeface="+mn-lt"/>
                <a:cs typeface="Arial" panose="020B0604020202020204" pitchFamily="34" charset="0"/>
              </a:rPr>
              <a:t>Kommunikation </a:t>
            </a:r>
            <a:r>
              <a:rPr lang="de-DE" sz="1200" dirty="0">
                <a:latin typeface="+mn-lt"/>
                <a:cs typeface="Arial" panose="020B0604020202020204" pitchFamily="34" charset="0"/>
              </a:rPr>
              <a:t>und</a:t>
            </a:r>
            <a:r>
              <a:rPr lang="de-DE" sz="1200" b="1" dirty="0">
                <a:latin typeface="+mn-lt"/>
                <a:cs typeface="Arial" panose="020B0604020202020204" pitchFamily="34" charset="0"/>
              </a:rPr>
              <a:t> Koordination </a:t>
            </a:r>
            <a:r>
              <a:rPr lang="de-DE" sz="1200" dirty="0">
                <a:latin typeface="+mn-lt"/>
                <a:cs typeface="Arial" panose="020B0604020202020204" pitchFamily="34" charset="0"/>
              </a:rPr>
              <a:t>der DSC-Stakeholder (DSC-Steuerungskreis, Lenkungskreis/Governance RegMoG) </a:t>
            </a:r>
          </a:p>
        </p:txBody>
      </p:sp>
      <p:sp>
        <p:nvSpPr>
          <p:cNvPr id="5" name="Text Placeholder 1">
            <a:extLst>
              <a:ext uri="{FF2B5EF4-FFF2-40B4-BE49-F238E27FC236}">
                <a16:creationId xmlns:a16="http://schemas.microsoft.com/office/drawing/2014/main" id="{5D3162DD-763E-4046-AE39-F20F3761563F}"/>
              </a:ext>
            </a:extLst>
          </p:cNvPr>
          <p:cNvSpPr txBox="1">
            <a:spLocks/>
          </p:cNvSpPr>
          <p:nvPr/>
        </p:nvSpPr>
        <p:spPr>
          <a:xfrm>
            <a:off x="441419" y="352564"/>
            <a:ext cx="8280921" cy="393448"/>
          </a:xfrm>
          <a:prstGeom prst="rect">
            <a:avLst/>
          </a:prstGeom>
        </p:spPr>
        <p:txBody>
          <a:bodyPr/>
          <a:lstStyle>
            <a:lvl1pPr marL="0" indent="0" algn="l" defTabSz="457200" rtl="0" eaLnBrk="1" fontAlgn="base" hangingPunct="1">
              <a:lnSpc>
                <a:spcPct val="100000"/>
              </a:lnSpc>
              <a:spcBef>
                <a:spcPct val="20000"/>
              </a:spcBef>
              <a:spcAft>
                <a:spcPct val="0"/>
              </a:spcAft>
              <a:buFont typeface="Arial" charset="0"/>
              <a:buNone/>
              <a:defRPr lang="de-DE" sz="2250" kern="1200" baseline="0" smtClean="0">
                <a:solidFill>
                  <a:schemeClr val="tx1"/>
                </a:solidFill>
                <a:effectLst/>
                <a:latin typeface="Arial" panose="020B0604020202020204" pitchFamily="34" charset="0"/>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000" dirty="0">
                <a:solidFill>
                  <a:srgbClr val="D60000"/>
                </a:solidFill>
                <a:latin typeface="+mn-lt"/>
              </a:rPr>
              <a:t>4. Stakeholder, Gremien und Rollen: </a:t>
            </a:r>
            <a:r>
              <a:rPr lang="de-DE" sz="2000" b="1" dirty="0">
                <a:solidFill>
                  <a:srgbClr val="D60000"/>
                </a:solidFill>
                <a:latin typeface="+mn-lt"/>
              </a:rPr>
              <a:t>DSC-Leitstelle (2/2)</a:t>
            </a:r>
          </a:p>
          <a:p>
            <a:endParaRPr lang="de-DE" sz="2000" b="1" dirty="0">
              <a:solidFill>
                <a:srgbClr val="D60000"/>
              </a:solidFill>
              <a:latin typeface="+mn-lt"/>
            </a:endParaRPr>
          </a:p>
        </p:txBody>
      </p:sp>
    </p:spTree>
    <p:extLst>
      <p:ext uri="{BB962C8B-B14F-4D97-AF65-F5344CB8AC3E}">
        <p14:creationId xmlns:p14="http://schemas.microsoft.com/office/powerpoint/2010/main" val="602337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3162DD-763E-4046-AE39-F20F3761563F}"/>
              </a:ext>
            </a:extLst>
          </p:cNvPr>
          <p:cNvSpPr>
            <a:spLocks noGrp="1"/>
          </p:cNvSpPr>
          <p:nvPr>
            <p:ph type="body" sz="quarter" idx="12"/>
          </p:nvPr>
        </p:nvSpPr>
        <p:spPr>
          <a:xfrm>
            <a:off x="438234" y="352564"/>
            <a:ext cx="8074613" cy="865585"/>
          </a:xfrm>
        </p:spPr>
        <p:txBody>
          <a:bodyPr/>
          <a:lstStyle/>
          <a:p>
            <a:r>
              <a:rPr lang="de-DE" sz="2000" dirty="0">
                <a:solidFill>
                  <a:srgbClr val="D60000"/>
                </a:solidFill>
                <a:latin typeface="+mn-lt"/>
              </a:rPr>
              <a:t>4. Stakeholder, Gremien und Rollen: </a:t>
            </a:r>
            <a:r>
              <a:rPr lang="de-DE" sz="2000" b="1" dirty="0">
                <a:solidFill>
                  <a:srgbClr val="D60000"/>
                </a:solidFill>
                <a:latin typeface="+mn-lt"/>
              </a:rPr>
              <a:t>DSC-Steuerungskreis</a:t>
            </a:r>
          </a:p>
        </p:txBody>
      </p:sp>
      <p:sp>
        <p:nvSpPr>
          <p:cNvPr id="3" name="Text Placeholder 2">
            <a:extLst>
              <a:ext uri="{FF2B5EF4-FFF2-40B4-BE49-F238E27FC236}">
                <a16:creationId xmlns:a16="http://schemas.microsoft.com/office/drawing/2014/main" id="{ACE2EFA4-A756-43B3-BFE6-58DDF7CBB1A9}"/>
              </a:ext>
            </a:extLst>
          </p:cNvPr>
          <p:cNvSpPr>
            <a:spLocks noGrp="1"/>
          </p:cNvSpPr>
          <p:nvPr>
            <p:ph type="body" sz="quarter" idx="13"/>
          </p:nvPr>
        </p:nvSpPr>
        <p:spPr>
          <a:xfrm>
            <a:off x="441420" y="1036640"/>
            <a:ext cx="7128792" cy="2052228"/>
          </a:xfrm>
        </p:spPr>
        <p:txBody>
          <a:bodyPr>
            <a:normAutofit/>
          </a:bodyPr>
          <a:lstStyle/>
          <a:p>
            <a:pPr>
              <a:buClr>
                <a:srgbClr val="C00000"/>
              </a:buClr>
              <a:buFont typeface="Wingdings" panose="05000000000000000000" pitchFamily="2" charset="2"/>
              <a:buChar char="§"/>
            </a:pPr>
            <a:r>
              <a:rPr lang="de-DE" sz="1200" dirty="0">
                <a:latin typeface="+mn-lt"/>
              </a:rPr>
              <a:t>Der Steuerungskreis besteht z.B. aus Vertreter:innen des zuständigen Bundesministerium des Innern und für Heimat (BMI), der zuständigen RegMoG-Behörde (BVA), ggf. einem der federführenden Länder, ggf. der Datenschutzkonferenz Kontaktgruppe (DSK KG) und der Leitstelle. </a:t>
            </a:r>
          </a:p>
          <a:p>
            <a:pPr>
              <a:buClr>
                <a:srgbClr val="C00000"/>
              </a:buClr>
              <a:buFont typeface="Wingdings" panose="05000000000000000000" pitchFamily="2" charset="2"/>
              <a:buChar char="§"/>
            </a:pPr>
            <a:endParaRPr lang="de-DE" sz="1200" dirty="0">
              <a:latin typeface="+mn-lt"/>
            </a:endParaRPr>
          </a:p>
          <a:p>
            <a:pPr>
              <a:buClr>
                <a:srgbClr val="C00000"/>
              </a:buClr>
              <a:buFont typeface="Wingdings" panose="05000000000000000000" pitchFamily="2" charset="2"/>
              <a:buChar char="§"/>
            </a:pPr>
            <a:r>
              <a:rPr lang="de-DE" sz="1200" dirty="0">
                <a:latin typeface="+mn-lt"/>
              </a:rPr>
              <a:t>Die </a:t>
            </a:r>
            <a:r>
              <a:rPr lang="de-DE" sz="1200" b="1" dirty="0">
                <a:latin typeface="+mn-lt"/>
              </a:rPr>
              <a:t>Federführung</a:t>
            </a:r>
            <a:r>
              <a:rPr lang="de-DE" sz="1200" dirty="0">
                <a:latin typeface="+mn-lt"/>
              </a:rPr>
              <a:t> liegt bei der Leitstelle. Der Steuerungskreis wird von der Leitstelle einberufen, gemeinsam mit dem DSC-Bereitsteller vorbereitet und von ihr geleitet.</a:t>
            </a:r>
          </a:p>
          <a:p>
            <a:pPr marL="0" indent="0">
              <a:buClr>
                <a:srgbClr val="C00000"/>
              </a:buClr>
              <a:buNone/>
            </a:pPr>
            <a:endParaRPr lang="de-DE" sz="1200" dirty="0">
              <a:latin typeface="+mn-lt"/>
            </a:endParaRPr>
          </a:p>
          <a:p>
            <a:pPr>
              <a:buClr>
                <a:srgbClr val="C00000"/>
              </a:buClr>
              <a:buFont typeface="Wingdings" panose="05000000000000000000" pitchFamily="2" charset="2"/>
              <a:buChar char="§"/>
            </a:pPr>
            <a:r>
              <a:rPr lang="de-DE" sz="1200" dirty="0">
                <a:latin typeface="+mn-lt"/>
              </a:rPr>
              <a:t>Der Steuerungskreis trifft die </a:t>
            </a:r>
            <a:r>
              <a:rPr lang="de-DE" sz="1200" b="1" dirty="0">
                <a:latin typeface="+mn-lt"/>
              </a:rPr>
              <a:t>strategischen und organisatorischen Entscheidungen</a:t>
            </a:r>
            <a:r>
              <a:rPr lang="de-DE" sz="1200" dirty="0">
                <a:latin typeface="+mn-lt"/>
              </a:rPr>
              <a:t> für die Umsetzung (Rollout), sowie die Weiterentwicklung der Release-, und der Kostenplanung. </a:t>
            </a:r>
          </a:p>
          <a:p>
            <a:pPr marL="0" indent="0">
              <a:buNone/>
            </a:pPr>
            <a:endParaRPr lang="de-DE" sz="1200" dirty="0">
              <a:latin typeface="+mn-lt"/>
            </a:endParaRPr>
          </a:p>
        </p:txBody>
      </p:sp>
    </p:spTree>
    <p:extLst>
      <p:ext uri="{BB962C8B-B14F-4D97-AF65-F5344CB8AC3E}">
        <p14:creationId xmlns:p14="http://schemas.microsoft.com/office/powerpoint/2010/main" val="3765754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3162DD-763E-4046-AE39-F20F3761563F}"/>
              </a:ext>
            </a:extLst>
          </p:cNvPr>
          <p:cNvSpPr>
            <a:spLocks noGrp="1"/>
          </p:cNvSpPr>
          <p:nvPr>
            <p:ph type="body" sz="quarter" idx="12"/>
          </p:nvPr>
        </p:nvSpPr>
        <p:spPr>
          <a:xfrm>
            <a:off x="438234" y="352564"/>
            <a:ext cx="8074613" cy="865585"/>
          </a:xfrm>
        </p:spPr>
        <p:txBody>
          <a:bodyPr/>
          <a:lstStyle/>
          <a:p>
            <a:r>
              <a:rPr lang="de-DE" sz="2000" dirty="0">
                <a:solidFill>
                  <a:srgbClr val="D60000"/>
                </a:solidFill>
                <a:latin typeface="+mn-lt"/>
              </a:rPr>
              <a:t>4. Stakeholder, Gremien und Rollen:</a:t>
            </a:r>
            <a:r>
              <a:rPr lang="de-DE" sz="2000" b="1" dirty="0">
                <a:solidFill>
                  <a:srgbClr val="D60000"/>
                </a:solidFill>
                <a:latin typeface="+mn-lt"/>
              </a:rPr>
              <a:t> DSC-Bereitsteller </a:t>
            </a:r>
          </a:p>
        </p:txBody>
      </p:sp>
      <p:sp>
        <p:nvSpPr>
          <p:cNvPr id="3" name="Text Placeholder 2">
            <a:extLst>
              <a:ext uri="{FF2B5EF4-FFF2-40B4-BE49-F238E27FC236}">
                <a16:creationId xmlns:a16="http://schemas.microsoft.com/office/drawing/2014/main" id="{ACE2EFA4-A756-43B3-BFE6-58DDF7CBB1A9}"/>
              </a:ext>
            </a:extLst>
          </p:cNvPr>
          <p:cNvSpPr>
            <a:spLocks noGrp="1"/>
          </p:cNvSpPr>
          <p:nvPr>
            <p:ph type="body" sz="quarter" idx="13"/>
          </p:nvPr>
        </p:nvSpPr>
        <p:spPr>
          <a:xfrm>
            <a:off x="438018" y="1039824"/>
            <a:ext cx="7158318" cy="3726414"/>
          </a:xfrm>
        </p:spPr>
        <p:txBody>
          <a:bodyPr>
            <a:normAutofit/>
          </a:bodyPr>
          <a:lstStyle/>
          <a:p>
            <a:pPr lvl="0">
              <a:buClr>
                <a:srgbClr val="C00000"/>
              </a:buClr>
              <a:buFont typeface="Wingdings" panose="05000000000000000000" pitchFamily="2" charset="2"/>
              <a:buChar char="§"/>
            </a:pPr>
            <a:r>
              <a:rPr lang="de-DE" sz="1200" dirty="0">
                <a:latin typeface="+mn-lt"/>
              </a:rPr>
              <a:t>Der DSC-Bereitsteller stellt das DSC-System bereit und </a:t>
            </a:r>
            <a:r>
              <a:rPr lang="de-DE" sz="1200" b="1" dirty="0">
                <a:latin typeface="+mn-lt"/>
              </a:rPr>
              <a:t>betreibt die notwendige IT-Infrastruktur</a:t>
            </a:r>
            <a:r>
              <a:rPr lang="de-DE" sz="1200" dirty="0">
                <a:latin typeface="+mn-lt"/>
              </a:rPr>
              <a:t> (DVS-konforme Infrastruktur, Betrieb, einschließlich Kapazitätsmanagement, Problem Management, aktivem Monitoring u.a.)</a:t>
            </a:r>
          </a:p>
          <a:p>
            <a:pPr marL="0" lvl="0" indent="0">
              <a:buClr>
                <a:srgbClr val="C00000"/>
              </a:buClr>
              <a:buNone/>
            </a:pPr>
            <a:endParaRPr lang="de-DE" sz="1200" dirty="0">
              <a:latin typeface="+mn-lt"/>
            </a:endParaRPr>
          </a:p>
          <a:p>
            <a:pPr lvl="0">
              <a:buClr>
                <a:srgbClr val="C00000"/>
              </a:buClr>
              <a:buFont typeface="Wingdings" panose="05000000000000000000" pitchFamily="2" charset="2"/>
              <a:buChar char="§"/>
            </a:pPr>
            <a:r>
              <a:rPr lang="de-DE" sz="1200" dirty="0">
                <a:latin typeface="+mn-lt"/>
              </a:rPr>
              <a:t>Vorhaltung und Einsatz der </a:t>
            </a:r>
            <a:r>
              <a:rPr lang="de-DE" sz="1200" b="1" dirty="0">
                <a:latin typeface="+mn-lt"/>
              </a:rPr>
              <a:t>vertraglich vereinbarten Kapazitäten</a:t>
            </a:r>
            <a:r>
              <a:rPr lang="de-DE" sz="1200" dirty="0">
                <a:latin typeface="+mn-lt"/>
              </a:rPr>
              <a:t>, um die DSC-Software von Fehlern zu befreien (Bugfixing), für den Anschluss weiterer Register vorzubereiten, sie auf den technisch-erforderlichen Stand zu heben und sie entsprechend der Anforderungen der Release-Planung agil weiterzuentwickeln</a:t>
            </a:r>
          </a:p>
          <a:p>
            <a:pPr marL="0" lvl="0" indent="0">
              <a:buClr>
                <a:srgbClr val="C00000"/>
              </a:buClr>
              <a:buNone/>
            </a:pPr>
            <a:endParaRPr lang="de-DE" sz="1200" dirty="0">
              <a:latin typeface="+mn-lt"/>
            </a:endParaRPr>
          </a:p>
          <a:p>
            <a:pPr lvl="0">
              <a:buClr>
                <a:srgbClr val="C00000"/>
              </a:buClr>
              <a:buFont typeface="Wingdings" panose="05000000000000000000" pitchFamily="2" charset="2"/>
              <a:buChar char="§"/>
            </a:pPr>
            <a:r>
              <a:rPr lang="de-DE" sz="1200" dirty="0">
                <a:latin typeface="+mn-lt"/>
              </a:rPr>
              <a:t>Bei Störungen leistet er </a:t>
            </a:r>
            <a:r>
              <a:rPr lang="de-DE" sz="1200" b="1" dirty="0">
                <a:latin typeface="+mn-lt"/>
              </a:rPr>
              <a:t>Second-/Third-Level-Support </a:t>
            </a:r>
            <a:r>
              <a:rPr lang="de-DE" sz="1200" dirty="0">
                <a:latin typeface="+mn-lt"/>
              </a:rPr>
              <a:t>gemeinsam mit den Betreibern der angeschlossenen Register</a:t>
            </a:r>
          </a:p>
          <a:p>
            <a:pPr lvl="0">
              <a:buClr>
                <a:srgbClr val="C00000"/>
              </a:buClr>
              <a:buFont typeface="Wingdings" panose="05000000000000000000" pitchFamily="2" charset="2"/>
              <a:buChar char="§"/>
            </a:pPr>
            <a:endParaRPr lang="de-DE" sz="1200" dirty="0">
              <a:latin typeface="+mn-lt"/>
            </a:endParaRPr>
          </a:p>
          <a:p>
            <a:pPr lvl="0">
              <a:buClr>
                <a:srgbClr val="C00000"/>
              </a:buClr>
              <a:buFont typeface="Wingdings" panose="05000000000000000000" pitchFamily="2" charset="2"/>
              <a:buChar char="§"/>
            </a:pPr>
            <a:r>
              <a:rPr lang="de-DE" sz="1200" dirty="0">
                <a:latin typeface="+mn-lt"/>
              </a:rPr>
              <a:t>Er sorgt für die notwendige </a:t>
            </a:r>
            <a:r>
              <a:rPr lang="de-DE" sz="1200" b="1" dirty="0">
                <a:latin typeface="+mn-lt"/>
              </a:rPr>
              <a:t>Zertifizierung</a:t>
            </a:r>
            <a:r>
              <a:rPr lang="de-DE" sz="1200" dirty="0">
                <a:latin typeface="+mn-lt"/>
              </a:rPr>
              <a:t>, deren Tests und Erneuerungen, z.B. im BSI-Grundschutz</a:t>
            </a:r>
          </a:p>
          <a:p>
            <a:pPr lvl="0">
              <a:buClr>
                <a:srgbClr val="C00000"/>
              </a:buClr>
              <a:buFont typeface="Wingdings" panose="05000000000000000000" pitchFamily="2" charset="2"/>
              <a:buChar char="§"/>
            </a:pPr>
            <a:endParaRPr lang="de-DE" sz="1200" dirty="0">
              <a:latin typeface="+mn-lt"/>
            </a:endParaRPr>
          </a:p>
          <a:p>
            <a:pPr lvl="0">
              <a:buClr>
                <a:srgbClr val="C00000"/>
              </a:buClr>
              <a:buFont typeface="Wingdings" panose="05000000000000000000" pitchFamily="2" charset="2"/>
              <a:buChar char="§"/>
            </a:pPr>
            <a:r>
              <a:rPr lang="de-DE" sz="1200" dirty="0">
                <a:latin typeface="+mn-lt"/>
              </a:rPr>
              <a:t>Aktive Mitwirkung bei der Weiterentwicklung der Standards </a:t>
            </a:r>
            <a:r>
              <a:rPr lang="de-DE" sz="1200" dirty="0" err="1">
                <a:latin typeface="+mn-lt"/>
              </a:rPr>
              <a:t>XBasisdaten</a:t>
            </a:r>
            <a:r>
              <a:rPr lang="de-DE" sz="1200" dirty="0">
                <a:latin typeface="+mn-lt"/>
              </a:rPr>
              <a:t> und XDSC sowie weiterer DSC-Schnittstellen (inkl. BSI-Vorgaben)</a:t>
            </a:r>
          </a:p>
          <a:p>
            <a:pPr lvl="0">
              <a:buClr>
                <a:srgbClr val="C00000"/>
              </a:buClr>
              <a:buFont typeface="Wingdings" panose="05000000000000000000" pitchFamily="2" charset="2"/>
              <a:buChar char="§"/>
            </a:pPr>
            <a:endParaRPr lang="de-DE" sz="1200" dirty="0">
              <a:latin typeface="+mn-lt"/>
            </a:endParaRPr>
          </a:p>
          <a:p>
            <a:pPr lvl="0">
              <a:buClr>
                <a:srgbClr val="C00000"/>
              </a:buClr>
              <a:buFont typeface="Wingdings" panose="05000000000000000000" pitchFamily="2" charset="2"/>
              <a:buChar char="§"/>
            </a:pPr>
            <a:r>
              <a:rPr lang="de-DE" sz="1200" dirty="0">
                <a:latin typeface="+mn-lt"/>
              </a:rPr>
              <a:t>Er stellt der Leitstelle die erforderlichen Ansprechpartner bereit und informiert sie regelmäßig</a:t>
            </a:r>
          </a:p>
        </p:txBody>
      </p:sp>
    </p:spTree>
    <p:extLst>
      <p:ext uri="{BB962C8B-B14F-4D97-AF65-F5344CB8AC3E}">
        <p14:creationId xmlns:p14="http://schemas.microsoft.com/office/powerpoint/2010/main" val="153131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3162DD-763E-4046-AE39-F20F3761563F}"/>
              </a:ext>
            </a:extLst>
          </p:cNvPr>
          <p:cNvSpPr>
            <a:spLocks noGrp="1"/>
          </p:cNvSpPr>
          <p:nvPr>
            <p:ph type="body" sz="quarter" idx="12"/>
          </p:nvPr>
        </p:nvSpPr>
        <p:spPr>
          <a:xfrm>
            <a:off x="438234" y="349941"/>
            <a:ext cx="8074613" cy="865585"/>
          </a:xfrm>
        </p:spPr>
        <p:txBody>
          <a:bodyPr/>
          <a:lstStyle/>
          <a:p>
            <a:r>
              <a:rPr lang="de-DE" sz="2000" dirty="0">
                <a:solidFill>
                  <a:srgbClr val="D60000"/>
                </a:solidFill>
                <a:latin typeface="+mn-lt"/>
              </a:rPr>
              <a:t>4. Stakeholder, Gremien und Rollen: </a:t>
            </a:r>
            <a:r>
              <a:rPr lang="de-DE" sz="2000" b="1" dirty="0">
                <a:solidFill>
                  <a:srgbClr val="D60000"/>
                </a:solidFill>
                <a:latin typeface="+mn-lt"/>
              </a:rPr>
              <a:t>XDSC-Betreiber </a:t>
            </a:r>
          </a:p>
        </p:txBody>
      </p:sp>
      <p:sp>
        <p:nvSpPr>
          <p:cNvPr id="3" name="Text Placeholder 2">
            <a:extLst>
              <a:ext uri="{FF2B5EF4-FFF2-40B4-BE49-F238E27FC236}">
                <a16:creationId xmlns:a16="http://schemas.microsoft.com/office/drawing/2014/main" id="{ACE2EFA4-A756-43B3-BFE6-58DDF7CBB1A9}"/>
              </a:ext>
            </a:extLst>
          </p:cNvPr>
          <p:cNvSpPr>
            <a:spLocks noGrp="1"/>
          </p:cNvSpPr>
          <p:nvPr>
            <p:ph type="body" sz="quarter" idx="13"/>
          </p:nvPr>
        </p:nvSpPr>
        <p:spPr>
          <a:xfrm>
            <a:off x="441420" y="1039989"/>
            <a:ext cx="6886481" cy="3726414"/>
          </a:xfrm>
        </p:spPr>
        <p:txBody>
          <a:bodyPr>
            <a:normAutofit/>
          </a:bodyPr>
          <a:lstStyle/>
          <a:p>
            <a:pPr lvl="0">
              <a:buClr>
                <a:srgbClr val="C00000"/>
              </a:buClr>
              <a:buFont typeface="Wingdings" panose="05000000000000000000" pitchFamily="2" charset="2"/>
              <a:buChar char="§"/>
            </a:pPr>
            <a:r>
              <a:rPr lang="de-DE" sz="1200" dirty="0">
                <a:latin typeface="+mn-lt"/>
              </a:rPr>
              <a:t>Die </a:t>
            </a:r>
            <a:r>
              <a:rPr lang="de-DE" sz="1200" dirty="0" err="1">
                <a:latin typeface="+mn-lt"/>
              </a:rPr>
              <a:t>KoSIT</a:t>
            </a:r>
            <a:r>
              <a:rPr lang="de-DE" sz="1200" dirty="0">
                <a:latin typeface="+mn-lt"/>
              </a:rPr>
              <a:t> betreibt den Standard </a:t>
            </a:r>
            <a:r>
              <a:rPr lang="de-DE" sz="1200" dirty="0" err="1">
                <a:latin typeface="+mn-lt"/>
              </a:rPr>
              <a:t>XDatenschutzcockpit</a:t>
            </a:r>
            <a:r>
              <a:rPr lang="de-DE" sz="1200" dirty="0">
                <a:latin typeface="+mn-lt"/>
              </a:rPr>
              <a:t> und ist dessen Herausgeberin</a:t>
            </a:r>
          </a:p>
          <a:p>
            <a:pPr lvl="0">
              <a:buClr>
                <a:srgbClr val="C00000"/>
              </a:buClr>
              <a:buFont typeface="Wingdings" panose="05000000000000000000" pitchFamily="2" charset="2"/>
              <a:buChar char="§"/>
            </a:pPr>
            <a:endParaRPr lang="de-DE" sz="1200" dirty="0">
              <a:latin typeface="+mn-lt"/>
            </a:endParaRPr>
          </a:p>
          <a:p>
            <a:pPr lvl="0">
              <a:buClr>
                <a:srgbClr val="C00000"/>
              </a:buClr>
              <a:buFont typeface="Wingdings" panose="05000000000000000000" pitchFamily="2" charset="2"/>
              <a:buChar char="§"/>
            </a:pPr>
            <a:r>
              <a:rPr lang="de-DE" sz="1200" dirty="0">
                <a:latin typeface="+mn-lt"/>
              </a:rPr>
              <a:t>Sie organisiert in der XÖV-Gremiensteuerung die XDSC-Gremien </a:t>
            </a:r>
          </a:p>
          <a:p>
            <a:pPr lvl="0">
              <a:buClr>
                <a:srgbClr val="C00000"/>
              </a:buClr>
              <a:buFont typeface="Wingdings" panose="05000000000000000000" pitchFamily="2" charset="2"/>
              <a:buChar char="§"/>
            </a:pPr>
            <a:endParaRPr lang="de-DE" sz="1200" dirty="0">
              <a:latin typeface="+mn-lt"/>
            </a:endParaRPr>
          </a:p>
          <a:p>
            <a:pPr lvl="0">
              <a:buClr>
                <a:srgbClr val="C00000"/>
              </a:buClr>
              <a:buFont typeface="Wingdings" panose="05000000000000000000" pitchFamily="2" charset="2"/>
              <a:buChar char="§"/>
            </a:pPr>
            <a:r>
              <a:rPr lang="de-DE" sz="1200" dirty="0">
                <a:latin typeface="+mn-lt"/>
              </a:rPr>
              <a:t>Sie entwickelt durch regelmäßigen Austausch mit den Beteiligten den Standard entsprechend derer Anforderungen oder aufgrund neuer gesetzlicher und/oder fachlicher Anforderungen weiter</a:t>
            </a:r>
          </a:p>
          <a:p>
            <a:pPr marL="0" lvl="0" indent="0">
              <a:buClr>
                <a:srgbClr val="C00000"/>
              </a:buClr>
              <a:buNone/>
            </a:pPr>
            <a:endParaRPr lang="de-DE" sz="1200" dirty="0">
              <a:latin typeface="+mn-lt"/>
            </a:endParaRPr>
          </a:p>
          <a:p>
            <a:pPr lvl="0">
              <a:buClr>
                <a:srgbClr val="C00000"/>
              </a:buClr>
              <a:buFont typeface="Wingdings" panose="05000000000000000000" pitchFamily="2" charset="2"/>
              <a:buChar char="§"/>
            </a:pPr>
            <a:r>
              <a:rPr lang="de-DE" sz="1200" dirty="0">
                <a:latin typeface="+mn-lt"/>
              </a:rPr>
              <a:t>Sie stellt der Leitstelle eine Ansprechperson bereit und informiert sie regelmäßig</a:t>
            </a:r>
          </a:p>
        </p:txBody>
      </p:sp>
    </p:spTree>
    <p:extLst>
      <p:ext uri="{BB962C8B-B14F-4D97-AF65-F5344CB8AC3E}">
        <p14:creationId xmlns:p14="http://schemas.microsoft.com/office/powerpoint/2010/main" val="1478941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3162DD-763E-4046-AE39-F20F3761563F}"/>
              </a:ext>
            </a:extLst>
          </p:cNvPr>
          <p:cNvSpPr>
            <a:spLocks noGrp="1"/>
          </p:cNvSpPr>
          <p:nvPr>
            <p:ph type="body" sz="quarter" idx="12"/>
          </p:nvPr>
        </p:nvSpPr>
        <p:spPr>
          <a:xfrm>
            <a:off x="441420" y="352564"/>
            <a:ext cx="8074613" cy="865585"/>
          </a:xfrm>
        </p:spPr>
        <p:txBody>
          <a:bodyPr/>
          <a:lstStyle/>
          <a:p>
            <a:r>
              <a:rPr lang="de-DE" sz="2000" dirty="0">
                <a:solidFill>
                  <a:srgbClr val="D60000"/>
                </a:solidFill>
                <a:latin typeface="+mn-lt"/>
              </a:rPr>
              <a:t>4. Stakeholder, Gremien und Rollen: </a:t>
            </a:r>
            <a:r>
              <a:rPr lang="de-DE" sz="2000" b="1" dirty="0">
                <a:solidFill>
                  <a:srgbClr val="D60000"/>
                </a:solidFill>
                <a:latin typeface="+mn-lt"/>
              </a:rPr>
              <a:t>Angeschlossene Register</a:t>
            </a:r>
          </a:p>
        </p:txBody>
      </p:sp>
      <p:sp>
        <p:nvSpPr>
          <p:cNvPr id="3" name="Text Placeholder 2">
            <a:extLst>
              <a:ext uri="{FF2B5EF4-FFF2-40B4-BE49-F238E27FC236}">
                <a16:creationId xmlns:a16="http://schemas.microsoft.com/office/drawing/2014/main" id="{ACE2EFA4-A756-43B3-BFE6-58DDF7CBB1A9}"/>
              </a:ext>
            </a:extLst>
          </p:cNvPr>
          <p:cNvSpPr>
            <a:spLocks noGrp="1"/>
          </p:cNvSpPr>
          <p:nvPr>
            <p:ph type="body" sz="quarter" idx="13"/>
          </p:nvPr>
        </p:nvSpPr>
        <p:spPr>
          <a:xfrm>
            <a:off x="441420" y="1039989"/>
            <a:ext cx="6886481" cy="3726414"/>
          </a:xfrm>
        </p:spPr>
        <p:txBody>
          <a:bodyPr>
            <a:normAutofit/>
          </a:bodyPr>
          <a:lstStyle/>
          <a:p>
            <a:pPr marL="0" indent="0">
              <a:buNone/>
            </a:pPr>
            <a:r>
              <a:rPr lang="de-DE" sz="1200" dirty="0">
                <a:latin typeface="+mn-lt"/>
              </a:rPr>
              <a:t>Die registerführenden Stellen sind verantwortlich dafür, dass sich Register gem. der Anforderungen des </a:t>
            </a:r>
            <a:r>
              <a:rPr lang="de-DE" sz="1200" dirty="0" err="1">
                <a:latin typeface="+mn-lt"/>
              </a:rPr>
              <a:t>RegMoG</a:t>
            </a:r>
            <a:r>
              <a:rPr lang="de-DE" sz="1200" dirty="0">
                <a:latin typeface="+mn-lt"/>
              </a:rPr>
              <a:t> an IDA anschließen und dem DSC die notwendigen Informationen übergeben.</a:t>
            </a:r>
            <a:r>
              <a:rPr lang="de-DE" sz="1200" b="1" dirty="0">
                <a:latin typeface="+mn-lt"/>
              </a:rPr>
              <a:t> </a:t>
            </a:r>
          </a:p>
          <a:p>
            <a:pPr marL="0" indent="0">
              <a:buNone/>
            </a:pPr>
            <a:endParaRPr lang="de-DE" sz="1200" b="1" dirty="0">
              <a:latin typeface="+mn-lt"/>
            </a:endParaRPr>
          </a:p>
          <a:p>
            <a:pPr marL="0" indent="0">
              <a:buNone/>
            </a:pPr>
            <a:r>
              <a:rPr lang="de-DE" sz="1200" b="1" dirty="0">
                <a:latin typeface="+mn-lt"/>
              </a:rPr>
              <a:t>Die Register sind verantwortlich, dafür dass sie…</a:t>
            </a:r>
          </a:p>
          <a:p>
            <a:pPr marL="0" indent="0">
              <a:buNone/>
            </a:pPr>
            <a:endParaRPr lang="de-DE" sz="1200" b="1" dirty="0">
              <a:latin typeface="+mn-lt"/>
            </a:endParaRPr>
          </a:p>
          <a:p>
            <a:pPr lvl="1">
              <a:buClr>
                <a:srgbClr val="C00000"/>
              </a:buClr>
              <a:buFont typeface="Wingdings" panose="05000000000000000000" pitchFamily="2" charset="2"/>
              <a:buChar char="§"/>
            </a:pPr>
            <a:r>
              <a:rPr lang="de-DE" sz="1200" dirty="0"/>
              <a:t>…sich an das DSC auf der Grundlage von XBasisdaten/XDSC anschließen.   </a:t>
            </a:r>
          </a:p>
          <a:p>
            <a:pPr marL="457200" lvl="1" indent="0">
              <a:buClr>
                <a:srgbClr val="C00000"/>
              </a:buClr>
              <a:buNone/>
            </a:pPr>
            <a:endParaRPr lang="de-DE" sz="1200" dirty="0"/>
          </a:p>
          <a:p>
            <a:pPr lvl="1">
              <a:buClr>
                <a:srgbClr val="C00000"/>
              </a:buClr>
              <a:buFont typeface="Wingdings" panose="05000000000000000000" pitchFamily="2" charset="2"/>
              <a:buChar char="§"/>
            </a:pPr>
            <a:r>
              <a:rPr lang="de-DE" sz="1200" dirty="0"/>
              <a:t>…dem DSC auf Anfrage, die Protokoll- und Inhaltsdaten (perspektivisch auch die Bestandsdaten) im vorgegebenen XDSC-Datenformat mit kurzen Antwortzeiten übermitteln.</a:t>
            </a:r>
          </a:p>
          <a:p>
            <a:pPr lvl="1">
              <a:buClr>
                <a:srgbClr val="C00000"/>
              </a:buClr>
              <a:buFont typeface="Wingdings" panose="05000000000000000000" pitchFamily="2" charset="2"/>
              <a:buChar char="§"/>
            </a:pPr>
            <a:endParaRPr lang="de-DE" sz="1200" dirty="0"/>
          </a:p>
          <a:p>
            <a:pPr lvl="1">
              <a:buClr>
                <a:srgbClr val="C00000"/>
              </a:buClr>
              <a:buFont typeface="Wingdings" panose="05000000000000000000" pitchFamily="2" charset="2"/>
              <a:buChar char="§"/>
            </a:pPr>
            <a:r>
              <a:rPr lang="de-DE" sz="1200" dirty="0"/>
              <a:t>…die gesetzlichen Anforderungen, die sich aus dem RegMoG ergeben, erfüllen.</a:t>
            </a:r>
          </a:p>
          <a:p>
            <a:pPr marL="457200" lvl="1" indent="0">
              <a:buClr>
                <a:srgbClr val="C00000"/>
              </a:buClr>
              <a:buNone/>
            </a:pPr>
            <a:endParaRPr lang="de-DE" sz="1200" dirty="0"/>
          </a:p>
          <a:p>
            <a:pPr marL="0" indent="0">
              <a:buNone/>
            </a:pPr>
            <a:r>
              <a:rPr lang="de-DE" sz="1200" dirty="0">
                <a:latin typeface="+mn-lt"/>
              </a:rPr>
              <a:t>Sie stehen den Nutzenden für Rückfragen zu ihren übermittelten Daten zur Verfügung.</a:t>
            </a:r>
          </a:p>
          <a:p>
            <a:pPr>
              <a:buClr>
                <a:schemeClr val="bg2"/>
              </a:buClr>
              <a:buFont typeface="Arial" panose="020B0604020202020204" pitchFamily="34" charset="0"/>
              <a:buChar char="•"/>
            </a:pPr>
            <a:endParaRPr lang="de-DE" sz="1200" dirty="0">
              <a:latin typeface="+mn-lt"/>
            </a:endParaRPr>
          </a:p>
        </p:txBody>
      </p:sp>
    </p:spTree>
    <p:extLst>
      <p:ext uri="{BB962C8B-B14F-4D97-AF65-F5344CB8AC3E}">
        <p14:creationId xmlns:p14="http://schemas.microsoft.com/office/powerpoint/2010/main" val="1731781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E2EFA4-A756-43B3-BFE6-58DDF7CBB1A9}"/>
              </a:ext>
            </a:extLst>
          </p:cNvPr>
          <p:cNvSpPr>
            <a:spLocks noGrp="1"/>
          </p:cNvSpPr>
          <p:nvPr>
            <p:ph type="body" sz="quarter" idx="13"/>
          </p:nvPr>
        </p:nvSpPr>
        <p:spPr>
          <a:xfrm>
            <a:off x="443031" y="983382"/>
            <a:ext cx="6886481" cy="1963266"/>
          </a:xfrm>
        </p:spPr>
        <p:txBody>
          <a:bodyPr>
            <a:normAutofit fontScale="92500" lnSpcReduction="20000"/>
          </a:bodyPr>
          <a:lstStyle/>
          <a:p>
            <a:pPr marL="228600" indent="-228600">
              <a:lnSpc>
                <a:spcPct val="170000"/>
              </a:lnSpc>
              <a:buClrTx/>
              <a:buFont typeface="+mj-lt"/>
              <a:buAutoNum type="arabicPeriod"/>
            </a:pPr>
            <a:r>
              <a:rPr lang="de-DE" sz="1300" dirty="0">
                <a:latin typeface="+mn-lt"/>
              </a:rPr>
              <a:t>Ausgangslage</a:t>
            </a:r>
            <a:r>
              <a:rPr lang="de-DE" sz="1300" dirty="0"/>
              <a:t>	</a:t>
            </a:r>
          </a:p>
          <a:p>
            <a:pPr marL="228600" indent="-228600">
              <a:lnSpc>
                <a:spcPct val="170000"/>
              </a:lnSpc>
              <a:buClrTx/>
              <a:buFont typeface="+mj-lt"/>
              <a:buAutoNum type="arabicPeriod"/>
            </a:pPr>
            <a:r>
              <a:rPr lang="de-DE" sz="1300" dirty="0">
                <a:latin typeface="+mn-lt"/>
              </a:rPr>
              <a:t>Ziele des Betreibermodells</a:t>
            </a:r>
          </a:p>
          <a:p>
            <a:pPr marL="228600" indent="-228600">
              <a:lnSpc>
                <a:spcPct val="170000"/>
              </a:lnSpc>
              <a:buClrTx/>
              <a:buFont typeface="+mj-lt"/>
              <a:buAutoNum type="arabicPeriod"/>
            </a:pPr>
            <a:r>
              <a:rPr lang="de-DE" sz="1300" dirty="0">
                <a:latin typeface="+mn-lt"/>
              </a:rPr>
              <a:t>Grundlagen - Begriffsabgrenzung und Scope</a:t>
            </a:r>
          </a:p>
          <a:p>
            <a:pPr marL="228600" indent="-228600">
              <a:lnSpc>
                <a:spcPct val="170000"/>
              </a:lnSpc>
              <a:buClrTx/>
              <a:buFont typeface="+mj-lt"/>
              <a:buAutoNum type="arabicPeriod"/>
            </a:pPr>
            <a:r>
              <a:rPr lang="de-DE" sz="1300" dirty="0">
                <a:latin typeface="+mn-lt"/>
              </a:rPr>
              <a:t>Stakeholder, Gremien und Rollen</a:t>
            </a:r>
          </a:p>
          <a:p>
            <a:pPr marL="228600" indent="-228600">
              <a:lnSpc>
                <a:spcPct val="170000"/>
              </a:lnSpc>
              <a:buClrTx/>
              <a:buFont typeface="+mj-lt"/>
              <a:buAutoNum type="arabicPeriod"/>
            </a:pPr>
            <a:r>
              <a:rPr lang="de-DE" sz="1300" b="1" dirty="0">
                <a:latin typeface="+mn-lt"/>
              </a:rPr>
              <a:t>Aufgabenfelder in der Bereitstellung (Rollout, Regelbetrieb, Incident, Change)</a:t>
            </a:r>
          </a:p>
          <a:p>
            <a:pPr marL="228600" indent="-228600">
              <a:lnSpc>
                <a:spcPct val="170000"/>
              </a:lnSpc>
              <a:buClrTx/>
              <a:buFont typeface="+mj-lt"/>
              <a:buAutoNum type="arabicPeriod"/>
            </a:pPr>
            <a:r>
              <a:rPr lang="de-DE" sz="1300" dirty="0">
                <a:latin typeface="+mn-lt"/>
              </a:rPr>
              <a:t>Kostenschätzung	</a:t>
            </a:r>
          </a:p>
          <a:p>
            <a:pPr marL="214313" indent="-214313">
              <a:buFont typeface="Arial" panose="020B0604020202020204" pitchFamily="34" charset="0"/>
              <a:buChar char="•"/>
            </a:pPr>
            <a:endParaRPr lang="de-DE" sz="1200" dirty="0"/>
          </a:p>
          <a:p>
            <a:endParaRPr lang="de-DE" sz="1200" dirty="0"/>
          </a:p>
        </p:txBody>
      </p:sp>
      <p:sp>
        <p:nvSpPr>
          <p:cNvPr id="6" name="Text Placeholder 1">
            <a:extLst>
              <a:ext uri="{FF2B5EF4-FFF2-40B4-BE49-F238E27FC236}">
                <a16:creationId xmlns:a16="http://schemas.microsoft.com/office/drawing/2014/main" id="{C8014CE9-A68E-4AD7-BA69-6EBA29258FAC}"/>
              </a:ext>
            </a:extLst>
          </p:cNvPr>
          <p:cNvSpPr txBox="1">
            <a:spLocks/>
          </p:cNvSpPr>
          <p:nvPr/>
        </p:nvSpPr>
        <p:spPr>
          <a:xfrm>
            <a:off x="432427" y="350532"/>
            <a:ext cx="8074613" cy="865585"/>
          </a:xfrm>
          <a:prstGeom prst="rect">
            <a:avLst/>
          </a:prstGeom>
        </p:spPr>
        <p:txBody>
          <a:bodyPr/>
          <a:lstStyle>
            <a:lvl1pPr marL="0" indent="0" algn="l" defTabSz="457200" rtl="0" eaLnBrk="1" fontAlgn="base" hangingPunct="1">
              <a:lnSpc>
                <a:spcPct val="100000"/>
              </a:lnSpc>
              <a:spcBef>
                <a:spcPct val="20000"/>
              </a:spcBef>
              <a:spcAft>
                <a:spcPct val="0"/>
              </a:spcAft>
              <a:buFont typeface="Arial" charset="0"/>
              <a:buNone/>
              <a:defRPr lang="de-DE" sz="2250" kern="1200" baseline="0" smtClean="0">
                <a:solidFill>
                  <a:schemeClr val="tx1"/>
                </a:solidFill>
                <a:effectLst/>
                <a:latin typeface="Arial" panose="020B0604020202020204" pitchFamily="34" charset="0"/>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hangingPunct="0"/>
            <a:r>
              <a:rPr lang="de-DE" sz="2000" b="1" dirty="0">
                <a:solidFill>
                  <a:srgbClr val="D60000"/>
                </a:solidFill>
                <a:latin typeface="+mn-lt"/>
              </a:rPr>
              <a:t>Inhalt</a:t>
            </a:r>
          </a:p>
        </p:txBody>
      </p:sp>
    </p:spTree>
    <p:extLst>
      <p:ext uri="{BB962C8B-B14F-4D97-AF65-F5344CB8AC3E}">
        <p14:creationId xmlns:p14="http://schemas.microsoft.com/office/powerpoint/2010/main" val="1466130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362714" y="411343"/>
            <a:ext cx="6264696" cy="865585"/>
          </a:xfrm>
        </p:spPr>
        <p:txBody>
          <a:bodyPr/>
          <a:lstStyle/>
          <a:p>
            <a:r>
              <a:rPr lang="de-DE" sz="2000" dirty="0">
                <a:solidFill>
                  <a:srgbClr val="C00000"/>
                </a:solidFill>
                <a:latin typeface="+mn-lt"/>
              </a:rPr>
              <a:t>5. Aufgabenfelder in der Bereitstellung: </a:t>
            </a:r>
            <a:br>
              <a:rPr lang="de-DE" sz="2000" dirty="0">
                <a:solidFill>
                  <a:srgbClr val="C00000"/>
                </a:solidFill>
                <a:latin typeface="+mn-lt"/>
              </a:rPr>
            </a:br>
            <a:r>
              <a:rPr lang="de-DE" sz="2000" b="1" dirty="0">
                <a:solidFill>
                  <a:srgbClr val="D60000"/>
                </a:solidFill>
                <a:latin typeface="+mn-lt"/>
              </a:rPr>
              <a:t>Regelbetrieb - DSC-Bereitstellers</a:t>
            </a:r>
          </a:p>
        </p:txBody>
      </p:sp>
      <p:sp>
        <p:nvSpPr>
          <p:cNvPr id="3" name="Textplatzhalter 2"/>
          <p:cNvSpPr>
            <a:spLocks noGrp="1"/>
          </p:cNvSpPr>
          <p:nvPr>
            <p:ph type="body" sz="quarter" idx="13"/>
          </p:nvPr>
        </p:nvSpPr>
        <p:spPr>
          <a:xfrm>
            <a:off x="441420" y="1203598"/>
            <a:ext cx="7848872" cy="3456384"/>
          </a:xfrm>
        </p:spPr>
        <p:txBody>
          <a:bodyPr/>
          <a:lstStyle/>
          <a:p>
            <a:pPr>
              <a:buClr>
                <a:srgbClr val="C00000"/>
              </a:buClr>
              <a:buFont typeface="Wingdings" panose="05000000000000000000" pitchFamily="2" charset="2"/>
              <a:buChar char="§"/>
            </a:pPr>
            <a:r>
              <a:rPr lang="de-DE" sz="1200" dirty="0">
                <a:latin typeface="+mn-lt"/>
              </a:rPr>
              <a:t>Das DSC wird vom DSC-Bereitsteller </a:t>
            </a:r>
            <a:r>
              <a:rPr lang="de-DE" sz="1200" b="1" dirty="0">
                <a:latin typeface="+mn-lt"/>
              </a:rPr>
              <a:t>funktionsfähig, performant und sicher </a:t>
            </a:r>
            <a:r>
              <a:rPr lang="de-DE" sz="1200" dirty="0">
                <a:latin typeface="+mn-lt"/>
              </a:rPr>
              <a:t>im Browser des Nutzenden bereitgestellt zum Anmelden, Registrieren, Abfragen von IDA, zur dreistufigen Abfrage von Datenübermittlungen von ausgewählten Registern, sowie zur Anzeige der Ergebnisse der Registerabfrage.</a:t>
            </a:r>
          </a:p>
          <a:p>
            <a:pPr>
              <a:buClr>
                <a:srgbClr val="C00000"/>
              </a:buClr>
              <a:buFont typeface="Wingdings" panose="05000000000000000000" pitchFamily="2" charset="2"/>
              <a:buChar char="§"/>
            </a:pPr>
            <a:endParaRPr lang="de-DE" sz="1200" dirty="0">
              <a:latin typeface="+mn-lt"/>
            </a:endParaRPr>
          </a:p>
          <a:p>
            <a:pPr>
              <a:buClr>
                <a:srgbClr val="C00000"/>
              </a:buClr>
              <a:buFont typeface="Wingdings" panose="05000000000000000000" pitchFamily="2" charset="2"/>
              <a:buChar char="§"/>
            </a:pPr>
            <a:r>
              <a:rPr lang="de-DE" sz="1200" b="1" dirty="0">
                <a:latin typeface="+mn-lt"/>
              </a:rPr>
              <a:t>Funktionsfähigkeit</a:t>
            </a:r>
            <a:r>
              <a:rPr lang="de-DE" sz="1200" dirty="0">
                <a:latin typeface="+mn-lt"/>
              </a:rPr>
              <a:t> gemessen im DSC-Betriebs-SLA z.B. </a:t>
            </a:r>
            <a:r>
              <a:rPr lang="de-CH" sz="1200" dirty="0">
                <a:latin typeface="+mn-lt"/>
              </a:rPr>
              <a:t>Systemverfügbarkeit 99,X* % Uptime pro Monat, gemessen am Leistungsübergabepunkt (LÜP) des DSC-Betreibers. Die Verfügbarkeit im Betrieb ergibt sich aus der Evaluierung der Verfügbarkeit in der Pilotierungsphase.</a:t>
            </a:r>
          </a:p>
          <a:p>
            <a:pPr>
              <a:buClr>
                <a:srgbClr val="C00000"/>
              </a:buClr>
              <a:buFont typeface="Wingdings" panose="05000000000000000000" pitchFamily="2" charset="2"/>
              <a:buChar char="§"/>
            </a:pPr>
            <a:endParaRPr lang="de-CH" sz="1200" dirty="0">
              <a:latin typeface="+mn-lt"/>
            </a:endParaRPr>
          </a:p>
          <a:p>
            <a:pPr>
              <a:buClr>
                <a:srgbClr val="C00000"/>
              </a:buClr>
              <a:buFont typeface="Wingdings" panose="05000000000000000000" pitchFamily="2" charset="2"/>
              <a:buChar char="§"/>
            </a:pPr>
            <a:r>
              <a:rPr lang="de-DE" sz="1200" b="1" dirty="0">
                <a:latin typeface="+mn-lt"/>
              </a:rPr>
              <a:t>Performanz</a:t>
            </a:r>
            <a:r>
              <a:rPr lang="de-DE" sz="1200" dirty="0">
                <a:latin typeface="+mn-lt"/>
              </a:rPr>
              <a:t> gemessen in z.B. </a:t>
            </a:r>
            <a:r>
              <a:rPr lang="de-CH" sz="1200" dirty="0">
                <a:latin typeface="+mn-lt"/>
              </a:rPr>
              <a:t>90% der Antwortzeiten auf Benutzer:inneneingaben liegen unter 3 Sekunden am LÜP. Die Performanz des DSC wird maßgeblich von den Antwortzeiten und der Anzahl der angeschlossenen Register und Systeme beeinflusst.</a:t>
            </a:r>
          </a:p>
          <a:p>
            <a:pPr>
              <a:buClr>
                <a:srgbClr val="C00000"/>
              </a:buClr>
              <a:buFont typeface="Wingdings" panose="05000000000000000000" pitchFamily="2" charset="2"/>
              <a:buChar char="§"/>
            </a:pPr>
            <a:endParaRPr lang="de-CH" sz="1200" dirty="0">
              <a:latin typeface="+mn-lt"/>
            </a:endParaRPr>
          </a:p>
          <a:p>
            <a:pPr>
              <a:buClr>
                <a:srgbClr val="C00000"/>
              </a:buClr>
              <a:buFont typeface="Wingdings" panose="05000000000000000000" pitchFamily="2" charset="2"/>
              <a:buChar char="§"/>
            </a:pPr>
            <a:r>
              <a:rPr lang="de-DE" sz="1200" b="1" dirty="0">
                <a:latin typeface="+mn-lt"/>
              </a:rPr>
              <a:t>Sicherheit</a:t>
            </a:r>
            <a:r>
              <a:rPr lang="de-DE" sz="1200" dirty="0">
                <a:latin typeface="+mn-lt"/>
              </a:rPr>
              <a:t> gemessen z.B. in Einhaltung der DSGVO/BSI-GS-Anforderungen und regelmäßigen </a:t>
            </a:r>
            <a:r>
              <a:rPr lang="de-DE" sz="1200" dirty="0" err="1">
                <a:latin typeface="+mn-lt"/>
              </a:rPr>
              <a:t>Pentests</a:t>
            </a:r>
            <a:r>
              <a:rPr lang="de-DE" sz="1200" dirty="0">
                <a:latin typeface="+mn-lt"/>
              </a:rPr>
              <a:t>.</a:t>
            </a:r>
          </a:p>
          <a:p>
            <a:pPr marL="0" indent="0">
              <a:buNone/>
            </a:pPr>
            <a:endParaRPr lang="de-DE" sz="1200" dirty="0">
              <a:latin typeface="+mn-lt"/>
            </a:endParaRPr>
          </a:p>
        </p:txBody>
      </p:sp>
      <p:sp>
        <p:nvSpPr>
          <p:cNvPr id="4" name="Textplatzhalter 2"/>
          <p:cNvSpPr txBox="1">
            <a:spLocks/>
          </p:cNvSpPr>
          <p:nvPr/>
        </p:nvSpPr>
        <p:spPr>
          <a:xfrm>
            <a:off x="979885" y="2175556"/>
            <a:ext cx="6886481" cy="2514602"/>
          </a:xfrm>
          <a:prstGeom prst="rect">
            <a:avLst/>
          </a:prstGeom>
        </p:spPr>
        <p:txBody>
          <a:bodyPr/>
          <a:lstStyle>
            <a:lvl1pPr marL="342900" indent="-342900" algn="l" defTabSz="914400" rtl="0" eaLnBrk="1" latinLnBrk="0" hangingPunct="1">
              <a:lnSpc>
                <a:spcPct val="100000"/>
              </a:lnSpc>
              <a:spcBef>
                <a:spcPts val="1000"/>
              </a:spcBef>
              <a:buClr>
                <a:schemeClr val="bg2"/>
              </a:buClr>
              <a:buFontTx/>
              <a:buBlip>
                <a:blip r:embed="rId3"/>
              </a:buBlip>
              <a:defRPr lang="de-DE" sz="2200" kern="1200" baseline="0" smtClean="0">
                <a:solidFill>
                  <a:schemeClr val="tx1"/>
                </a:solidFill>
                <a:effectLst/>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350" dirty="0"/>
          </a:p>
        </p:txBody>
      </p:sp>
      <p:sp>
        <p:nvSpPr>
          <p:cNvPr id="5" name="TextBox 4">
            <a:extLst>
              <a:ext uri="{FF2B5EF4-FFF2-40B4-BE49-F238E27FC236}">
                <a16:creationId xmlns:a16="http://schemas.microsoft.com/office/drawing/2014/main" id="{8544ADBE-C4E2-4133-9E19-95B318797611}"/>
              </a:ext>
            </a:extLst>
          </p:cNvPr>
          <p:cNvSpPr txBox="1"/>
          <p:nvPr/>
        </p:nvSpPr>
        <p:spPr>
          <a:xfrm>
            <a:off x="5652120" y="4372530"/>
            <a:ext cx="2049046" cy="215444"/>
          </a:xfrm>
          <a:prstGeom prst="rect">
            <a:avLst/>
          </a:prstGeom>
          <a:noFill/>
        </p:spPr>
        <p:txBody>
          <a:bodyPr wrap="square" rtlCol="0">
            <a:spAutoFit/>
          </a:bodyPr>
          <a:lstStyle/>
          <a:p>
            <a:r>
              <a:rPr lang="en-US" sz="800" dirty="0"/>
              <a:t>*Das ,X% </a:t>
            </a:r>
            <a:r>
              <a:rPr lang="en-US" sz="800" dirty="0" err="1"/>
              <a:t>ist</a:t>
            </a:r>
            <a:r>
              <a:rPr lang="en-US" sz="800" dirty="0"/>
              <a:t> </a:t>
            </a:r>
            <a:r>
              <a:rPr lang="en-US" sz="800" dirty="0" err="1"/>
              <a:t>noch</a:t>
            </a:r>
            <a:r>
              <a:rPr lang="en-US" sz="800" dirty="0"/>
              <a:t> </a:t>
            </a:r>
            <a:r>
              <a:rPr lang="en-US" sz="800" dirty="0" err="1"/>
              <a:t>mit</a:t>
            </a:r>
            <a:r>
              <a:rPr lang="en-US" sz="800" dirty="0"/>
              <a:t> Dataport </a:t>
            </a:r>
            <a:r>
              <a:rPr lang="en-US" sz="800" dirty="0" err="1"/>
              <a:t>abzustimmen</a:t>
            </a:r>
            <a:endParaRPr lang="en-US" sz="800" dirty="0"/>
          </a:p>
        </p:txBody>
      </p:sp>
    </p:spTree>
    <p:extLst>
      <p:ext uri="{BB962C8B-B14F-4D97-AF65-F5344CB8AC3E}">
        <p14:creationId xmlns:p14="http://schemas.microsoft.com/office/powerpoint/2010/main" val="4066424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362714" y="410021"/>
            <a:ext cx="8025710" cy="865585"/>
          </a:xfrm>
        </p:spPr>
        <p:txBody>
          <a:bodyPr/>
          <a:lstStyle/>
          <a:p>
            <a:r>
              <a:rPr lang="de-DE" sz="2000" dirty="0">
                <a:solidFill>
                  <a:srgbClr val="C00000"/>
                </a:solidFill>
                <a:latin typeface="+mn-lt"/>
              </a:rPr>
              <a:t>5. Aufgabenfelder in der Bereitstellung: </a:t>
            </a:r>
            <a:br>
              <a:rPr lang="de-DE" sz="2000" dirty="0">
                <a:solidFill>
                  <a:srgbClr val="C00000"/>
                </a:solidFill>
                <a:latin typeface="+mn-lt"/>
              </a:rPr>
            </a:br>
            <a:r>
              <a:rPr lang="de-DE" sz="2000" b="1" dirty="0">
                <a:solidFill>
                  <a:srgbClr val="D60000"/>
                </a:solidFill>
                <a:latin typeface="+mn-lt"/>
              </a:rPr>
              <a:t>Änderungsmanagement – Typen von Changes</a:t>
            </a:r>
          </a:p>
        </p:txBody>
      </p:sp>
      <p:sp>
        <p:nvSpPr>
          <p:cNvPr id="3" name="Textplatzhalter 2"/>
          <p:cNvSpPr>
            <a:spLocks noGrp="1"/>
          </p:cNvSpPr>
          <p:nvPr>
            <p:ph type="body" sz="quarter" idx="13"/>
          </p:nvPr>
        </p:nvSpPr>
        <p:spPr>
          <a:xfrm>
            <a:off x="441420" y="1203598"/>
            <a:ext cx="7848872" cy="3456384"/>
          </a:xfrm>
        </p:spPr>
        <p:txBody>
          <a:bodyPr/>
          <a:lstStyle/>
          <a:p>
            <a:pPr lvl="0">
              <a:buClr>
                <a:srgbClr val="C00000"/>
              </a:buClr>
              <a:buFont typeface="Wingdings" panose="05000000000000000000" pitchFamily="2" charset="2"/>
              <a:buChar char="§"/>
            </a:pPr>
            <a:r>
              <a:rPr lang="de-DE" sz="1200" b="1" dirty="0">
                <a:latin typeface="+mn-lt"/>
              </a:rPr>
              <a:t>Notfallchanges</a:t>
            </a:r>
            <a:r>
              <a:rPr lang="de-DE" sz="1200" dirty="0">
                <a:latin typeface="+mn-lt"/>
              </a:rPr>
              <a:t> (Umsetzung innerhalb des Change Management Prozesses </a:t>
            </a:r>
            <a:br>
              <a:rPr lang="de-DE" sz="1200" dirty="0">
                <a:latin typeface="+mn-lt"/>
              </a:rPr>
            </a:br>
            <a:r>
              <a:rPr lang="de-DE" sz="1200" dirty="0">
                <a:latin typeface="+mn-lt"/>
              </a:rPr>
              <a:t>des DSC-Bereitstellers)</a:t>
            </a:r>
          </a:p>
          <a:p>
            <a:pPr lvl="0">
              <a:buClr>
                <a:srgbClr val="C00000"/>
              </a:buClr>
              <a:buFont typeface="Wingdings" panose="05000000000000000000" pitchFamily="2" charset="2"/>
              <a:buChar char="§"/>
            </a:pPr>
            <a:endParaRPr lang="de-DE" sz="1200" dirty="0">
              <a:latin typeface="+mn-lt"/>
            </a:endParaRPr>
          </a:p>
          <a:p>
            <a:pPr lvl="0">
              <a:buClr>
                <a:srgbClr val="C00000"/>
              </a:buClr>
              <a:buFont typeface="Wingdings" panose="05000000000000000000" pitchFamily="2" charset="2"/>
              <a:buChar char="§"/>
            </a:pPr>
            <a:r>
              <a:rPr lang="de-DE" sz="1200" b="1" dirty="0">
                <a:latin typeface="+mn-lt"/>
              </a:rPr>
              <a:t>Technische Changes</a:t>
            </a:r>
            <a:r>
              <a:rPr lang="de-DE" sz="1200" dirty="0">
                <a:latin typeface="+mn-lt"/>
              </a:rPr>
              <a:t> innerhalb SaaS-System (Systemerweiterungen, Bugfixing, techn. o. Updates, die </a:t>
            </a:r>
            <a:r>
              <a:rPr lang="de-DE" sz="1200" b="1" dirty="0">
                <a:latin typeface="+mn-lt"/>
              </a:rPr>
              <a:t>keinerlei Auswirkungen </a:t>
            </a:r>
            <a:r>
              <a:rPr lang="de-DE" sz="1200" dirty="0">
                <a:latin typeface="+mn-lt"/>
              </a:rPr>
              <a:t>auf die fachliche Funktionalität des DSC haben, informiert der DSC-Bereitsteller die Leitstelle vor dessen Umsetzung und setzt diese Änderungen gem. des Change Management Prozesses im Rahmen eines Wartungsfensters um)</a:t>
            </a:r>
          </a:p>
          <a:p>
            <a:pPr lvl="0">
              <a:buClr>
                <a:srgbClr val="C00000"/>
              </a:buClr>
              <a:buFont typeface="Wingdings" panose="05000000000000000000" pitchFamily="2" charset="2"/>
              <a:buChar char="§"/>
            </a:pPr>
            <a:endParaRPr lang="de-DE" sz="1200" dirty="0">
              <a:latin typeface="+mn-lt"/>
            </a:endParaRPr>
          </a:p>
          <a:p>
            <a:pPr lvl="0">
              <a:buClr>
                <a:srgbClr val="C00000"/>
              </a:buClr>
              <a:buFont typeface="Wingdings" panose="05000000000000000000" pitchFamily="2" charset="2"/>
              <a:buChar char="§"/>
            </a:pPr>
            <a:r>
              <a:rPr lang="de-DE" sz="1200" b="1" dirty="0">
                <a:latin typeface="+mn-lt"/>
              </a:rPr>
              <a:t>Anschluss neuer Register </a:t>
            </a:r>
            <a:r>
              <a:rPr lang="de-DE" sz="1200" dirty="0">
                <a:latin typeface="+mn-lt"/>
              </a:rPr>
              <a:t>(Umsetzung nach kommerzieller und rechtlicher Freigabe durch die Leitstelle gem. des Change Management Prozesses des DSC-Bereitstellers)</a:t>
            </a:r>
          </a:p>
          <a:p>
            <a:pPr marL="0" lvl="0" indent="0">
              <a:buClr>
                <a:srgbClr val="C00000"/>
              </a:buClr>
              <a:buNone/>
            </a:pPr>
            <a:endParaRPr lang="de-DE" sz="1200" dirty="0">
              <a:latin typeface="+mn-lt"/>
            </a:endParaRPr>
          </a:p>
          <a:p>
            <a:pPr lvl="0">
              <a:buClr>
                <a:srgbClr val="C00000"/>
              </a:buClr>
              <a:buFont typeface="Wingdings" panose="05000000000000000000" pitchFamily="2" charset="2"/>
              <a:buChar char="§"/>
            </a:pPr>
            <a:r>
              <a:rPr lang="de-DE" sz="1200" b="1" dirty="0">
                <a:latin typeface="+mn-lt"/>
              </a:rPr>
              <a:t>Basiskomponenten-Changes </a:t>
            </a:r>
            <a:r>
              <a:rPr lang="de-DE" sz="1200" dirty="0">
                <a:latin typeface="+mn-lt"/>
              </a:rPr>
              <a:t>(neue Versionen z.B. von vor- und nachgelagerten Komponenten, Servicekonto, API…, hier sorgt deren Hersteller/Betreiber dafür, dass die Leitstelle, rechtzeitig über geplante Änderungen informiert wird)</a:t>
            </a:r>
          </a:p>
          <a:p>
            <a:pPr marL="0" lvl="0" indent="0">
              <a:buClr>
                <a:srgbClr val="C00000"/>
              </a:buClr>
              <a:buNone/>
            </a:pPr>
            <a:endParaRPr lang="de-DE" sz="1200" dirty="0">
              <a:latin typeface="+mn-lt"/>
            </a:endParaRPr>
          </a:p>
          <a:p>
            <a:pPr lvl="0">
              <a:buClr>
                <a:srgbClr val="C00000"/>
              </a:buClr>
              <a:buFont typeface="Wingdings" panose="05000000000000000000" pitchFamily="2" charset="2"/>
              <a:buChar char="§"/>
            </a:pPr>
            <a:r>
              <a:rPr lang="de-DE" sz="1200" b="1" dirty="0">
                <a:latin typeface="+mn-lt"/>
              </a:rPr>
              <a:t>Rechtliche Änderungen</a:t>
            </a:r>
            <a:r>
              <a:rPr lang="de-DE" sz="1200" dirty="0">
                <a:latin typeface="+mn-lt"/>
              </a:rPr>
              <a:t> (Bund/Land)  </a:t>
            </a:r>
          </a:p>
          <a:p>
            <a:pPr lvl="0">
              <a:buClr>
                <a:srgbClr val="C00000"/>
              </a:buClr>
              <a:buFont typeface="Wingdings" panose="05000000000000000000" pitchFamily="2" charset="2"/>
              <a:buChar char="§"/>
            </a:pPr>
            <a:r>
              <a:rPr lang="de-DE" sz="1200" b="1" dirty="0">
                <a:latin typeface="+mn-lt"/>
              </a:rPr>
              <a:t>Usability / neue Features </a:t>
            </a:r>
          </a:p>
          <a:p>
            <a:pPr marL="0" indent="0">
              <a:buNone/>
            </a:pPr>
            <a:endParaRPr lang="de-DE" sz="1200" dirty="0">
              <a:latin typeface="+mn-lt"/>
            </a:endParaRPr>
          </a:p>
        </p:txBody>
      </p:sp>
      <p:sp>
        <p:nvSpPr>
          <p:cNvPr id="4" name="Textplatzhalter 2"/>
          <p:cNvSpPr txBox="1">
            <a:spLocks/>
          </p:cNvSpPr>
          <p:nvPr/>
        </p:nvSpPr>
        <p:spPr>
          <a:xfrm>
            <a:off x="979885" y="2175556"/>
            <a:ext cx="6886481" cy="2514602"/>
          </a:xfrm>
          <a:prstGeom prst="rect">
            <a:avLst/>
          </a:prstGeom>
        </p:spPr>
        <p:txBody>
          <a:bodyPr/>
          <a:lstStyle>
            <a:lvl1pPr marL="342900" indent="-342900" algn="l" defTabSz="914400" rtl="0" eaLnBrk="1" latinLnBrk="0" hangingPunct="1">
              <a:lnSpc>
                <a:spcPct val="100000"/>
              </a:lnSpc>
              <a:spcBef>
                <a:spcPts val="1000"/>
              </a:spcBef>
              <a:buClr>
                <a:schemeClr val="bg2"/>
              </a:buClr>
              <a:buFontTx/>
              <a:buBlip>
                <a:blip r:embed="rId3"/>
              </a:buBlip>
              <a:defRPr lang="de-DE" sz="2200" kern="1200" baseline="0" smtClean="0">
                <a:solidFill>
                  <a:schemeClr val="tx1"/>
                </a:solidFill>
                <a:effectLst/>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350" dirty="0"/>
          </a:p>
        </p:txBody>
      </p:sp>
      <p:sp>
        <p:nvSpPr>
          <p:cNvPr id="6" name="Right Brace 5">
            <a:extLst>
              <a:ext uri="{FF2B5EF4-FFF2-40B4-BE49-F238E27FC236}">
                <a16:creationId xmlns:a16="http://schemas.microsoft.com/office/drawing/2014/main" id="{884A2D85-1DD9-4CE7-BB5F-3EC2261351C8}"/>
              </a:ext>
            </a:extLst>
          </p:cNvPr>
          <p:cNvSpPr/>
          <p:nvPr/>
        </p:nvSpPr>
        <p:spPr>
          <a:xfrm>
            <a:off x="3115553" y="4083918"/>
            <a:ext cx="88295" cy="48291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7" name="TextBox 6">
            <a:extLst>
              <a:ext uri="{FF2B5EF4-FFF2-40B4-BE49-F238E27FC236}">
                <a16:creationId xmlns:a16="http://schemas.microsoft.com/office/drawing/2014/main" id="{9FA6DCE6-3475-4D1B-B761-ED036DAB8E1A}"/>
              </a:ext>
            </a:extLst>
          </p:cNvPr>
          <p:cNvSpPr txBox="1"/>
          <p:nvPr/>
        </p:nvSpPr>
        <p:spPr>
          <a:xfrm>
            <a:off x="3203848" y="4186552"/>
            <a:ext cx="3600400" cy="276999"/>
          </a:xfrm>
          <a:prstGeom prst="rect">
            <a:avLst/>
          </a:prstGeom>
          <a:noFill/>
        </p:spPr>
        <p:txBody>
          <a:bodyPr wrap="square" rtlCol="0">
            <a:spAutoFit/>
          </a:bodyPr>
          <a:lstStyle/>
          <a:p>
            <a:r>
              <a:rPr lang="de-DE" sz="1200" dirty="0">
                <a:latin typeface="+mn-lt"/>
                <a:cs typeface="Arial" panose="020B0604020202020204" pitchFamily="34" charset="0"/>
              </a:rPr>
              <a:t>Gegenstand der </a:t>
            </a:r>
            <a:r>
              <a:rPr lang="de-DE" sz="1200" b="1" dirty="0">
                <a:latin typeface="+mn-lt"/>
                <a:cs typeface="Arial" panose="020B0604020202020204" pitchFamily="34" charset="0"/>
              </a:rPr>
              <a:t>Release-Planung</a:t>
            </a:r>
          </a:p>
        </p:txBody>
      </p:sp>
    </p:spTree>
    <p:extLst>
      <p:ext uri="{BB962C8B-B14F-4D97-AF65-F5344CB8AC3E}">
        <p14:creationId xmlns:p14="http://schemas.microsoft.com/office/powerpoint/2010/main" val="729331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67544" y="1059582"/>
            <a:ext cx="7848872" cy="3456384"/>
          </a:xfrm>
        </p:spPr>
        <p:txBody>
          <a:bodyPr/>
          <a:lstStyle/>
          <a:p>
            <a:pPr marL="0" indent="0">
              <a:buNone/>
            </a:pPr>
            <a:r>
              <a:rPr lang="de-DE" sz="1200" b="1" dirty="0">
                <a:latin typeface="+mn-lt"/>
              </a:rPr>
              <a:t>Alle Änderungen welche das DSC in seiner Funktion verändern und Entwicklungsaufwände erfordern, sind Bestandteil der Release-Planung</a:t>
            </a:r>
          </a:p>
          <a:p>
            <a:pPr>
              <a:buClrTx/>
              <a:buFont typeface="+mj-lt"/>
              <a:buAutoNum type="arabicPeriod"/>
            </a:pPr>
            <a:r>
              <a:rPr lang="de-DE" sz="1100" dirty="0">
                <a:latin typeface="+mn-lt"/>
              </a:rPr>
              <a:t>Die Pflege der DSC-Release-Planung liegt in der Verantwortung des Steuerungskreises. Er legt fest, mit welcher Priorität, welche Änderungen, in die Release-Planung kommen und wann diese umgesetzt werden</a:t>
            </a:r>
          </a:p>
          <a:p>
            <a:pPr>
              <a:buClrTx/>
              <a:buFont typeface="+mj-lt"/>
              <a:buAutoNum type="arabicPeriod"/>
            </a:pPr>
            <a:endParaRPr lang="de-DE" sz="1100" dirty="0">
              <a:latin typeface="+mn-lt"/>
            </a:endParaRPr>
          </a:p>
          <a:p>
            <a:pPr>
              <a:buClrTx/>
              <a:buFont typeface="+mj-lt"/>
              <a:buAutoNum type="arabicPeriod"/>
            </a:pPr>
            <a:r>
              <a:rPr lang="de-DE" sz="1100" dirty="0">
                <a:latin typeface="+mn-lt"/>
              </a:rPr>
              <a:t>Für jedes neue Feature ermittelt der DSC-Bereitsteller eine möglichst genaue Feature-Beschreibung und einer daraus abgestimmten Aufwandschätzung (in PT) für Entwicklung und Betrieb</a:t>
            </a:r>
          </a:p>
          <a:p>
            <a:pPr>
              <a:buClrTx/>
              <a:buFont typeface="+mj-lt"/>
              <a:buAutoNum type="arabicPeriod"/>
            </a:pPr>
            <a:endParaRPr lang="de-DE" sz="1100" dirty="0">
              <a:latin typeface="+mn-lt"/>
            </a:endParaRPr>
          </a:p>
          <a:p>
            <a:pPr>
              <a:buClrTx/>
              <a:buFont typeface="+mj-lt"/>
              <a:buAutoNum type="arabicPeriod"/>
            </a:pPr>
            <a:r>
              <a:rPr lang="de-DE" sz="1100" dirty="0">
                <a:latin typeface="+mn-lt"/>
              </a:rPr>
              <a:t>Für die Umsetzung der Release-Planung steht für den Betrachtungszeitraum ein vorher definiertes Entwicklungsbudget in Personentagen zur Verfügung </a:t>
            </a:r>
          </a:p>
          <a:p>
            <a:pPr>
              <a:buClrTx/>
              <a:buFont typeface="+mj-lt"/>
              <a:buAutoNum type="arabicPeriod"/>
            </a:pPr>
            <a:endParaRPr lang="de-DE" sz="1100" dirty="0">
              <a:latin typeface="+mn-lt"/>
            </a:endParaRPr>
          </a:p>
          <a:p>
            <a:pPr>
              <a:buClrTx/>
              <a:buFont typeface="+mj-lt"/>
              <a:buAutoNum type="arabicPeriod"/>
            </a:pPr>
            <a:r>
              <a:rPr lang="de-DE" sz="1100" dirty="0">
                <a:latin typeface="+mn-lt"/>
              </a:rPr>
              <a:t>Der Steuerungskreis priorisiert nun, welche Features für welchen Realisierungszeitpunkt in die Release-Planung aufgenommen werden. Um Budgetüberschreitung zu vermeiden, sollte ein Puffer eingebaut werden </a:t>
            </a:r>
          </a:p>
          <a:p>
            <a:pPr>
              <a:buClrTx/>
              <a:buFont typeface="+mj-lt"/>
              <a:buAutoNum type="arabicPeriod"/>
            </a:pPr>
            <a:endParaRPr lang="de-DE" sz="1100" dirty="0">
              <a:latin typeface="+mn-lt"/>
            </a:endParaRPr>
          </a:p>
          <a:p>
            <a:pPr>
              <a:buClrTx/>
              <a:buFont typeface="+mj-lt"/>
              <a:buAutoNum type="arabicPeriod"/>
            </a:pPr>
            <a:r>
              <a:rPr lang="de-DE" sz="1100" dirty="0">
                <a:latin typeface="+mn-lt"/>
              </a:rPr>
              <a:t>Der DSC-Bereitsteller setzt die Release-Planung um. Nicht-in-Anspruch-genommenes Entwicklungsbudget erhöht das Budget des nächsten Betrachtungszeitraumes  </a:t>
            </a:r>
          </a:p>
          <a:p>
            <a:pPr>
              <a:buClrTx/>
              <a:buFont typeface="+mj-lt"/>
              <a:buAutoNum type="arabicPeriod"/>
            </a:pPr>
            <a:endParaRPr lang="de-DE" sz="1100" dirty="0">
              <a:latin typeface="+mn-lt"/>
            </a:endParaRPr>
          </a:p>
          <a:p>
            <a:pPr>
              <a:buClrTx/>
              <a:buFont typeface="+mj-lt"/>
              <a:buAutoNum type="arabicPeriod"/>
            </a:pPr>
            <a:r>
              <a:rPr lang="de-DE" sz="1100" dirty="0">
                <a:latin typeface="+mn-lt"/>
              </a:rPr>
              <a:t>Die Weiterentwicklungskosten des DSC lassen sich so in die DSC-Kosten integrieren, dass eine Berechnung zu Jahres-Pauschalen an das BMI möglich wird</a:t>
            </a:r>
          </a:p>
          <a:p>
            <a:pPr marL="0" indent="0">
              <a:buNone/>
            </a:pPr>
            <a:endParaRPr lang="de-DE" sz="1200" dirty="0">
              <a:latin typeface="+mn-lt"/>
            </a:endParaRPr>
          </a:p>
        </p:txBody>
      </p:sp>
      <p:sp>
        <p:nvSpPr>
          <p:cNvPr id="4" name="Textplatzhalter 2"/>
          <p:cNvSpPr txBox="1">
            <a:spLocks/>
          </p:cNvSpPr>
          <p:nvPr/>
        </p:nvSpPr>
        <p:spPr>
          <a:xfrm>
            <a:off x="979885" y="2175556"/>
            <a:ext cx="6886481" cy="2514602"/>
          </a:xfrm>
          <a:prstGeom prst="rect">
            <a:avLst/>
          </a:prstGeom>
        </p:spPr>
        <p:txBody>
          <a:bodyPr/>
          <a:lstStyle>
            <a:lvl1pPr marL="342900" indent="-342900" algn="l" defTabSz="914400" rtl="0" eaLnBrk="1" latinLnBrk="0" hangingPunct="1">
              <a:lnSpc>
                <a:spcPct val="100000"/>
              </a:lnSpc>
              <a:spcBef>
                <a:spcPts val="1000"/>
              </a:spcBef>
              <a:buClr>
                <a:schemeClr val="bg2"/>
              </a:buClr>
              <a:buFontTx/>
              <a:buBlip>
                <a:blip r:embed="rId3"/>
              </a:buBlip>
              <a:defRPr lang="de-DE" sz="2200" kern="1200" baseline="0" smtClean="0">
                <a:solidFill>
                  <a:schemeClr val="tx1"/>
                </a:solidFill>
                <a:effectLst/>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350" dirty="0"/>
          </a:p>
        </p:txBody>
      </p:sp>
      <p:sp>
        <p:nvSpPr>
          <p:cNvPr id="8" name="Textplatzhalter 1">
            <a:extLst>
              <a:ext uri="{FF2B5EF4-FFF2-40B4-BE49-F238E27FC236}">
                <a16:creationId xmlns:a16="http://schemas.microsoft.com/office/drawing/2014/main" id="{ABB1D126-1B83-43A1-8DC2-7F717C00AD0E}"/>
              </a:ext>
            </a:extLst>
          </p:cNvPr>
          <p:cNvSpPr>
            <a:spLocks noGrp="1"/>
          </p:cNvSpPr>
          <p:nvPr>
            <p:ph type="body" sz="quarter" idx="12"/>
          </p:nvPr>
        </p:nvSpPr>
        <p:spPr>
          <a:xfrm>
            <a:off x="362714" y="410021"/>
            <a:ext cx="8025710" cy="865585"/>
          </a:xfrm>
        </p:spPr>
        <p:txBody>
          <a:bodyPr/>
          <a:lstStyle/>
          <a:p>
            <a:r>
              <a:rPr lang="de-DE" sz="2000" dirty="0">
                <a:solidFill>
                  <a:srgbClr val="C00000"/>
                </a:solidFill>
                <a:latin typeface="+mn-lt"/>
              </a:rPr>
              <a:t>5. Aufgabenfelder in der Bereitstellung: </a:t>
            </a:r>
            <a:br>
              <a:rPr lang="de-DE" sz="2000" dirty="0">
                <a:solidFill>
                  <a:srgbClr val="C00000"/>
                </a:solidFill>
                <a:latin typeface="+mn-lt"/>
              </a:rPr>
            </a:br>
            <a:r>
              <a:rPr lang="de-DE" sz="2000" b="1" dirty="0">
                <a:solidFill>
                  <a:srgbClr val="D60000"/>
                </a:solidFill>
                <a:latin typeface="+mn-lt"/>
              </a:rPr>
              <a:t>Änderungsmanagement – Release Planung</a:t>
            </a:r>
          </a:p>
        </p:txBody>
      </p:sp>
    </p:spTree>
    <p:extLst>
      <p:ext uri="{BB962C8B-B14F-4D97-AF65-F5344CB8AC3E}">
        <p14:creationId xmlns:p14="http://schemas.microsoft.com/office/powerpoint/2010/main" val="4056417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41420" y="1131590"/>
            <a:ext cx="7848872" cy="3456384"/>
          </a:xfrm>
        </p:spPr>
        <p:txBody>
          <a:bodyPr/>
          <a:lstStyle/>
          <a:p>
            <a:pPr>
              <a:buClr>
                <a:srgbClr val="C00000"/>
              </a:buClr>
              <a:buFont typeface="Wingdings" panose="05000000000000000000" pitchFamily="2" charset="2"/>
              <a:buChar char="§"/>
            </a:pPr>
            <a:r>
              <a:rPr lang="de-DE" sz="1200" dirty="0">
                <a:latin typeface="+mn-lt"/>
              </a:rPr>
              <a:t>Die Umsetzung der verabschiedeten Release-Planung erfolgt durch den DSC-Bereitsteller</a:t>
            </a:r>
          </a:p>
          <a:p>
            <a:pPr marL="0" indent="0">
              <a:buClr>
                <a:srgbClr val="C00000"/>
              </a:buClr>
              <a:buNone/>
            </a:pPr>
            <a:endParaRPr lang="de-DE" sz="1200" dirty="0">
              <a:latin typeface="+mn-lt"/>
            </a:endParaRPr>
          </a:p>
          <a:p>
            <a:pPr lvl="0">
              <a:buClr>
                <a:srgbClr val="C00000"/>
              </a:buClr>
              <a:buFont typeface="Wingdings" panose="05000000000000000000" pitchFamily="2" charset="2"/>
              <a:buChar char="§"/>
            </a:pPr>
            <a:r>
              <a:rPr lang="de-DE" sz="1200" dirty="0">
                <a:latin typeface="+mn-lt"/>
              </a:rPr>
              <a:t>Er dokumentiert die Features in einem geeigneten Entwicklungs-Backlog-Tool</a:t>
            </a:r>
          </a:p>
          <a:p>
            <a:pPr marL="0" lvl="0" indent="0">
              <a:buClr>
                <a:srgbClr val="C00000"/>
              </a:buClr>
              <a:buNone/>
            </a:pPr>
            <a:r>
              <a:rPr lang="de-DE" sz="1200" dirty="0">
                <a:latin typeface="+mn-lt"/>
              </a:rPr>
              <a:t> </a:t>
            </a:r>
          </a:p>
          <a:p>
            <a:pPr>
              <a:buClr>
                <a:srgbClr val="C00000"/>
              </a:buClr>
              <a:buFont typeface="Wingdings" panose="05000000000000000000" pitchFamily="2" charset="2"/>
              <a:buChar char="§"/>
            </a:pPr>
            <a:r>
              <a:rPr lang="de-DE" sz="1200" dirty="0">
                <a:latin typeface="+mn-lt"/>
              </a:rPr>
              <a:t>Etwaige Abweichungen klärt er möglichst proaktiv mit der Leitstelle </a:t>
            </a:r>
          </a:p>
          <a:p>
            <a:pPr>
              <a:buClr>
                <a:srgbClr val="C00000"/>
              </a:buClr>
              <a:buFont typeface="Wingdings" panose="05000000000000000000" pitchFamily="2" charset="2"/>
              <a:buChar char="§"/>
            </a:pPr>
            <a:endParaRPr lang="de-DE" sz="1200" dirty="0">
              <a:latin typeface="+mn-lt"/>
            </a:endParaRPr>
          </a:p>
          <a:p>
            <a:pPr>
              <a:buClr>
                <a:srgbClr val="C00000"/>
              </a:buClr>
              <a:buFont typeface="Wingdings" panose="05000000000000000000" pitchFamily="2" charset="2"/>
              <a:buChar char="§"/>
            </a:pPr>
            <a:r>
              <a:rPr lang="de-DE" sz="1200" dirty="0">
                <a:latin typeface="+mn-lt"/>
              </a:rPr>
              <a:t>Er stimmt mit der Leitstelle ein standardisiertes und möglicherweise automatisiertes Testvorgehen</a:t>
            </a:r>
          </a:p>
          <a:p>
            <a:pPr>
              <a:buClr>
                <a:srgbClr val="C00000"/>
              </a:buClr>
              <a:buFont typeface="Wingdings" panose="05000000000000000000" pitchFamily="2" charset="2"/>
              <a:buChar char="§"/>
            </a:pPr>
            <a:endParaRPr lang="de-DE" sz="1200" dirty="0">
              <a:latin typeface="+mn-lt"/>
            </a:endParaRPr>
          </a:p>
          <a:p>
            <a:pPr>
              <a:buClr>
                <a:srgbClr val="C00000"/>
              </a:buClr>
              <a:buFont typeface="Wingdings" panose="05000000000000000000" pitchFamily="2" charset="2"/>
              <a:buChar char="§"/>
            </a:pPr>
            <a:r>
              <a:rPr lang="de-DE" sz="1200" dirty="0">
                <a:latin typeface="+mn-lt"/>
              </a:rPr>
              <a:t>Er definiert gemeinsam mit der Leitstelle ein standardisiertes Vorgehen für Abnahme und Inbetriebnahme</a:t>
            </a:r>
          </a:p>
          <a:p>
            <a:pPr marL="0" indent="0">
              <a:buNone/>
            </a:pPr>
            <a:endParaRPr lang="de-DE" sz="1200" dirty="0">
              <a:latin typeface="+mn-lt"/>
            </a:endParaRPr>
          </a:p>
        </p:txBody>
      </p:sp>
      <p:sp>
        <p:nvSpPr>
          <p:cNvPr id="4" name="Textplatzhalter 2"/>
          <p:cNvSpPr txBox="1">
            <a:spLocks/>
          </p:cNvSpPr>
          <p:nvPr/>
        </p:nvSpPr>
        <p:spPr>
          <a:xfrm>
            <a:off x="979885" y="2175556"/>
            <a:ext cx="6886481" cy="2514602"/>
          </a:xfrm>
          <a:prstGeom prst="rect">
            <a:avLst/>
          </a:prstGeom>
        </p:spPr>
        <p:txBody>
          <a:bodyPr/>
          <a:lstStyle>
            <a:lvl1pPr marL="342900" indent="-342900" algn="l" defTabSz="914400" rtl="0" eaLnBrk="1" latinLnBrk="0" hangingPunct="1">
              <a:lnSpc>
                <a:spcPct val="100000"/>
              </a:lnSpc>
              <a:spcBef>
                <a:spcPts val="1000"/>
              </a:spcBef>
              <a:buClr>
                <a:schemeClr val="bg2"/>
              </a:buClr>
              <a:buFontTx/>
              <a:buBlip>
                <a:blip r:embed="rId3"/>
              </a:buBlip>
              <a:defRPr lang="de-DE" sz="2200" kern="1200" baseline="0" smtClean="0">
                <a:solidFill>
                  <a:schemeClr val="tx1"/>
                </a:solidFill>
                <a:effectLst/>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350" dirty="0"/>
          </a:p>
        </p:txBody>
      </p:sp>
      <p:sp>
        <p:nvSpPr>
          <p:cNvPr id="8" name="Text Placeholder 1">
            <a:extLst>
              <a:ext uri="{FF2B5EF4-FFF2-40B4-BE49-F238E27FC236}">
                <a16:creationId xmlns:a16="http://schemas.microsoft.com/office/drawing/2014/main" id="{1C3BC06C-EB17-488A-A23D-C5E15E3DCCF3}"/>
              </a:ext>
            </a:extLst>
          </p:cNvPr>
          <p:cNvSpPr txBox="1">
            <a:spLocks/>
          </p:cNvSpPr>
          <p:nvPr/>
        </p:nvSpPr>
        <p:spPr>
          <a:xfrm>
            <a:off x="366226" y="411510"/>
            <a:ext cx="8074613" cy="865585"/>
          </a:xfrm>
          <a:prstGeom prst="rect">
            <a:avLst/>
          </a:prstGeom>
        </p:spPr>
        <p:txBody>
          <a:bodyPr/>
          <a:lstStyle>
            <a:lvl1pPr marL="0" indent="0" algn="l" defTabSz="457200" rtl="0" eaLnBrk="1" fontAlgn="base" hangingPunct="1">
              <a:lnSpc>
                <a:spcPct val="100000"/>
              </a:lnSpc>
              <a:spcBef>
                <a:spcPct val="20000"/>
              </a:spcBef>
              <a:spcAft>
                <a:spcPct val="0"/>
              </a:spcAft>
              <a:buFont typeface="Arial" charset="0"/>
              <a:buNone/>
              <a:defRPr lang="de-DE" sz="2250" kern="1200" baseline="0" smtClean="0">
                <a:solidFill>
                  <a:schemeClr val="tx1"/>
                </a:solidFill>
                <a:effectLst/>
                <a:latin typeface="Arial" panose="020B0604020202020204" pitchFamily="34" charset="0"/>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000" dirty="0">
                <a:solidFill>
                  <a:srgbClr val="D60000"/>
                </a:solidFill>
                <a:latin typeface="+mn-lt"/>
              </a:rPr>
              <a:t>5. Aufgabenfelder in der Bereitstellung: </a:t>
            </a:r>
            <a:br>
              <a:rPr lang="de-DE" sz="2000" b="1" dirty="0">
                <a:solidFill>
                  <a:srgbClr val="D60000"/>
                </a:solidFill>
                <a:latin typeface="+mn-lt"/>
              </a:rPr>
            </a:br>
            <a:r>
              <a:rPr lang="de-DE" sz="2000" b="1" dirty="0">
                <a:solidFill>
                  <a:srgbClr val="D60000"/>
                </a:solidFill>
                <a:latin typeface="+mn-lt"/>
              </a:rPr>
              <a:t>Änderungsmanagement – Release-Umsetzung </a:t>
            </a:r>
          </a:p>
        </p:txBody>
      </p:sp>
    </p:spTree>
    <p:extLst>
      <p:ext uri="{BB962C8B-B14F-4D97-AF65-F5344CB8AC3E}">
        <p14:creationId xmlns:p14="http://schemas.microsoft.com/office/powerpoint/2010/main" val="382294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E2EFA4-A756-43B3-BFE6-58DDF7CBB1A9}"/>
              </a:ext>
            </a:extLst>
          </p:cNvPr>
          <p:cNvSpPr>
            <a:spLocks noGrp="1"/>
          </p:cNvSpPr>
          <p:nvPr>
            <p:ph type="body" sz="quarter" idx="13"/>
          </p:nvPr>
        </p:nvSpPr>
        <p:spPr>
          <a:xfrm>
            <a:off x="442144" y="1131590"/>
            <a:ext cx="8444575" cy="3641706"/>
          </a:xfrm>
        </p:spPr>
        <p:txBody>
          <a:bodyPr>
            <a:normAutofit/>
          </a:bodyPr>
          <a:lstStyle/>
          <a:p>
            <a:pPr marL="0" indent="0">
              <a:buNone/>
            </a:pPr>
            <a:r>
              <a:rPr lang="de-DE" sz="1200" b="1" dirty="0">
                <a:latin typeface="+mn-lt"/>
              </a:rPr>
              <a:t>1. Ausgangslage</a:t>
            </a:r>
            <a:br>
              <a:rPr lang="de-DE" sz="1200" dirty="0">
                <a:latin typeface="+mn-lt"/>
              </a:rPr>
            </a:br>
            <a:r>
              <a:rPr lang="de-DE" sz="1200" dirty="0">
                <a:latin typeface="+mn-lt"/>
              </a:rPr>
              <a:t>Funktionalität und Nutzerreise des DSC</a:t>
            </a:r>
            <a:br>
              <a:rPr lang="de-DE" sz="1200" dirty="0">
                <a:latin typeface="+mn-lt"/>
              </a:rPr>
            </a:br>
            <a:r>
              <a:rPr lang="de-DE" sz="1200" dirty="0">
                <a:latin typeface="+mn-lt"/>
              </a:rPr>
              <a:t>	</a:t>
            </a:r>
          </a:p>
          <a:p>
            <a:pPr marL="0" indent="0">
              <a:buNone/>
            </a:pPr>
            <a:r>
              <a:rPr lang="de-DE" sz="1200" b="1" dirty="0">
                <a:latin typeface="+mn-lt"/>
              </a:rPr>
              <a:t>2. Ziele des Betreibermodells</a:t>
            </a:r>
            <a:br>
              <a:rPr lang="de-DE" sz="1200" dirty="0">
                <a:latin typeface="+mn-lt"/>
              </a:rPr>
            </a:br>
            <a:r>
              <a:rPr lang="de-DE" sz="1200" dirty="0">
                <a:latin typeface="+mn-lt"/>
              </a:rPr>
              <a:t>Vertrauen, Sichtbarkeit &amp; Nachvollziehbarkeit, Verlässlichkeit, Investitionsschutz, Kostentransparenz</a:t>
            </a:r>
          </a:p>
          <a:p>
            <a:pPr marL="0" indent="0">
              <a:buNone/>
            </a:pPr>
            <a:r>
              <a:rPr lang="de-DE" sz="1200" dirty="0">
                <a:latin typeface="+mn-lt"/>
              </a:rPr>
              <a:t> </a:t>
            </a:r>
          </a:p>
          <a:p>
            <a:pPr marL="0" indent="0">
              <a:buNone/>
            </a:pPr>
            <a:r>
              <a:rPr lang="de-DE" sz="1200" b="1" dirty="0">
                <a:latin typeface="+mn-lt"/>
              </a:rPr>
              <a:t>3. Wie das DSC funktioniert </a:t>
            </a:r>
            <a:br>
              <a:rPr lang="de-DE" sz="1200" dirty="0">
                <a:latin typeface="+mn-lt"/>
              </a:rPr>
            </a:br>
            <a:r>
              <a:rPr lang="de-DE" sz="1200" dirty="0">
                <a:latin typeface="+mn-lt"/>
              </a:rPr>
              <a:t>Datenströme und der dreistufiger Datenabruf </a:t>
            </a:r>
            <a:br>
              <a:rPr lang="de-DE" sz="1200" dirty="0">
                <a:latin typeface="+mn-lt"/>
              </a:rPr>
            </a:br>
            <a:endParaRPr lang="de-DE" sz="1200" dirty="0">
              <a:latin typeface="+mn-lt"/>
            </a:endParaRPr>
          </a:p>
          <a:p>
            <a:pPr marL="0" indent="0">
              <a:buNone/>
            </a:pPr>
            <a:r>
              <a:rPr lang="de-DE" sz="1200" b="1" dirty="0">
                <a:latin typeface="+mn-lt"/>
              </a:rPr>
              <a:t>4. DSC Stakeholder, Gremien und Rollen</a:t>
            </a:r>
            <a:br>
              <a:rPr lang="de-DE" sz="1200" b="1" dirty="0">
                <a:latin typeface="+mn-lt"/>
              </a:rPr>
            </a:br>
            <a:r>
              <a:rPr lang="de-DE" sz="1200" dirty="0">
                <a:latin typeface="+mn-lt"/>
              </a:rPr>
              <a:t>First-Level-Support, Leitstelle, Steuerungskreis, Bereitsteller, XDSC-Betreiber, angeschlossene Register</a:t>
            </a:r>
          </a:p>
          <a:p>
            <a:pPr marL="0" indent="0">
              <a:buNone/>
            </a:pPr>
            <a:r>
              <a:rPr lang="de-DE" sz="1200" dirty="0">
                <a:latin typeface="+mn-lt"/>
              </a:rPr>
              <a:t> </a:t>
            </a:r>
          </a:p>
          <a:p>
            <a:pPr marL="0" indent="0">
              <a:buNone/>
            </a:pPr>
            <a:r>
              <a:rPr lang="de-DE" sz="1200" b="1" dirty="0">
                <a:latin typeface="+mn-lt"/>
              </a:rPr>
              <a:t>5. Aufgabenfelder in der Bereitstellung </a:t>
            </a:r>
            <a:br>
              <a:rPr lang="de-DE" sz="1200" dirty="0">
                <a:latin typeface="+mn-lt"/>
              </a:rPr>
            </a:br>
            <a:r>
              <a:rPr lang="de-DE" sz="1200" dirty="0">
                <a:latin typeface="+mn-lt"/>
              </a:rPr>
              <a:t>Rollout, Regelbetrieb, </a:t>
            </a:r>
            <a:r>
              <a:rPr lang="de-DE" sz="1200" dirty="0" err="1">
                <a:latin typeface="+mn-lt"/>
              </a:rPr>
              <a:t>Incident</a:t>
            </a:r>
            <a:r>
              <a:rPr lang="de-DE" sz="1200" dirty="0">
                <a:latin typeface="+mn-lt"/>
              </a:rPr>
              <a:t>, Change</a:t>
            </a:r>
          </a:p>
          <a:p>
            <a:pPr marL="0" indent="0">
              <a:buNone/>
            </a:pPr>
            <a:endParaRPr lang="de-DE" sz="1200" dirty="0">
              <a:latin typeface="+mn-lt"/>
            </a:endParaRPr>
          </a:p>
          <a:p>
            <a:pPr marL="0" indent="0">
              <a:buNone/>
            </a:pPr>
            <a:r>
              <a:rPr lang="de-DE" sz="1200" b="1" dirty="0">
                <a:latin typeface="+mn-lt"/>
              </a:rPr>
              <a:t>6. Kostenschätzung</a:t>
            </a:r>
            <a:br>
              <a:rPr lang="de-DE" sz="1200" b="1" dirty="0">
                <a:latin typeface="+mn-lt"/>
              </a:rPr>
            </a:br>
            <a:r>
              <a:rPr lang="de-DE" sz="1200" dirty="0">
                <a:latin typeface="+mn-lt"/>
              </a:rPr>
              <a:t>Einmaliger und jährlicher Erfüllungsaufwand 	</a:t>
            </a:r>
          </a:p>
          <a:p>
            <a:pPr marL="214313" indent="-214313">
              <a:buFont typeface="Arial" panose="020B0604020202020204" pitchFamily="34" charset="0"/>
              <a:buChar char="•"/>
            </a:pPr>
            <a:endParaRPr lang="de-DE" dirty="0">
              <a:latin typeface="+mn-lt"/>
            </a:endParaRPr>
          </a:p>
          <a:p>
            <a:pPr marL="0" indent="0">
              <a:buNone/>
            </a:pPr>
            <a:endParaRPr lang="de-DE" dirty="0">
              <a:latin typeface="+mn-lt"/>
            </a:endParaRPr>
          </a:p>
        </p:txBody>
      </p:sp>
      <p:sp>
        <p:nvSpPr>
          <p:cNvPr id="6" name="Text Placeholder 1">
            <a:extLst>
              <a:ext uri="{FF2B5EF4-FFF2-40B4-BE49-F238E27FC236}">
                <a16:creationId xmlns:a16="http://schemas.microsoft.com/office/drawing/2014/main" id="{C8014CE9-A68E-4AD7-BA69-6EBA29258FAC}"/>
              </a:ext>
            </a:extLst>
          </p:cNvPr>
          <p:cNvSpPr txBox="1">
            <a:spLocks/>
          </p:cNvSpPr>
          <p:nvPr/>
        </p:nvSpPr>
        <p:spPr>
          <a:xfrm>
            <a:off x="433199" y="352202"/>
            <a:ext cx="8074613" cy="683017"/>
          </a:xfrm>
          <a:prstGeom prst="rect">
            <a:avLst/>
          </a:prstGeom>
        </p:spPr>
        <p:txBody>
          <a:bodyPr/>
          <a:lstStyle>
            <a:lvl1pPr marL="0" indent="0" algn="l" defTabSz="457200" rtl="0" eaLnBrk="1" fontAlgn="base" hangingPunct="1">
              <a:lnSpc>
                <a:spcPct val="100000"/>
              </a:lnSpc>
              <a:spcBef>
                <a:spcPct val="20000"/>
              </a:spcBef>
              <a:spcAft>
                <a:spcPct val="0"/>
              </a:spcAft>
              <a:buFont typeface="Arial" charset="0"/>
              <a:buNone/>
              <a:defRPr lang="de-DE" sz="2250" kern="1200" baseline="0" smtClean="0">
                <a:solidFill>
                  <a:schemeClr val="tx1"/>
                </a:solidFill>
                <a:effectLst/>
                <a:latin typeface="Arial" panose="020B0604020202020204" pitchFamily="34" charset="0"/>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hangingPunct="0"/>
            <a:r>
              <a:rPr lang="de-DE" sz="2000" b="1" dirty="0">
                <a:solidFill>
                  <a:srgbClr val="D60000"/>
                </a:solidFill>
                <a:latin typeface="+mn-lt"/>
              </a:rPr>
              <a:t>Inhalt des Konzepts Betreibermodell für die Betriebsstelle des Datenschutzcockpits </a:t>
            </a:r>
          </a:p>
        </p:txBody>
      </p:sp>
    </p:spTree>
    <p:extLst>
      <p:ext uri="{BB962C8B-B14F-4D97-AF65-F5344CB8AC3E}">
        <p14:creationId xmlns:p14="http://schemas.microsoft.com/office/powerpoint/2010/main" val="3203958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E2EFA4-A756-43B3-BFE6-58DDF7CBB1A9}"/>
              </a:ext>
            </a:extLst>
          </p:cNvPr>
          <p:cNvSpPr>
            <a:spLocks noGrp="1"/>
          </p:cNvSpPr>
          <p:nvPr>
            <p:ph type="body" sz="quarter" idx="13"/>
          </p:nvPr>
        </p:nvSpPr>
        <p:spPr>
          <a:xfrm>
            <a:off x="443031" y="983382"/>
            <a:ext cx="6886481" cy="1963266"/>
          </a:xfrm>
        </p:spPr>
        <p:txBody>
          <a:bodyPr>
            <a:normAutofit fontScale="92500" lnSpcReduction="20000"/>
          </a:bodyPr>
          <a:lstStyle/>
          <a:p>
            <a:pPr marL="228600" indent="-228600">
              <a:lnSpc>
                <a:spcPct val="170000"/>
              </a:lnSpc>
              <a:buClrTx/>
              <a:buFont typeface="+mj-lt"/>
              <a:buAutoNum type="arabicPeriod"/>
            </a:pPr>
            <a:r>
              <a:rPr lang="de-DE" sz="1300" dirty="0">
                <a:latin typeface="+mn-lt"/>
              </a:rPr>
              <a:t>Ausgangslage</a:t>
            </a:r>
            <a:r>
              <a:rPr lang="de-DE" sz="1300" dirty="0"/>
              <a:t>	</a:t>
            </a:r>
          </a:p>
          <a:p>
            <a:pPr marL="228600" indent="-228600">
              <a:lnSpc>
                <a:spcPct val="170000"/>
              </a:lnSpc>
              <a:buClrTx/>
              <a:buFont typeface="+mj-lt"/>
              <a:buAutoNum type="arabicPeriod"/>
            </a:pPr>
            <a:r>
              <a:rPr lang="de-DE" sz="1300" dirty="0">
                <a:latin typeface="+mn-lt"/>
              </a:rPr>
              <a:t>Ziele des Betreibermodells</a:t>
            </a:r>
          </a:p>
          <a:p>
            <a:pPr marL="228600" indent="-228600">
              <a:lnSpc>
                <a:spcPct val="170000"/>
              </a:lnSpc>
              <a:buClrTx/>
              <a:buFont typeface="+mj-lt"/>
              <a:buAutoNum type="arabicPeriod"/>
            </a:pPr>
            <a:r>
              <a:rPr lang="de-DE" sz="1300" dirty="0">
                <a:latin typeface="+mn-lt"/>
              </a:rPr>
              <a:t>Grundlagen - Begriffsabgrenzung und Scope</a:t>
            </a:r>
          </a:p>
          <a:p>
            <a:pPr marL="228600" indent="-228600">
              <a:lnSpc>
                <a:spcPct val="170000"/>
              </a:lnSpc>
              <a:buClrTx/>
              <a:buFont typeface="+mj-lt"/>
              <a:buAutoNum type="arabicPeriod"/>
            </a:pPr>
            <a:r>
              <a:rPr lang="de-DE" sz="1300" dirty="0">
                <a:latin typeface="+mn-lt"/>
              </a:rPr>
              <a:t>Stakeholder, Gremien und Rollen</a:t>
            </a:r>
          </a:p>
          <a:p>
            <a:pPr marL="228600" indent="-228600">
              <a:lnSpc>
                <a:spcPct val="170000"/>
              </a:lnSpc>
              <a:buClrTx/>
              <a:buFont typeface="+mj-lt"/>
              <a:buAutoNum type="arabicPeriod"/>
            </a:pPr>
            <a:r>
              <a:rPr lang="de-DE" sz="1300" dirty="0">
                <a:latin typeface="+mn-lt"/>
              </a:rPr>
              <a:t>Aufgabenfelder in der Bereitstellung (Rollout, Regelbetrieb, Incident, Change)</a:t>
            </a:r>
          </a:p>
          <a:p>
            <a:pPr marL="228600" indent="-228600">
              <a:lnSpc>
                <a:spcPct val="170000"/>
              </a:lnSpc>
              <a:buClrTx/>
              <a:buFont typeface="+mj-lt"/>
              <a:buAutoNum type="arabicPeriod"/>
            </a:pPr>
            <a:r>
              <a:rPr lang="de-DE" sz="1300" b="1" dirty="0">
                <a:latin typeface="+mn-lt"/>
              </a:rPr>
              <a:t>DSC-Kostenmodell</a:t>
            </a:r>
            <a:r>
              <a:rPr lang="de-DE" sz="1300" dirty="0">
                <a:latin typeface="+mn-lt"/>
              </a:rPr>
              <a:t> </a:t>
            </a:r>
            <a:r>
              <a:rPr lang="de-DE" sz="1300" b="1" dirty="0">
                <a:latin typeface="+mn-lt"/>
              </a:rPr>
              <a:t>	</a:t>
            </a:r>
          </a:p>
          <a:p>
            <a:pPr marL="214313" indent="-214313">
              <a:buFont typeface="Arial" panose="020B0604020202020204" pitchFamily="34" charset="0"/>
              <a:buChar char="•"/>
            </a:pPr>
            <a:endParaRPr lang="de-DE" sz="1200" dirty="0"/>
          </a:p>
          <a:p>
            <a:endParaRPr lang="de-DE" sz="1200" dirty="0"/>
          </a:p>
        </p:txBody>
      </p:sp>
      <p:sp>
        <p:nvSpPr>
          <p:cNvPr id="6" name="Text Placeholder 1">
            <a:extLst>
              <a:ext uri="{FF2B5EF4-FFF2-40B4-BE49-F238E27FC236}">
                <a16:creationId xmlns:a16="http://schemas.microsoft.com/office/drawing/2014/main" id="{C8014CE9-A68E-4AD7-BA69-6EBA29258FAC}"/>
              </a:ext>
            </a:extLst>
          </p:cNvPr>
          <p:cNvSpPr txBox="1">
            <a:spLocks/>
          </p:cNvSpPr>
          <p:nvPr/>
        </p:nvSpPr>
        <p:spPr>
          <a:xfrm>
            <a:off x="432427" y="350532"/>
            <a:ext cx="8074613" cy="865585"/>
          </a:xfrm>
          <a:prstGeom prst="rect">
            <a:avLst/>
          </a:prstGeom>
        </p:spPr>
        <p:txBody>
          <a:bodyPr/>
          <a:lstStyle>
            <a:lvl1pPr marL="0" indent="0" algn="l" defTabSz="457200" rtl="0" eaLnBrk="1" fontAlgn="base" hangingPunct="1">
              <a:lnSpc>
                <a:spcPct val="100000"/>
              </a:lnSpc>
              <a:spcBef>
                <a:spcPct val="20000"/>
              </a:spcBef>
              <a:spcAft>
                <a:spcPct val="0"/>
              </a:spcAft>
              <a:buFont typeface="Arial" charset="0"/>
              <a:buNone/>
              <a:defRPr lang="de-DE" sz="2250" kern="1200" baseline="0" smtClean="0">
                <a:solidFill>
                  <a:schemeClr val="tx1"/>
                </a:solidFill>
                <a:effectLst/>
                <a:latin typeface="Arial" panose="020B0604020202020204" pitchFamily="34" charset="0"/>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hangingPunct="0"/>
            <a:r>
              <a:rPr lang="de-DE" sz="2000" b="1" dirty="0">
                <a:solidFill>
                  <a:srgbClr val="D60000"/>
                </a:solidFill>
                <a:latin typeface="+mn-lt"/>
              </a:rPr>
              <a:t>Inhalt</a:t>
            </a:r>
          </a:p>
        </p:txBody>
      </p:sp>
    </p:spTree>
    <p:extLst>
      <p:ext uri="{BB962C8B-B14F-4D97-AF65-F5344CB8AC3E}">
        <p14:creationId xmlns:p14="http://schemas.microsoft.com/office/powerpoint/2010/main" val="518474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9619ED-22CA-458C-AF9E-1774D32ED255}"/>
              </a:ext>
            </a:extLst>
          </p:cNvPr>
          <p:cNvSpPr>
            <a:spLocks noGrp="1"/>
          </p:cNvSpPr>
          <p:nvPr>
            <p:ph type="body" sz="quarter" idx="13"/>
          </p:nvPr>
        </p:nvSpPr>
        <p:spPr>
          <a:xfrm>
            <a:off x="441420" y="830306"/>
            <a:ext cx="7696570" cy="3744416"/>
          </a:xfrm>
        </p:spPr>
        <p:txBody>
          <a:bodyPr>
            <a:noAutofit/>
          </a:bodyPr>
          <a:lstStyle/>
          <a:p>
            <a:pPr marL="0" indent="0">
              <a:buNone/>
            </a:pPr>
            <a:endParaRPr lang="de-DE" sz="1200" b="1" i="0" u="none" strike="noStrike" baseline="0" dirty="0">
              <a:solidFill>
                <a:srgbClr val="000000"/>
              </a:solidFill>
              <a:latin typeface="+mn-lt"/>
            </a:endParaRPr>
          </a:p>
          <a:p>
            <a:pPr>
              <a:buClr>
                <a:srgbClr val="C00000"/>
              </a:buClr>
              <a:buFont typeface="Wingdings" panose="05000000000000000000" pitchFamily="2" charset="2"/>
              <a:buChar char="§"/>
            </a:pPr>
            <a:r>
              <a:rPr lang="de-DE" sz="1200" b="0" i="0" u="none" strike="noStrike" baseline="0" dirty="0">
                <a:solidFill>
                  <a:srgbClr val="000000"/>
                </a:solidFill>
                <a:latin typeface="+mn-lt"/>
              </a:rPr>
              <a:t>Für die Steuerung der Aufgaben des Roll-Outs und Betriebes des DSC wird in der FHB ein Programm- und Projektmanagement aufgebaut, das die Koordinierung und Steuerung der Projektbeteiligten übernimmt. </a:t>
            </a:r>
            <a:endParaRPr lang="de-DE" sz="1200" dirty="0">
              <a:solidFill>
                <a:srgbClr val="000000"/>
              </a:solidFill>
              <a:latin typeface="+mn-lt"/>
            </a:endParaRPr>
          </a:p>
          <a:p>
            <a:pPr>
              <a:buClr>
                <a:srgbClr val="C00000"/>
              </a:buClr>
              <a:buFont typeface="Wingdings" panose="05000000000000000000" pitchFamily="2" charset="2"/>
              <a:buChar char="§"/>
            </a:pPr>
            <a:endParaRPr lang="de-DE" sz="1200" b="0" i="0" u="none" strike="noStrike" baseline="0" dirty="0">
              <a:solidFill>
                <a:srgbClr val="000000"/>
              </a:solidFill>
              <a:latin typeface="+mn-lt"/>
            </a:endParaRPr>
          </a:p>
          <a:p>
            <a:pPr>
              <a:buClr>
                <a:srgbClr val="C00000"/>
              </a:buClr>
              <a:buFont typeface="Wingdings" panose="05000000000000000000" pitchFamily="2" charset="2"/>
              <a:buChar char="§"/>
            </a:pPr>
            <a:r>
              <a:rPr lang="de-DE" sz="1200" b="0" i="0" u="none" strike="noStrike" baseline="0" dirty="0">
                <a:solidFill>
                  <a:srgbClr val="000000"/>
                </a:solidFill>
                <a:latin typeface="+mn-lt"/>
              </a:rPr>
              <a:t>In einem gemeinsam mit dem BVA durchzuführenden Projekt sind Konzepte und Software-Lösungen für die sichere Anbindung der berechtigten öffentlichen Stellen, deren Datenübermittlung an das DSC, sowie für die Anmeldung der Nutzer:innen und der Anzeige der Daten im DSC zu entwickeln, umzusetzen und zu betreiben. </a:t>
            </a:r>
            <a:br>
              <a:rPr lang="de-DE" sz="1200" b="0" i="0" u="none" strike="noStrike" baseline="0" dirty="0">
                <a:solidFill>
                  <a:srgbClr val="000000"/>
                </a:solidFill>
                <a:latin typeface="+mn-lt"/>
              </a:rPr>
            </a:br>
            <a:endParaRPr lang="de-DE" sz="1200" b="0" i="0" u="none" strike="noStrike" baseline="0" dirty="0">
              <a:solidFill>
                <a:srgbClr val="000000"/>
              </a:solidFill>
              <a:latin typeface="+mn-lt"/>
            </a:endParaRPr>
          </a:p>
          <a:p>
            <a:pPr>
              <a:buClr>
                <a:srgbClr val="C00000"/>
              </a:buClr>
              <a:buFont typeface="Wingdings" panose="05000000000000000000" pitchFamily="2" charset="2"/>
              <a:buChar char="§"/>
            </a:pPr>
            <a:r>
              <a:rPr lang="de-DE" sz="1200" b="0" i="0" u="none" strike="noStrike" baseline="0" dirty="0">
                <a:solidFill>
                  <a:srgbClr val="000000"/>
                </a:solidFill>
                <a:latin typeface="+mn-lt"/>
              </a:rPr>
              <a:t>Für die DSC-Software müssen Infrastruktur und Netzwerkanbindungen zur Verfügung stehen, nicht nur als Produktiv- sondern auch als Test-, Entwicklungs- und Integrationsumgebungen u.a. für die anzuschließenden Register.</a:t>
            </a:r>
            <a:br>
              <a:rPr lang="de-DE" sz="1200" b="0" i="0" u="none" strike="noStrike" baseline="0" dirty="0">
                <a:solidFill>
                  <a:srgbClr val="000000"/>
                </a:solidFill>
                <a:latin typeface="+mn-lt"/>
              </a:rPr>
            </a:br>
            <a:endParaRPr lang="de-DE" sz="1200" dirty="0">
              <a:solidFill>
                <a:srgbClr val="000000"/>
              </a:solidFill>
              <a:latin typeface="+mn-lt"/>
            </a:endParaRPr>
          </a:p>
          <a:p>
            <a:pPr>
              <a:buClr>
                <a:srgbClr val="C00000"/>
              </a:buClr>
              <a:buFont typeface="Wingdings" panose="05000000000000000000" pitchFamily="2" charset="2"/>
              <a:buChar char="§"/>
            </a:pPr>
            <a:r>
              <a:rPr lang="de-DE" sz="1200" dirty="0">
                <a:solidFill>
                  <a:srgbClr val="000000"/>
                </a:solidFill>
                <a:latin typeface="+mn-lt"/>
              </a:rPr>
              <a:t>In 2023 entsteht ein Bedarf von zunächst 1,3* Stellen für den Anschluss eines Bundesregisters. Parallel zur stärkeren Nutzung der Identifikationsnummer in anzuschließenden Registern steigt der Bedarf stufenweise an: Für 2024 besteht ein Stellenbedarf von insgesamt 1,5*</a:t>
            </a:r>
            <a:r>
              <a:rPr lang="de-DE" sz="1200" baseline="30000" dirty="0">
                <a:solidFill>
                  <a:srgbClr val="000000"/>
                </a:solidFill>
                <a:latin typeface="+mn-lt"/>
              </a:rPr>
              <a:t>2</a:t>
            </a:r>
            <a:r>
              <a:rPr lang="de-DE" sz="1200" dirty="0">
                <a:solidFill>
                  <a:srgbClr val="000000"/>
                </a:solidFill>
                <a:latin typeface="+mn-lt"/>
              </a:rPr>
              <a:t> Stellen, für 2025 von 1,6*</a:t>
            </a:r>
            <a:r>
              <a:rPr lang="de-DE" sz="1200" baseline="30000" dirty="0">
                <a:solidFill>
                  <a:srgbClr val="000000"/>
                </a:solidFill>
                <a:latin typeface="+mn-lt"/>
              </a:rPr>
              <a:t>3</a:t>
            </a:r>
            <a:r>
              <a:rPr lang="de-DE" sz="1200" dirty="0">
                <a:solidFill>
                  <a:srgbClr val="000000"/>
                </a:solidFill>
                <a:latin typeface="+mn-lt"/>
              </a:rPr>
              <a:t> Stellen, für voraus. 3 Register, sowie 2026 erwarteten 3,1 Stellen, da die Zahl der anzuschließenden Register im Jahre 2026 auf voraus. 18*</a:t>
            </a:r>
            <a:r>
              <a:rPr lang="de-DE" sz="1200" baseline="30000" dirty="0">
                <a:solidFill>
                  <a:srgbClr val="000000"/>
                </a:solidFill>
                <a:latin typeface="+mn-lt"/>
              </a:rPr>
              <a:t>4</a:t>
            </a:r>
            <a:r>
              <a:rPr lang="de-DE" sz="1200" dirty="0">
                <a:solidFill>
                  <a:srgbClr val="000000"/>
                </a:solidFill>
                <a:latin typeface="+mn-lt"/>
              </a:rPr>
              <a:t> Register steigt. </a:t>
            </a:r>
          </a:p>
          <a:p>
            <a:endParaRPr lang="de-DE" sz="1200" b="0" i="0" u="none" strike="noStrike" baseline="0" dirty="0">
              <a:solidFill>
                <a:srgbClr val="000000"/>
              </a:solidFill>
              <a:latin typeface="+mn-lt"/>
            </a:endParaRPr>
          </a:p>
        </p:txBody>
      </p:sp>
      <p:sp>
        <p:nvSpPr>
          <p:cNvPr id="4" name="Text Placeholder 1">
            <a:extLst>
              <a:ext uri="{FF2B5EF4-FFF2-40B4-BE49-F238E27FC236}">
                <a16:creationId xmlns:a16="http://schemas.microsoft.com/office/drawing/2014/main" id="{8AFBF498-8281-49A8-B73C-C32E1476E0E4}"/>
              </a:ext>
            </a:extLst>
          </p:cNvPr>
          <p:cNvSpPr txBox="1">
            <a:spLocks/>
          </p:cNvSpPr>
          <p:nvPr/>
        </p:nvSpPr>
        <p:spPr>
          <a:xfrm>
            <a:off x="435292" y="378783"/>
            <a:ext cx="8074613" cy="865585"/>
          </a:xfrm>
          <a:prstGeom prst="rect">
            <a:avLst/>
          </a:prstGeom>
        </p:spPr>
        <p:txBody>
          <a:bodyPr/>
          <a:lstStyle>
            <a:lvl1pPr marL="0" indent="0" algn="l" defTabSz="457200" rtl="0" eaLnBrk="1" fontAlgn="base" hangingPunct="1">
              <a:lnSpc>
                <a:spcPct val="100000"/>
              </a:lnSpc>
              <a:spcBef>
                <a:spcPct val="20000"/>
              </a:spcBef>
              <a:spcAft>
                <a:spcPct val="0"/>
              </a:spcAft>
              <a:buFont typeface="Arial" charset="0"/>
              <a:buNone/>
              <a:defRPr lang="de-DE" sz="2250" kern="1200" baseline="0" smtClean="0">
                <a:solidFill>
                  <a:schemeClr val="tx1"/>
                </a:solidFill>
                <a:effectLst/>
                <a:latin typeface="Arial" panose="020B0604020202020204" pitchFamily="34" charset="0"/>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000" dirty="0">
                <a:solidFill>
                  <a:srgbClr val="D60000"/>
                </a:solidFill>
                <a:latin typeface="+mn-lt"/>
              </a:rPr>
              <a:t>6</a:t>
            </a:r>
            <a:r>
              <a:rPr lang="de-DE" sz="2000" dirty="0">
                <a:solidFill>
                  <a:srgbClr val="C00000"/>
                </a:solidFill>
                <a:latin typeface="+mn-lt"/>
              </a:rPr>
              <a:t>. </a:t>
            </a:r>
            <a:r>
              <a:rPr lang="de-DE" sz="2000" dirty="0">
                <a:solidFill>
                  <a:srgbClr val="D60000"/>
                </a:solidFill>
                <a:latin typeface="+mn-lt"/>
              </a:rPr>
              <a:t>DSC-Kostenmodell:</a:t>
            </a:r>
            <a:r>
              <a:rPr lang="de-DE" sz="2000" b="1" dirty="0">
                <a:solidFill>
                  <a:srgbClr val="D60000"/>
                </a:solidFill>
                <a:latin typeface="+mn-lt"/>
              </a:rPr>
              <a:t> Angenommener einmaliger Erfüllungsaufwand (Rollout)</a:t>
            </a:r>
          </a:p>
          <a:p>
            <a:r>
              <a:rPr lang="de-DE" sz="2000" b="1" dirty="0">
                <a:solidFill>
                  <a:srgbClr val="D60000"/>
                </a:solidFill>
                <a:latin typeface="+mn-lt"/>
              </a:rPr>
              <a:t> </a:t>
            </a:r>
          </a:p>
        </p:txBody>
      </p:sp>
      <p:sp>
        <p:nvSpPr>
          <p:cNvPr id="2" name="TextBox 1">
            <a:extLst>
              <a:ext uri="{FF2B5EF4-FFF2-40B4-BE49-F238E27FC236}">
                <a16:creationId xmlns:a16="http://schemas.microsoft.com/office/drawing/2014/main" id="{89853675-7CDF-4CF7-BDF7-159EC98B9F78}"/>
              </a:ext>
            </a:extLst>
          </p:cNvPr>
          <p:cNvSpPr txBox="1"/>
          <p:nvPr/>
        </p:nvSpPr>
        <p:spPr>
          <a:xfrm>
            <a:off x="7020273" y="3795886"/>
            <a:ext cx="2160239" cy="954107"/>
          </a:xfrm>
          <a:prstGeom prst="rect">
            <a:avLst/>
          </a:prstGeom>
          <a:noFill/>
        </p:spPr>
        <p:txBody>
          <a:bodyPr wrap="square" rtlCol="0">
            <a:spAutoFit/>
          </a:bodyPr>
          <a:lstStyle/>
          <a:p>
            <a:r>
              <a:rPr lang="en-US" sz="800" b="1" u="sng" dirty="0" err="1"/>
              <a:t>Getroffene</a:t>
            </a:r>
            <a:r>
              <a:rPr lang="en-US" sz="800" b="1" u="sng" dirty="0"/>
              <a:t> Annahmen</a:t>
            </a:r>
            <a:r>
              <a:rPr lang="en-US" sz="800" dirty="0"/>
              <a:t>:</a:t>
            </a:r>
          </a:p>
          <a:p>
            <a:r>
              <a:rPr lang="en-US" sz="800" dirty="0"/>
              <a:t>Anschluss </a:t>
            </a:r>
            <a:r>
              <a:rPr lang="en-US" sz="800" dirty="0" err="1"/>
              <a:t>Bundesregister</a:t>
            </a:r>
            <a:r>
              <a:rPr lang="en-US" sz="800" dirty="0"/>
              <a:t>: </a:t>
            </a:r>
            <a:r>
              <a:rPr lang="en-US" sz="800" dirty="0" err="1"/>
              <a:t>Aufwand</a:t>
            </a:r>
            <a:r>
              <a:rPr lang="en-US" sz="800" dirty="0"/>
              <a:t> von 50 PT</a:t>
            </a:r>
          </a:p>
          <a:p>
            <a:r>
              <a:rPr lang="en-US" sz="800" dirty="0"/>
              <a:t>Anschluss </a:t>
            </a:r>
            <a:r>
              <a:rPr lang="en-US" sz="800" dirty="0" err="1"/>
              <a:t>Landesregister</a:t>
            </a:r>
            <a:r>
              <a:rPr lang="en-US" sz="800" dirty="0"/>
              <a:t>: </a:t>
            </a:r>
            <a:r>
              <a:rPr lang="en-US" sz="800" dirty="0" err="1"/>
              <a:t>Aufwand</a:t>
            </a:r>
            <a:r>
              <a:rPr lang="en-US" sz="800" dirty="0"/>
              <a:t> von 10 PT</a:t>
            </a:r>
          </a:p>
          <a:p>
            <a:r>
              <a:rPr lang="en-US" sz="800" dirty="0"/>
              <a:t>*   50 PT = 0,25 VZÄ</a:t>
            </a:r>
          </a:p>
          <a:p>
            <a:r>
              <a:rPr lang="de-DE" sz="800" dirty="0">
                <a:solidFill>
                  <a:srgbClr val="000000"/>
                </a:solidFill>
                <a:latin typeface="+mn-lt"/>
              </a:rPr>
              <a:t>*</a:t>
            </a:r>
            <a:r>
              <a:rPr lang="de-DE" sz="800" baseline="30000" dirty="0">
                <a:solidFill>
                  <a:srgbClr val="000000"/>
                </a:solidFill>
                <a:latin typeface="+mn-lt"/>
              </a:rPr>
              <a:t>2</a:t>
            </a:r>
            <a:r>
              <a:rPr lang="en-US" sz="800" dirty="0"/>
              <a:t> 50 PT + 50 PT = 0,5 VZÄ</a:t>
            </a:r>
          </a:p>
          <a:p>
            <a:r>
              <a:rPr lang="de-DE" sz="800" dirty="0">
                <a:solidFill>
                  <a:srgbClr val="000000"/>
                </a:solidFill>
                <a:latin typeface="+mn-lt"/>
              </a:rPr>
              <a:t>*</a:t>
            </a:r>
            <a:r>
              <a:rPr lang="de-DE" sz="800" baseline="30000" dirty="0">
                <a:solidFill>
                  <a:srgbClr val="000000"/>
                </a:solidFill>
                <a:latin typeface="+mn-lt"/>
              </a:rPr>
              <a:t>3</a:t>
            </a:r>
            <a:r>
              <a:rPr lang="en-US" sz="800" dirty="0"/>
              <a:t> 2*50 PT + 10PT = 0,55 VZÄ </a:t>
            </a:r>
          </a:p>
          <a:p>
            <a:r>
              <a:rPr lang="de-DE" sz="800" dirty="0">
                <a:solidFill>
                  <a:srgbClr val="000000"/>
                </a:solidFill>
                <a:latin typeface="+mn-lt"/>
              </a:rPr>
              <a:t>*</a:t>
            </a:r>
            <a:r>
              <a:rPr lang="de-DE" sz="800" baseline="30000" dirty="0">
                <a:solidFill>
                  <a:srgbClr val="000000"/>
                </a:solidFill>
                <a:latin typeface="+mn-lt"/>
              </a:rPr>
              <a:t>4</a:t>
            </a:r>
            <a:r>
              <a:rPr lang="en-US" sz="800" dirty="0"/>
              <a:t> 6*50 PT + 12*10 PT = 1,8 VZÄ</a:t>
            </a:r>
          </a:p>
        </p:txBody>
      </p:sp>
      <p:pic>
        <p:nvPicPr>
          <p:cNvPr id="5" name="Picture 4">
            <a:extLst>
              <a:ext uri="{FF2B5EF4-FFF2-40B4-BE49-F238E27FC236}">
                <a16:creationId xmlns:a16="http://schemas.microsoft.com/office/drawing/2014/main" id="{CC507C67-8E2E-48E1-AF25-707E30CBEDD8}"/>
              </a:ext>
            </a:extLst>
          </p:cNvPr>
          <p:cNvPicPr>
            <a:picLocks noChangeAspect="1"/>
          </p:cNvPicPr>
          <p:nvPr/>
        </p:nvPicPr>
        <p:blipFill>
          <a:blip r:embed="rId2"/>
          <a:stretch>
            <a:fillRect/>
          </a:stretch>
        </p:blipFill>
        <p:spPr>
          <a:xfrm>
            <a:off x="785648" y="3881308"/>
            <a:ext cx="5638800" cy="781050"/>
          </a:xfrm>
          <a:prstGeom prst="rect">
            <a:avLst/>
          </a:prstGeom>
        </p:spPr>
      </p:pic>
    </p:spTree>
    <p:extLst>
      <p:ext uri="{BB962C8B-B14F-4D97-AF65-F5344CB8AC3E}">
        <p14:creationId xmlns:p14="http://schemas.microsoft.com/office/powerpoint/2010/main" val="415677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9619ED-22CA-458C-AF9E-1774D32ED255}"/>
              </a:ext>
            </a:extLst>
          </p:cNvPr>
          <p:cNvSpPr>
            <a:spLocks noGrp="1"/>
          </p:cNvSpPr>
          <p:nvPr>
            <p:ph type="body" sz="quarter" idx="13"/>
          </p:nvPr>
        </p:nvSpPr>
        <p:spPr>
          <a:xfrm>
            <a:off x="443008" y="830211"/>
            <a:ext cx="7696570" cy="3744416"/>
          </a:xfrm>
        </p:spPr>
        <p:txBody>
          <a:bodyPr>
            <a:noAutofit/>
          </a:bodyPr>
          <a:lstStyle/>
          <a:p>
            <a:pPr marL="0" indent="0">
              <a:buNone/>
            </a:pPr>
            <a:endParaRPr lang="de-DE" sz="1200" b="1" i="0" u="none" strike="noStrike" baseline="0" dirty="0">
              <a:solidFill>
                <a:srgbClr val="000000"/>
              </a:solidFill>
              <a:latin typeface="+mn-lt"/>
            </a:endParaRPr>
          </a:p>
          <a:p>
            <a:pPr>
              <a:buClr>
                <a:srgbClr val="C00000"/>
              </a:buClr>
              <a:buFont typeface="Wingdings" panose="05000000000000000000" pitchFamily="2" charset="2"/>
              <a:buChar char="§"/>
            </a:pPr>
            <a:r>
              <a:rPr lang="de-DE" sz="1200" b="0" i="0" u="none" strike="noStrike" baseline="0" dirty="0">
                <a:solidFill>
                  <a:srgbClr val="000000"/>
                </a:solidFill>
                <a:latin typeface="+mn-lt"/>
              </a:rPr>
              <a:t>Begleitend zur Pilotierung der neuen Lösungen und Prozesse mit ersten nutzenden Registern und öffentlichen Stellen ist eine Linienorganisation aufzubauen, die sukzessiv die entsprechenden operativen Aufgaben übernimmt (z.B. Fortschreibung von Konzepten, Dokumenten und Prozessbeschreibungen, übergreifende Steuerung und Unterstützung des Rollouts bei Registern und anderen öffentlichen Stellen, Betreuung des 1rst Level-Supports, Klärung von Fehlern bei der Datenübermittlung/-anzeige im DSC in Zusammenarbeit mit den zuständigen Behörden). </a:t>
            </a:r>
          </a:p>
          <a:p>
            <a:pPr marL="0" indent="0">
              <a:buClr>
                <a:srgbClr val="C00000"/>
              </a:buClr>
              <a:buNone/>
            </a:pPr>
            <a:endParaRPr lang="de-DE" sz="1200" b="0" i="0" u="none" strike="noStrike" baseline="0" dirty="0">
              <a:solidFill>
                <a:srgbClr val="000000"/>
              </a:solidFill>
              <a:latin typeface="+mn-lt"/>
            </a:endParaRPr>
          </a:p>
          <a:p>
            <a:pPr>
              <a:buClr>
                <a:srgbClr val="C00000"/>
              </a:buClr>
              <a:buFont typeface="Wingdings" panose="05000000000000000000" pitchFamily="2" charset="2"/>
              <a:buChar char="§"/>
            </a:pPr>
            <a:r>
              <a:rPr lang="de-DE" sz="1200" b="0" i="0" u="none" strike="noStrike" baseline="0" dirty="0">
                <a:solidFill>
                  <a:srgbClr val="000000"/>
                </a:solidFill>
                <a:latin typeface="+mn-lt"/>
              </a:rPr>
              <a:t>Für den Betrieb der DSC-Anwendung unter dem Schutzbedarf hoch ist die betriebsnotwendige Infrastruktur ausfallsicher 7x24 Std. bereitzustellen. </a:t>
            </a:r>
          </a:p>
          <a:p>
            <a:pPr>
              <a:buClr>
                <a:srgbClr val="C00000"/>
              </a:buClr>
              <a:buFont typeface="Wingdings" panose="05000000000000000000" pitchFamily="2" charset="2"/>
              <a:buChar char="§"/>
            </a:pPr>
            <a:endParaRPr lang="de-DE" sz="1200" dirty="0">
              <a:solidFill>
                <a:srgbClr val="000000"/>
              </a:solidFill>
              <a:latin typeface="+mn-lt"/>
            </a:endParaRPr>
          </a:p>
          <a:p>
            <a:pPr>
              <a:buClr>
                <a:srgbClr val="C00000"/>
              </a:buClr>
              <a:buFont typeface="Wingdings" panose="05000000000000000000" pitchFamily="2" charset="2"/>
              <a:buChar char="§"/>
            </a:pPr>
            <a:r>
              <a:rPr lang="de-DE" sz="1200" b="0" i="0" u="none" strike="noStrike" baseline="0" dirty="0">
                <a:solidFill>
                  <a:srgbClr val="000000"/>
                </a:solidFill>
                <a:latin typeface="+mn-lt"/>
              </a:rPr>
              <a:t>Für die Pflege</a:t>
            </a:r>
            <a:r>
              <a:rPr lang="de-DE" sz="1200" dirty="0">
                <a:solidFill>
                  <a:srgbClr val="000000"/>
                </a:solidFill>
                <a:latin typeface="+mn-lt"/>
              </a:rPr>
              <a:t>, Wartung und Weiterentwicklung ist für die</a:t>
            </a:r>
            <a:r>
              <a:rPr lang="de-DE" sz="1200" b="0" i="0" u="none" strike="noStrike" baseline="0" dirty="0">
                <a:solidFill>
                  <a:srgbClr val="000000"/>
                </a:solidFill>
                <a:latin typeface="+mn-lt"/>
              </a:rPr>
              <a:t> DSC-Anwendung ein Entwicklungsteam bereitzustellen. </a:t>
            </a:r>
          </a:p>
          <a:p>
            <a:pPr marL="0" indent="0">
              <a:buClr>
                <a:srgbClr val="C00000"/>
              </a:buClr>
              <a:buNone/>
            </a:pPr>
            <a:endParaRPr lang="de-DE" sz="1200" b="0" i="0" u="none" strike="noStrike" baseline="0" dirty="0">
              <a:solidFill>
                <a:srgbClr val="000000"/>
              </a:solidFill>
              <a:latin typeface="+mn-lt"/>
            </a:endParaRPr>
          </a:p>
          <a:p>
            <a:pPr>
              <a:buClr>
                <a:srgbClr val="C00000"/>
              </a:buClr>
              <a:buFont typeface="Wingdings" panose="05000000000000000000" pitchFamily="2" charset="2"/>
              <a:buChar char="§"/>
            </a:pPr>
            <a:r>
              <a:rPr lang="de-DE" sz="1200" b="0" i="0" u="none" strike="noStrike" baseline="0" dirty="0">
                <a:solidFill>
                  <a:srgbClr val="000000"/>
                </a:solidFill>
                <a:latin typeface="+mn-lt"/>
              </a:rPr>
              <a:t>Darüber hinaus müssen die Standards X-Basisdaten und XDSC von KoSIT weiter betrieben werden.</a:t>
            </a:r>
          </a:p>
          <a:p>
            <a:pPr marL="0" indent="0">
              <a:buClr>
                <a:srgbClr val="C00000"/>
              </a:buClr>
              <a:buNone/>
            </a:pPr>
            <a:endParaRPr lang="de-DE" sz="1200" b="0" i="0" u="none" strike="noStrike" baseline="0" dirty="0">
              <a:solidFill>
                <a:srgbClr val="000000"/>
              </a:solidFill>
              <a:latin typeface="+mn-lt"/>
            </a:endParaRPr>
          </a:p>
          <a:p>
            <a:pPr>
              <a:buClr>
                <a:srgbClr val="C00000"/>
              </a:buClr>
              <a:buFont typeface="Wingdings" panose="05000000000000000000" pitchFamily="2" charset="2"/>
              <a:buChar char="§"/>
            </a:pPr>
            <a:r>
              <a:rPr lang="de-DE" sz="1200" dirty="0">
                <a:solidFill>
                  <a:srgbClr val="000000"/>
                </a:solidFill>
                <a:latin typeface="+mn-lt"/>
              </a:rPr>
              <a:t>In </a:t>
            </a:r>
            <a:r>
              <a:rPr lang="de-DE" sz="1200" b="0" i="0" u="none" strike="noStrike" baseline="0" dirty="0">
                <a:solidFill>
                  <a:srgbClr val="000000"/>
                </a:solidFill>
                <a:latin typeface="+mn-lt"/>
              </a:rPr>
              <a:t>2023 entsteht ein Bedarf von 21,3 Stellen: 11,5 VZÄ für die Wartung und Weiterentwicklung, 6,5 VZÄ für die das Projektbüro/ die Leitstelle DSC, sowie 2 VZÄ für die XDSC-Standardpflege der parallel zur Registeranschlussplanung der Registermodernisierungsbehörde entwickelt wird: Für 2024 besteht dann ein Stellenbedarf von insgesamt 22,0 Stellen und für 2025 von insgesamt 22,6 Stellen für den Betrieb. </a:t>
            </a:r>
          </a:p>
        </p:txBody>
      </p:sp>
      <p:sp>
        <p:nvSpPr>
          <p:cNvPr id="6" name="Text Placeholder 1">
            <a:extLst>
              <a:ext uri="{FF2B5EF4-FFF2-40B4-BE49-F238E27FC236}">
                <a16:creationId xmlns:a16="http://schemas.microsoft.com/office/drawing/2014/main" id="{8AFBF498-8281-49A8-B73C-C32E1476E0E4}"/>
              </a:ext>
            </a:extLst>
          </p:cNvPr>
          <p:cNvSpPr txBox="1">
            <a:spLocks/>
          </p:cNvSpPr>
          <p:nvPr/>
        </p:nvSpPr>
        <p:spPr>
          <a:xfrm>
            <a:off x="437854" y="376125"/>
            <a:ext cx="8074613" cy="865585"/>
          </a:xfrm>
          <a:prstGeom prst="rect">
            <a:avLst/>
          </a:prstGeom>
        </p:spPr>
        <p:txBody>
          <a:bodyPr/>
          <a:lstStyle>
            <a:lvl1pPr marL="0" indent="0" algn="l" defTabSz="457200" rtl="0" eaLnBrk="1" fontAlgn="base" hangingPunct="1">
              <a:lnSpc>
                <a:spcPct val="100000"/>
              </a:lnSpc>
              <a:spcBef>
                <a:spcPct val="20000"/>
              </a:spcBef>
              <a:spcAft>
                <a:spcPct val="0"/>
              </a:spcAft>
              <a:buFont typeface="Arial" charset="0"/>
              <a:buNone/>
              <a:defRPr lang="de-DE" sz="2250" kern="1200" baseline="0" smtClean="0">
                <a:solidFill>
                  <a:schemeClr val="tx1"/>
                </a:solidFill>
                <a:effectLst/>
                <a:latin typeface="Arial" panose="020B0604020202020204" pitchFamily="34" charset="0"/>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000" dirty="0">
                <a:solidFill>
                  <a:srgbClr val="D60000"/>
                </a:solidFill>
                <a:latin typeface="+mn-lt"/>
              </a:rPr>
              <a:t>6</a:t>
            </a:r>
            <a:r>
              <a:rPr lang="de-DE" sz="2000" dirty="0">
                <a:solidFill>
                  <a:srgbClr val="C00000"/>
                </a:solidFill>
                <a:latin typeface="+mn-lt"/>
              </a:rPr>
              <a:t>. </a:t>
            </a:r>
            <a:r>
              <a:rPr lang="de-DE" sz="2000" dirty="0">
                <a:solidFill>
                  <a:srgbClr val="D60000"/>
                </a:solidFill>
                <a:latin typeface="+mn-lt"/>
              </a:rPr>
              <a:t>DSC-Kostenmodell:</a:t>
            </a:r>
            <a:r>
              <a:rPr lang="de-DE" sz="2000" b="1" dirty="0">
                <a:solidFill>
                  <a:srgbClr val="D60000"/>
                </a:solidFill>
                <a:latin typeface="+mn-lt"/>
              </a:rPr>
              <a:t> Angenommener jährlicher Erfüllungsaufwand (Betriebsphase)</a:t>
            </a:r>
            <a:br>
              <a:rPr lang="de-DE" sz="2000" b="1" dirty="0">
                <a:solidFill>
                  <a:srgbClr val="D60000"/>
                </a:solidFill>
                <a:latin typeface="+mn-lt"/>
              </a:rPr>
            </a:br>
            <a:r>
              <a:rPr lang="de-DE" sz="2000" b="1" dirty="0">
                <a:solidFill>
                  <a:srgbClr val="D60000"/>
                </a:solidFill>
                <a:latin typeface="+mn-lt"/>
              </a:rPr>
              <a:t> </a:t>
            </a:r>
          </a:p>
        </p:txBody>
      </p:sp>
    </p:spTree>
    <p:extLst>
      <p:ext uri="{BB962C8B-B14F-4D97-AF65-F5344CB8AC3E}">
        <p14:creationId xmlns:p14="http://schemas.microsoft.com/office/powerpoint/2010/main" val="2534028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AFBF498-8281-49A8-B73C-C32E1476E0E4}"/>
              </a:ext>
            </a:extLst>
          </p:cNvPr>
          <p:cNvSpPr txBox="1">
            <a:spLocks/>
          </p:cNvSpPr>
          <p:nvPr/>
        </p:nvSpPr>
        <p:spPr>
          <a:xfrm>
            <a:off x="438139" y="376125"/>
            <a:ext cx="8074613" cy="865585"/>
          </a:xfrm>
          <a:prstGeom prst="rect">
            <a:avLst/>
          </a:prstGeom>
        </p:spPr>
        <p:txBody>
          <a:bodyPr/>
          <a:lstStyle>
            <a:lvl1pPr marL="0" indent="0" algn="l" defTabSz="457200" rtl="0" eaLnBrk="1" fontAlgn="base" hangingPunct="1">
              <a:lnSpc>
                <a:spcPct val="100000"/>
              </a:lnSpc>
              <a:spcBef>
                <a:spcPct val="20000"/>
              </a:spcBef>
              <a:spcAft>
                <a:spcPct val="0"/>
              </a:spcAft>
              <a:buFont typeface="Arial" charset="0"/>
              <a:buNone/>
              <a:defRPr lang="de-DE" sz="2250" kern="1200" baseline="0" smtClean="0">
                <a:solidFill>
                  <a:schemeClr val="tx1"/>
                </a:solidFill>
                <a:effectLst/>
                <a:latin typeface="Arial" panose="020B0604020202020204" pitchFamily="34" charset="0"/>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000" dirty="0">
                <a:solidFill>
                  <a:srgbClr val="D60000"/>
                </a:solidFill>
                <a:latin typeface="+mn-lt"/>
              </a:rPr>
              <a:t>6</a:t>
            </a:r>
            <a:r>
              <a:rPr lang="de-DE" sz="2000" dirty="0">
                <a:solidFill>
                  <a:srgbClr val="C00000"/>
                </a:solidFill>
                <a:latin typeface="+mn-lt"/>
              </a:rPr>
              <a:t>. </a:t>
            </a:r>
            <a:r>
              <a:rPr lang="de-DE" sz="2000" dirty="0">
                <a:solidFill>
                  <a:srgbClr val="D60000"/>
                </a:solidFill>
                <a:latin typeface="+mn-lt"/>
              </a:rPr>
              <a:t>DSC-Kostenmodell:</a:t>
            </a:r>
            <a:r>
              <a:rPr lang="de-DE" sz="2000" b="1" dirty="0">
                <a:solidFill>
                  <a:srgbClr val="D60000"/>
                </a:solidFill>
                <a:latin typeface="+mn-lt"/>
              </a:rPr>
              <a:t> Anzahl und Art der benötigten Rollen (2023) </a:t>
            </a:r>
          </a:p>
        </p:txBody>
      </p:sp>
      <p:sp>
        <p:nvSpPr>
          <p:cNvPr id="8" name="TextBox 7">
            <a:extLst>
              <a:ext uri="{FF2B5EF4-FFF2-40B4-BE49-F238E27FC236}">
                <a16:creationId xmlns:a16="http://schemas.microsoft.com/office/drawing/2014/main" id="{79237123-9014-4340-8150-6F1A8F1D34B0}"/>
              </a:ext>
            </a:extLst>
          </p:cNvPr>
          <p:cNvSpPr txBox="1"/>
          <p:nvPr/>
        </p:nvSpPr>
        <p:spPr>
          <a:xfrm>
            <a:off x="6156176" y="4341021"/>
            <a:ext cx="1008112" cy="338554"/>
          </a:xfrm>
          <a:prstGeom prst="rect">
            <a:avLst/>
          </a:prstGeom>
          <a:noFill/>
        </p:spPr>
        <p:txBody>
          <a:bodyPr wrap="square" rtlCol="0">
            <a:spAutoFit/>
          </a:bodyPr>
          <a:lstStyle/>
          <a:p>
            <a:r>
              <a:rPr lang="en-US" sz="800" dirty="0" err="1"/>
              <a:t>Kalkulation</a:t>
            </a:r>
            <a:r>
              <a:rPr lang="en-US" sz="800" dirty="0"/>
              <a:t>, Stand: 01.07.2022</a:t>
            </a:r>
          </a:p>
        </p:txBody>
      </p:sp>
      <p:pic>
        <p:nvPicPr>
          <p:cNvPr id="3" name="Picture 2">
            <a:extLst>
              <a:ext uri="{FF2B5EF4-FFF2-40B4-BE49-F238E27FC236}">
                <a16:creationId xmlns:a16="http://schemas.microsoft.com/office/drawing/2014/main" id="{79BFBCF9-8916-4C97-9D2A-3FD756AC950E}"/>
              </a:ext>
            </a:extLst>
          </p:cNvPr>
          <p:cNvPicPr>
            <a:picLocks noChangeAspect="1"/>
          </p:cNvPicPr>
          <p:nvPr/>
        </p:nvPicPr>
        <p:blipFill>
          <a:blip r:embed="rId2"/>
          <a:stretch>
            <a:fillRect/>
          </a:stretch>
        </p:blipFill>
        <p:spPr>
          <a:xfrm>
            <a:off x="2906287" y="789324"/>
            <a:ext cx="3138315" cy="3864387"/>
          </a:xfrm>
          <a:prstGeom prst="rect">
            <a:avLst/>
          </a:prstGeom>
        </p:spPr>
      </p:pic>
    </p:spTree>
    <p:extLst>
      <p:ext uri="{BB962C8B-B14F-4D97-AF65-F5344CB8AC3E}">
        <p14:creationId xmlns:p14="http://schemas.microsoft.com/office/powerpoint/2010/main" val="3515843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51652468-5E04-44C4-925C-9EBBAEBC1C86}"/>
              </a:ext>
            </a:extLst>
          </p:cNvPr>
          <p:cNvGrpSpPr/>
          <p:nvPr/>
        </p:nvGrpSpPr>
        <p:grpSpPr>
          <a:xfrm>
            <a:off x="258051" y="4263670"/>
            <a:ext cx="7975529" cy="352965"/>
            <a:chOff x="263822" y="3899836"/>
            <a:chExt cx="7973293" cy="320877"/>
          </a:xfrm>
          <a:solidFill>
            <a:schemeClr val="bg1">
              <a:lumMod val="75000"/>
            </a:schemeClr>
          </a:solidFill>
        </p:grpSpPr>
        <p:sp>
          <p:nvSpPr>
            <p:cNvPr id="62" name="Rectangle 61">
              <a:extLst>
                <a:ext uri="{FF2B5EF4-FFF2-40B4-BE49-F238E27FC236}">
                  <a16:creationId xmlns:a16="http://schemas.microsoft.com/office/drawing/2014/main" id="{4C2B3B4A-14CB-47B8-B221-8BFDF502007B}"/>
                </a:ext>
              </a:extLst>
            </p:cNvPr>
            <p:cNvSpPr/>
            <p:nvPr/>
          </p:nvSpPr>
          <p:spPr>
            <a:xfrm>
              <a:off x="336773" y="3899836"/>
              <a:ext cx="7900342" cy="320877"/>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8C27E688-E5ED-4999-A0BC-88346C32BBED}"/>
                </a:ext>
              </a:extLst>
            </p:cNvPr>
            <p:cNvSpPr txBox="1"/>
            <p:nvPr/>
          </p:nvSpPr>
          <p:spPr>
            <a:xfrm>
              <a:off x="263822" y="3941154"/>
              <a:ext cx="1512167" cy="208113"/>
            </a:xfrm>
            <a:prstGeom prst="rect">
              <a:avLst/>
            </a:prstGeom>
            <a:noFill/>
          </p:spPr>
          <p:txBody>
            <a:bodyPr wrap="square" rtlCol="0">
              <a:spAutoFit/>
            </a:bodyPr>
            <a:lstStyle/>
            <a:p>
              <a:r>
                <a:rPr lang="en-US" sz="1200" dirty="0" err="1"/>
                <a:t>Gesamte</a:t>
              </a:r>
              <a:r>
                <a:rPr lang="en-US" sz="1200" dirty="0"/>
                <a:t> </a:t>
              </a:r>
              <a:r>
                <a:rPr lang="en-US" sz="1200" dirty="0" err="1"/>
                <a:t>Plankosten</a:t>
              </a:r>
              <a:endParaRPr lang="en-US" sz="1200" dirty="0"/>
            </a:p>
          </p:txBody>
        </p:sp>
        <p:sp>
          <p:nvSpPr>
            <p:cNvPr id="65" name="TextBox 64">
              <a:extLst>
                <a:ext uri="{FF2B5EF4-FFF2-40B4-BE49-F238E27FC236}">
                  <a16:creationId xmlns:a16="http://schemas.microsoft.com/office/drawing/2014/main" id="{252CBCFB-B5DD-4347-8A65-3DE10AEDEE21}"/>
                </a:ext>
              </a:extLst>
            </p:cNvPr>
            <p:cNvSpPr txBox="1"/>
            <p:nvPr/>
          </p:nvSpPr>
          <p:spPr>
            <a:xfrm>
              <a:off x="1904138" y="3928212"/>
              <a:ext cx="1337420" cy="279797"/>
            </a:xfrm>
            <a:prstGeom prst="rect">
              <a:avLst/>
            </a:prstGeom>
            <a:noFill/>
            <a:ln>
              <a:noFill/>
            </a:ln>
          </p:spPr>
          <p:txBody>
            <a:bodyPr wrap="square" rtlCol="0">
              <a:spAutoFit/>
            </a:bodyPr>
            <a:lstStyle/>
            <a:p>
              <a:pPr algn="ctr"/>
              <a:r>
                <a:rPr lang="en-US" sz="1400" dirty="0"/>
                <a:t>5.187.700€</a:t>
              </a:r>
            </a:p>
          </p:txBody>
        </p:sp>
        <p:sp>
          <p:nvSpPr>
            <p:cNvPr id="66" name="TextBox 65">
              <a:extLst>
                <a:ext uri="{FF2B5EF4-FFF2-40B4-BE49-F238E27FC236}">
                  <a16:creationId xmlns:a16="http://schemas.microsoft.com/office/drawing/2014/main" id="{E742103D-7953-41DF-9881-3F71C6F90381}"/>
                </a:ext>
              </a:extLst>
            </p:cNvPr>
            <p:cNvSpPr txBox="1"/>
            <p:nvPr/>
          </p:nvSpPr>
          <p:spPr>
            <a:xfrm>
              <a:off x="3534874" y="3928212"/>
              <a:ext cx="1407330" cy="279797"/>
            </a:xfrm>
            <a:prstGeom prst="rect">
              <a:avLst/>
            </a:prstGeom>
            <a:noFill/>
          </p:spPr>
          <p:txBody>
            <a:bodyPr wrap="square" rtlCol="0">
              <a:spAutoFit/>
            </a:bodyPr>
            <a:lstStyle/>
            <a:p>
              <a:pPr algn="ctr"/>
              <a:r>
                <a:rPr lang="en-US" sz="1400" dirty="0"/>
                <a:t>5.425.465€</a:t>
              </a:r>
            </a:p>
          </p:txBody>
        </p:sp>
        <p:sp>
          <p:nvSpPr>
            <p:cNvPr id="67" name="TextBox 66">
              <a:extLst>
                <a:ext uri="{FF2B5EF4-FFF2-40B4-BE49-F238E27FC236}">
                  <a16:creationId xmlns:a16="http://schemas.microsoft.com/office/drawing/2014/main" id="{717F706C-EF30-4057-9DEB-8A92B0FCEC33}"/>
                </a:ext>
              </a:extLst>
            </p:cNvPr>
            <p:cNvSpPr txBox="1"/>
            <p:nvPr/>
          </p:nvSpPr>
          <p:spPr>
            <a:xfrm>
              <a:off x="5049249" y="3930233"/>
              <a:ext cx="1531777" cy="279797"/>
            </a:xfrm>
            <a:prstGeom prst="rect">
              <a:avLst/>
            </a:prstGeom>
            <a:noFill/>
          </p:spPr>
          <p:txBody>
            <a:bodyPr wrap="square" rtlCol="0">
              <a:spAutoFit/>
            </a:bodyPr>
            <a:lstStyle/>
            <a:p>
              <a:pPr algn="ctr"/>
              <a:r>
                <a:rPr lang="en-US" sz="1400" dirty="0"/>
                <a:t>5.672.260€</a:t>
              </a:r>
            </a:p>
          </p:txBody>
        </p:sp>
        <p:sp>
          <p:nvSpPr>
            <p:cNvPr id="68" name="TextBox 67">
              <a:extLst>
                <a:ext uri="{FF2B5EF4-FFF2-40B4-BE49-F238E27FC236}">
                  <a16:creationId xmlns:a16="http://schemas.microsoft.com/office/drawing/2014/main" id="{DD0D7793-A9A2-4D6C-BA99-565964038112}"/>
                </a:ext>
              </a:extLst>
            </p:cNvPr>
            <p:cNvSpPr txBox="1"/>
            <p:nvPr/>
          </p:nvSpPr>
          <p:spPr>
            <a:xfrm>
              <a:off x="6644290" y="3930234"/>
              <a:ext cx="1580506" cy="279797"/>
            </a:xfrm>
            <a:prstGeom prst="rect">
              <a:avLst/>
            </a:prstGeom>
            <a:noFill/>
          </p:spPr>
          <p:txBody>
            <a:bodyPr wrap="square" rtlCol="0">
              <a:spAutoFit/>
            </a:bodyPr>
            <a:lstStyle/>
            <a:p>
              <a:pPr algn="ctr"/>
              <a:r>
                <a:rPr lang="en-US" sz="1400" dirty="0"/>
                <a:t>6.180.960€</a:t>
              </a:r>
            </a:p>
          </p:txBody>
        </p:sp>
      </p:grpSp>
      <p:grpSp>
        <p:nvGrpSpPr>
          <p:cNvPr id="3" name="Group 2">
            <a:extLst>
              <a:ext uri="{FF2B5EF4-FFF2-40B4-BE49-F238E27FC236}">
                <a16:creationId xmlns:a16="http://schemas.microsoft.com/office/drawing/2014/main" id="{B1AE1B40-8D74-4DEA-95B9-9DBAED1BA1B8}"/>
              </a:ext>
            </a:extLst>
          </p:cNvPr>
          <p:cNvGrpSpPr/>
          <p:nvPr/>
        </p:nvGrpSpPr>
        <p:grpSpPr>
          <a:xfrm>
            <a:off x="263798" y="3940698"/>
            <a:ext cx="7975529" cy="330216"/>
            <a:chOff x="263822" y="3899836"/>
            <a:chExt cx="7973293" cy="330216"/>
          </a:xfrm>
          <a:solidFill>
            <a:schemeClr val="accent6">
              <a:lumMod val="75000"/>
            </a:schemeClr>
          </a:solidFill>
        </p:grpSpPr>
        <p:sp>
          <p:nvSpPr>
            <p:cNvPr id="26" name="Rectangle 25">
              <a:extLst>
                <a:ext uri="{FF2B5EF4-FFF2-40B4-BE49-F238E27FC236}">
                  <a16:creationId xmlns:a16="http://schemas.microsoft.com/office/drawing/2014/main" id="{A715A4CC-4E61-4D97-82F5-4F0D2FEE5CA3}"/>
                </a:ext>
              </a:extLst>
            </p:cNvPr>
            <p:cNvSpPr/>
            <p:nvPr/>
          </p:nvSpPr>
          <p:spPr>
            <a:xfrm>
              <a:off x="336773" y="3899836"/>
              <a:ext cx="7900342" cy="320877"/>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90DA4EB-C88D-44A1-A798-AEB8E2C684DF}"/>
                </a:ext>
              </a:extLst>
            </p:cNvPr>
            <p:cNvSpPr txBox="1"/>
            <p:nvPr/>
          </p:nvSpPr>
          <p:spPr>
            <a:xfrm>
              <a:off x="263822" y="3919302"/>
              <a:ext cx="1512167" cy="276999"/>
            </a:xfrm>
            <a:prstGeom prst="rect">
              <a:avLst/>
            </a:prstGeom>
            <a:noFill/>
          </p:spPr>
          <p:txBody>
            <a:bodyPr wrap="square" rtlCol="0">
              <a:spAutoFit/>
            </a:bodyPr>
            <a:lstStyle/>
            <a:p>
              <a:r>
                <a:rPr lang="en-US" sz="1200" dirty="0"/>
                <a:t>IT-</a:t>
              </a:r>
              <a:r>
                <a:rPr lang="en-US" sz="1200" dirty="0" err="1"/>
                <a:t>Betrieb</a:t>
              </a:r>
              <a:endParaRPr lang="en-US" sz="1200" dirty="0"/>
            </a:p>
          </p:txBody>
        </p:sp>
        <p:sp>
          <p:nvSpPr>
            <p:cNvPr id="64" name="TextBox 63">
              <a:extLst>
                <a:ext uri="{FF2B5EF4-FFF2-40B4-BE49-F238E27FC236}">
                  <a16:creationId xmlns:a16="http://schemas.microsoft.com/office/drawing/2014/main" id="{B8D7057B-71E4-4305-8D96-569A94446CB4}"/>
                </a:ext>
              </a:extLst>
            </p:cNvPr>
            <p:cNvSpPr txBox="1"/>
            <p:nvPr/>
          </p:nvSpPr>
          <p:spPr>
            <a:xfrm>
              <a:off x="2020195" y="3922275"/>
              <a:ext cx="1105305" cy="307777"/>
            </a:xfrm>
            <a:prstGeom prst="rect">
              <a:avLst/>
            </a:prstGeom>
            <a:noFill/>
          </p:spPr>
          <p:txBody>
            <a:bodyPr wrap="square" rtlCol="0">
              <a:spAutoFit/>
            </a:bodyPr>
            <a:lstStyle/>
            <a:p>
              <a:pPr algn="ctr"/>
              <a:r>
                <a:rPr lang="en-US" sz="1400" dirty="0"/>
                <a:t>720.000€</a:t>
              </a:r>
            </a:p>
          </p:txBody>
        </p:sp>
        <p:sp>
          <p:nvSpPr>
            <p:cNvPr id="74" name="TextBox 73">
              <a:extLst>
                <a:ext uri="{FF2B5EF4-FFF2-40B4-BE49-F238E27FC236}">
                  <a16:creationId xmlns:a16="http://schemas.microsoft.com/office/drawing/2014/main" id="{3E4A3172-B024-44B8-85E4-B1D9CEF6A8F1}"/>
                </a:ext>
              </a:extLst>
            </p:cNvPr>
            <p:cNvSpPr txBox="1"/>
            <p:nvPr/>
          </p:nvSpPr>
          <p:spPr>
            <a:xfrm>
              <a:off x="3656997" y="3922275"/>
              <a:ext cx="1163083" cy="307777"/>
            </a:xfrm>
            <a:prstGeom prst="rect">
              <a:avLst/>
            </a:prstGeom>
            <a:noFill/>
          </p:spPr>
          <p:txBody>
            <a:bodyPr wrap="square" rtlCol="0">
              <a:spAutoFit/>
            </a:bodyPr>
            <a:lstStyle/>
            <a:p>
              <a:pPr algn="ctr"/>
              <a:r>
                <a:rPr lang="en-US" sz="1400" dirty="0"/>
                <a:t>720.000€</a:t>
              </a:r>
            </a:p>
          </p:txBody>
        </p:sp>
        <p:sp>
          <p:nvSpPr>
            <p:cNvPr id="81" name="TextBox 80">
              <a:extLst>
                <a:ext uri="{FF2B5EF4-FFF2-40B4-BE49-F238E27FC236}">
                  <a16:creationId xmlns:a16="http://schemas.microsoft.com/office/drawing/2014/main" id="{C4121728-B6AE-4C28-88AF-D8CCF7046244}"/>
                </a:ext>
              </a:extLst>
            </p:cNvPr>
            <p:cNvSpPr txBox="1"/>
            <p:nvPr/>
          </p:nvSpPr>
          <p:spPr>
            <a:xfrm>
              <a:off x="5182172" y="3918359"/>
              <a:ext cx="1265931" cy="307777"/>
            </a:xfrm>
            <a:prstGeom prst="rect">
              <a:avLst/>
            </a:prstGeom>
            <a:noFill/>
          </p:spPr>
          <p:txBody>
            <a:bodyPr wrap="square" rtlCol="0">
              <a:spAutoFit/>
            </a:bodyPr>
            <a:lstStyle/>
            <a:p>
              <a:pPr algn="ctr"/>
              <a:r>
                <a:rPr lang="en-US" sz="1400" dirty="0"/>
                <a:t>720.000€</a:t>
              </a:r>
            </a:p>
          </p:txBody>
        </p:sp>
        <p:sp>
          <p:nvSpPr>
            <p:cNvPr id="88" name="TextBox 87">
              <a:extLst>
                <a:ext uri="{FF2B5EF4-FFF2-40B4-BE49-F238E27FC236}">
                  <a16:creationId xmlns:a16="http://schemas.microsoft.com/office/drawing/2014/main" id="{46EBEC25-8652-4420-990D-EB0B2659E85A}"/>
                </a:ext>
              </a:extLst>
            </p:cNvPr>
            <p:cNvSpPr txBox="1"/>
            <p:nvPr/>
          </p:nvSpPr>
          <p:spPr>
            <a:xfrm>
              <a:off x="6781441" y="3918359"/>
              <a:ext cx="1306203" cy="307777"/>
            </a:xfrm>
            <a:prstGeom prst="rect">
              <a:avLst/>
            </a:prstGeom>
            <a:noFill/>
          </p:spPr>
          <p:txBody>
            <a:bodyPr wrap="square" rtlCol="0">
              <a:spAutoFit/>
            </a:bodyPr>
            <a:lstStyle/>
            <a:p>
              <a:pPr algn="ctr"/>
              <a:r>
                <a:rPr lang="en-US" sz="1400" dirty="0"/>
                <a:t>840.000€</a:t>
              </a:r>
            </a:p>
          </p:txBody>
        </p:sp>
      </p:grpSp>
      <p:sp>
        <p:nvSpPr>
          <p:cNvPr id="56" name="Rectangle 55">
            <a:extLst>
              <a:ext uri="{FF2B5EF4-FFF2-40B4-BE49-F238E27FC236}">
                <a16:creationId xmlns:a16="http://schemas.microsoft.com/office/drawing/2014/main" id="{5E889C20-307F-4C85-BBB0-13968AD1EF6D}"/>
              </a:ext>
            </a:extLst>
          </p:cNvPr>
          <p:cNvSpPr/>
          <p:nvPr/>
        </p:nvSpPr>
        <p:spPr>
          <a:xfrm>
            <a:off x="336772" y="1489448"/>
            <a:ext cx="7900345" cy="38611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C5FDD1-373A-4536-8535-743AF532064A}"/>
              </a:ext>
            </a:extLst>
          </p:cNvPr>
          <p:cNvSpPr/>
          <p:nvPr/>
        </p:nvSpPr>
        <p:spPr>
          <a:xfrm>
            <a:off x="336772" y="1882007"/>
            <a:ext cx="7900345" cy="578430"/>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3B664662-E933-4091-BEFD-6733DE6D0AC7}"/>
              </a:ext>
            </a:extLst>
          </p:cNvPr>
          <p:cNvSpPr txBox="1"/>
          <p:nvPr/>
        </p:nvSpPr>
        <p:spPr>
          <a:xfrm>
            <a:off x="275016" y="1869032"/>
            <a:ext cx="1512167" cy="615553"/>
          </a:xfrm>
          <a:prstGeom prst="rect">
            <a:avLst/>
          </a:prstGeom>
          <a:noFill/>
        </p:spPr>
        <p:txBody>
          <a:bodyPr wrap="square" rtlCol="0">
            <a:spAutoFit/>
          </a:bodyPr>
          <a:lstStyle/>
          <a:p>
            <a:r>
              <a:rPr lang="en-US" sz="1200" dirty="0" err="1"/>
              <a:t>Wartung</a:t>
            </a:r>
            <a:r>
              <a:rPr lang="en-US" sz="1200" dirty="0"/>
              <a:t> und </a:t>
            </a:r>
            <a:r>
              <a:rPr lang="en-US" sz="1200" dirty="0" err="1"/>
              <a:t>Weiterentwicklung</a:t>
            </a:r>
            <a:endParaRPr lang="en-US" sz="1200" dirty="0"/>
          </a:p>
          <a:p>
            <a:r>
              <a:rPr lang="en-US" sz="900" dirty="0"/>
              <a:t>(</a:t>
            </a:r>
            <a:r>
              <a:rPr lang="en-US" sz="900" dirty="0" err="1"/>
              <a:t>Governikus</a:t>
            </a:r>
            <a:r>
              <a:rPr lang="en-US" sz="900" dirty="0"/>
              <a:t>)</a:t>
            </a:r>
            <a:endParaRPr lang="en-US" sz="1200" dirty="0"/>
          </a:p>
        </p:txBody>
      </p:sp>
      <p:sp>
        <p:nvSpPr>
          <p:cNvPr id="33" name="Rectangle 32">
            <a:extLst>
              <a:ext uri="{FF2B5EF4-FFF2-40B4-BE49-F238E27FC236}">
                <a16:creationId xmlns:a16="http://schemas.microsoft.com/office/drawing/2014/main" id="{A4A19BB7-ECE1-402E-BE97-D7F5964D8ABA}"/>
              </a:ext>
            </a:extLst>
          </p:cNvPr>
          <p:cNvSpPr/>
          <p:nvPr/>
        </p:nvSpPr>
        <p:spPr>
          <a:xfrm>
            <a:off x="336772" y="3152776"/>
            <a:ext cx="7900345" cy="335894"/>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E90D10B-9048-4C02-ABF4-A1BE7C682BE0}"/>
              </a:ext>
            </a:extLst>
          </p:cNvPr>
          <p:cNvSpPr txBox="1"/>
          <p:nvPr/>
        </p:nvSpPr>
        <p:spPr>
          <a:xfrm>
            <a:off x="270354" y="3124220"/>
            <a:ext cx="1512167" cy="415498"/>
          </a:xfrm>
          <a:prstGeom prst="rect">
            <a:avLst/>
          </a:prstGeom>
          <a:noFill/>
        </p:spPr>
        <p:txBody>
          <a:bodyPr wrap="square" rtlCol="0">
            <a:spAutoFit/>
          </a:bodyPr>
          <a:lstStyle/>
          <a:p>
            <a:r>
              <a:rPr lang="en-US" sz="1200" dirty="0"/>
              <a:t>XDSC-</a:t>
            </a:r>
            <a:r>
              <a:rPr lang="en-US" sz="1200" dirty="0" err="1"/>
              <a:t>Standardpflege</a:t>
            </a:r>
            <a:endParaRPr lang="en-US" sz="1200" dirty="0"/>
          </a:p>
          <a:p>
            <a:r>
              <a:rPr lang="en-US" sz="900" dirty="0"/>
              <a:t>(</a:t>
            </a:r>
            <a:r>
              <a:rPr lang="en-US" sz="900" dirty="0" err="1"/>
              <a:t>KoSIT</a:t>
            </a:r>
            <a:r>
              <a:rPr lang="en-US" sz="900" dirty="0"/>
              <a:t>)</a:t>
            </a:r>
          </a:p>
        </p:txBody>
      </p:sp>
      <p:sp>
        <p:nvSpPr>
          <p:cNvPr id="40" name="Rectangle 39">
            <a:extLst>
              <a:ext uri="{FF2B5EF4-FFF2-40B4-BE49-F238E27FC236}">
                <a16:creationId xmlns:a16="http://schemas.microsoft.com/office/drawing/2014/main" id="{80958A6A-06A4-43C2-A569-B8404F503369}"/>
              </a:ext>
            </a:extLst>
          </p:cNvPr>
          <p:cNvSpPr/>
          <p:nvPr/>
        </p:nvSpPr>
        <p:spPr>
          <a:xfrm>
            <a:off x="336769" y="2464689"/>
            <a:ext cx="7900345" cy="677746"/>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1">
            <a:extLst>
              <a:ext uri="{FF2B5EF4-FFF2-40B4-BE49-F238E27FC236}">
                <a16:creationId xmlns:a16="http://schemas.microsoft.com/office/drawing/2014/main" id="{8AFBF498-8281-49A8-B73C-C32E1476E0E4}"/>
              </a:ext>
            </a:extLst>
          </p:cNvPr>
          <p:cNvSpPr txBox="1">
            <a:spLocks/>
          </p:cNvSpPr>
          <p:nvPr/>
        </p:nvSpPr>
        <p:spPr>
          <a:xfrm>
            <a:off x="437949" y="378688"/>
            <a:ext cx="8074613" cy="786895"/>
          </a:xfrm>
          <a:prstGeom prst="rect">
            <a:avLst/>
          </a:prstGeom>
        </p:spPr>
        <p:txBody>
          <a:bodyPr/>
          <a:lstStyle>
            <a:lvl1pPr marL="0" indent="0" algn="l" defTabSz="457200" rtl="0" eaLnBrk="1" fontAlgn="base" hangingPunct="1">
              <a:lnSpc>
                <a:spcPct val="100000"/>
              </a:lnSpc>
              <a:spcBef>
                <a:spcPct val="20000"/>
              </a:spcBef>
              <a:spcAft>
                <a:spcPct val="0"/>
              </a:spcAft>
              <a:buFont typeface="Arial" charset="0"/>
              <a:buNone/>
              <a:defRPr lang="de-DE" sz="2250" kern="1200" baseline="0" smtClean="0">
                <a:solidFill>
                  <a:schemeClr val="tx1"/>
                </a:solidFill>
                <a:effectLst/>
                <a:latin typeface="Arial" panose="020B0604020202020204" pitchFamily="34" charset="0"/>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000" dirty="0">
                <a:solidFill>
                  <a:srgbClr val="D60000"/>
                </a:solidFill>
                <a:latin typeface="+mn-lt"/>
              </a:rPr>
              <a:t>6</a:t>
            </a:r>
            <a:r>
              <a:rPr lang="de-DE" sz="2000" dirty="0">
                <a:solidFill>
                  <a:srgbClr val="C00000"/>
                </a:solidFill>
                <a:latin typeface="+mn-lt"/>
              </a:rPr>
              <a:t>. </a:t>
            </a:r>
            <a:r>
              <a:rPr lang="de-DE" sz="2000" dirty="0">
                <a:solidFill>
                  <a:srgbClr val="D60000"/>
                </a:solidFill>
                <a:latin typeface="+mn-lt"/>
              </a:rPr>
              <a:t>DSC-Kostenmodell:</a:t>
            </a:r>
            <a:r>
              <a:rPr lang="de-DE" sz="2000" b="1" dirty="0">
                <a:solidFill>
                  <a:srgbClr val="D60000"/>
                </a:solidFill>
                <a:latin typeface="+mn-lt"/>
              </a:rPr>
              <a:t> Gesamtübersicht geplanter</a:t>
            </a:r>
            <a:br>
              <a:rPr lang="de-DE" sz="2000" dirty="0">
                <a:solidFill>
                  <a:srgbClr val="C00000"/>
                </a:solidFill>
                <a:latin typeface="+mn-lt"/>
              </a:rPr>
            </a:br>
            <a:r>
              <a:rPr lang="de-DE" sz="2000" b="1" dirty="0">
                <a:solidFill>
                  <a:srgbClr val="D60000"/>
                </a:solidFill>
                <a:latin typeface="+mn-lt"/>
              </a:rPr>
              <a:t>DSC-Personalbedarfe und -Betriebsaufwände</a:t>
            </a:r>
          </a:p>
          <a:p>
            <a:endParaRPr lang="de-DE" sz="2000" b="1" dirty="0">
              <a:solidFill>
                <a:srgbClr val="D60000"/>
              </a:solidFill>
              <a:latin typeface="+mn-lt"/>
            </a:endParaRPr>
          </a:p>
        </p:txBody>
      </p:sp>
      <p:sp>
        <p:nvSpPr>
          <p:cNvPr id="39" name="TextBox 38">
            <a:extLst>
              <a:ext uri="{FF2B5EF4-FFF2-40B4-BE49-F238E27FC236}">
                <a16:creationId xmlns:a16="http://schemas.microsoft.com/office/drawing/2014/main" id="{404633CA-0FFF-4349-87C9-4386BA76AC31}"/>
              </a:ext>
            </a:extLst>
          </p:cNvPr>
          <p:cNvSpPr txBox="1"/>
          <p:nvPr/>
        </p:nvSpPr>
        <p:spPr>
          <a:xfrm>
            <a:off x="261578" y="2517838"/>
            <a:ext cx="1512167" cy="615553"/>
          </a:xfrm>
          <a:prstGeom prst="rect">
            <a:avLst/>
          </a:prstGeom>
          <a:noFill/>
        </p:spPr>
        <p:txBody>
          <a:bodyPr wrap="square" rtlCol="0">
            <a:spAutoFit/>
          </a:bodyPr>
          <a:lstStyle/>
          <a:p>
            <a:r>
              <a:rPr lang="en-US" sz="1200" dirty="0" err="1"/>
              <a:t>Einmaliger</a:t>
            </a:r>
            <a:r>
              <a:rPr lang="en-US" sz="1200" dirty="0"/>
              <a:t> </a:t>
            </a:r>
          </a:p>
          <a:p>
            <a:r>
              <a:rPr lang="en-US" sz="1200" dirty="0" err="1"/>
              <a:t>Erfüllungsaufwand</a:t>
            </a:r>
            <a:r>
              <a:rPr lang="en-US" sz="1200" dirty="0"/>
              <a:t> </a:t>
            </a:r>
            <a:r>
              <a:rPr lang="en-US" sz="900" dirty="0"/>
              <a:t>(Rollout)</a:t>
            </a:r>
            <a:endParaRPr lang="en-US" sz="1200" dirty="0"/>
          </a:p>
        </p:txBody>
      </p:sp>
      <p:sp>
        <p:nvSpPr>
          <p:cNvPr id="42" name="TextBox 41">
            <a:extLst>
              <a:ext uri="{FF2B5EF4-FFF2-40B4-BE49-F238E27FC236}">
                <a16:creationId xmlns:a16="http://schemas.microsoft.com/office/drawing/2014/main" id="{72E8C891-8510-4A7A-B2B0-A7612577258B}"/>
              </a:ext>
            </a:extLst>
          </p:cNvPr>
          <p:cNvSpPr txBox="1"/>
          <p:nvPr/>
        </p:nvSpPr>
        <p:spPr>
          <a:xfrm>
            <a:off x="8201818" y="4221992"/>
            <a:ext cx="867062" cy="461665"/>
          </a:xfrm>
          <a:prstGeom prst="rect">
            <a:avLst/>
          </a:prstGeom>
          <a:noFill/>
        </p:spPr>
        <p:txBody>
          <a:bodyPr wrap="square" rtlCol="0">
            <a:spAutoFit/>
          </a:bodyPr>
          <a:lstStyle/>
          <a:p>
            <a:r>
              <a:rPr lang="en-US" sz="800" dirty="0"/>
              <a:t>Alle </a:t>
            </a:r>
            <a:r>
              <a:rPr lang="en-US" sz="800" dirty="0" err="1"/>
              <a:t>anderen</a:t>
            </a:r>
            <a:r>
              <a:rPr lang="en-US" sz="800" dirty="0"/>
              <a:t> Angaben: </a:t>
            </a:r>
            <a:r>
              <a:rPr lang="en-US" sz="800" dirty="0" err="1"/>
              <a:t>Anzahl</a:t>
            </a:r>
            <a:r>
              <a:rPr lang="en-US" sz="800" dirty="0"/>
              <a:t> VZÄ</a:t>
            </a:r>
          </a:p>
        </p:txBody>
      </p:sp>
      <p:sp>
        <p:nvSpPr>
          <p:cNvPr id="57" name="TextBox 56">
            <a:extLst>
              <a:ext uri="{FF2B5EF4-FFF2-40B4-BE49-F238E27FC236}">
                <a16:creationId xmlns:a16="http://schemas.microsoft.com/office/drawing/2014/main" id="{6C570111-2C1B-4FCF-AA8E-7C758E57C08A}"/>
              </a:ext>
            </a:extLst>
          </p:cNvPr>
          <p:cNvSpPr txBox="1"/>
          <p:nvPr/>
        </p:nvSpPr>
        <p:spPr>
          <a:xfrm>
            <a:off x="284469" y="1469859"/>
            <a:ext cx="1512167" cy="415498"/>
          </a:xfrm>
          <a:prstGeom prst="rect">
            <a:avLst/>
          </a:prstGeom>
          <a:noFill/>
        </p:spPr>
        <p:txBody>
          <a:bodyPr wrap="square" rtlCol="0">
            <a:spAutoFit/>
          </a:bodyPr>
          <a:lstStyle/>
          <a:p>
            <a:r>
              <a:rPr lang="en-US" sz="1200" dirty="0"/>
              <a:t>DSC-PB/ </a:t>
            </a:r>
            <a:r>
              <a:rPr lang="de-DE" sz="1200" dirty="0"/>
              <a:t>Leitstelle</a:t>
            </a:r>
          </a:p>
          <a:p>
            <a:r>
              <a:rPr lang="en-US" sz="900" dirty="0"/>
              <a:t>(FHB)</a:t>
            </a:r>
          </a:p>
        </p:txBody>
      </p:sp>
      <p:sp>
        <p:nvSpPr>
          <p:cNvPr id="51" name="TextBox 50">
            <a:extLst>
              <a:ext uri="{FF2B5EF4-FFF2-40B4-BE49-F238E27FC236}">
                <a16:creationId xmlns:a16="http://schemas.microsoft.com/office/drawing/2014/main" id="{62658A83-796B-4F31-863A-1B41E6A52879}"/>
              </a:ext>
            </a:extLst>
          </p:cNvPr>
          <p:cNvSpPr txBox="1"/>
          <p:nvPr/>
        </p:nvSpPr>
        <p:spPr>
          <a:xfrm>
            <a:off x="2094549" y="2018273"/>
            <a:ext cx="925775" cy="307777"/>
          </a:xfrm>
          <a:prstGeom prst="rect">
            <a:avLst/>
          </a:prstGeom>
          <a:noFill/>
        </p:spPr>
        <p:txBody>
          <a:bodyPr wrap="square" rtlCol="0">
            <a:spAutoFit/>
          </a:bodyPr>
          <a:lstStyle/>
          <a:p>
            <a:pPr algn="ctr"/>
            <a:r>
              <a:rPr lang="en-US" sz="1400" dirty="0"/>
              <a:t>11,5</a:t>
            </a:r>
          </a:p>
        </p:txBody>
      </p:sp>
      <p:sp>
        <p:nvSpPr>
          <p:cNvPr id="34" name="TextBox 33">
            <a:extLst>
              <a:ext uri="{FF2B5EF4-FFF2-40B4-BE49-F238E27FC236}">
                <a16:creationId xmlns:a16="http://schemas.microsoft.com/office/drawing/2014/main" id="{E94C9A0B-9ABE-4799-B09F-627611AF2001}"/>
              </a:ext>
            </a:extLst>
          </p:cNvPr>
          <p:cNvSpPr txBox="1"/>
          <p:nvPr/>
        </p:nvSpPr>
        <p:spPr>
          <a:xfrm>
            <a:off x="2157402" y="3178238"/>
            <a:ext cx="791487" cy="307777"/>
          </a:xfrm>
          <a:prstGeom prst="rect">
            <a:avLst/>
          </a:prstGeom>
          <a:noFill/>
        </p:spPr>
        <p:txBody>
          <a:bodyPr wrap="square" rtlCol="0">
            <a:spAutoFit/>
          </a:bodyPr>
          <a:lstStyle/>
          <a:p>
            <a:pPr algn="ctr"/>
            <a:r>
              <a:rPr lang="en-US" sz="1400" dirty="0"/>
              <a:t>2</a:t>
            </a:r>
          </a:p>
        </p:txBody>
      </p:sp>
      <p:sp>
        <p:nvSpPr>
          <p:cNvPr id="19" name="TextBox 18">
            <a:extLst>
              <a:ext uri="{FF2B5EF4-FFF2-40B4-BE49-F238E27FC236}">
                <a16:creationId xmlns:a16="http://schemas.microsoft.com/office/drawing/2014/main" id="{D69C68E9-4AAD-4142-86D7-1A351DE7FE73}"/>
              </a:ext>
            </a:extLst>
          </p:cNvPr>
          <p:cNvSpPr txBox="1"/>
          <p:nvPr/>
        </p:nvSpPr>
        <p:spPr>
          <a:xfrm>
            <a:off x="2251594" y="1090542"/>
            <a:ext cx="594655" cy="307777"/>
          </a:xfrm>
          <a:prstGeom prst="rect">
            <a:avLst/>
          </a:prstGeom>
          <a:noFill/>
        </p:spPr>
        <p:txBody>
          <a:bodyPr wrap="square" rtlCol="0">
            <a:spAutoFit/>
          </a:bodyPr>
          <a:lstStyle/>
          <a:p>
            <a:pPr algn="ctr"/>
            <a:r>
              <a:rPr lang="en-US" sz="1400" dirty="0"/>
              <a:t>2023</a:t>
            </a:r>
          </a:p>
        </p:txBody>
      </p:sp>
      <p:sp>
        <p:nvSpPr>
          <p:cNvPr id="41" name="TextBox 40">
            <a:extLst>
              <a:ext uri="{FF2B5EF4-FFF2-40B4-BE49-F238E27FC236}">
                <a16:creationId xmlns:a16="http://schemas.microsoft.com/office/drawing/2014/main" id="{92F695AC-2EAF-4D86-AE8E-F75AEC9797D3}"/>
              </a:ext>
            </a:extLst>
          </p:cNvPr>
          <p:cNvSpPr txBox="1"/>
          <p:nvPr/>
        </p:nvSpPr>
        <p:spPr>
          <a:xfrm>
            <a:off x="2119302" y="2662943"/>
            <a:ext cx="872434" cy="307777"/>
          </a:xfrm>
          <a:prstGeom prst="rect">
            <a:avLst/>
          </a:prstGeom>
          <a:noFill/>
        </p:spPr>
        <p:txBody>
          <a:bodyPr wrap="square" rtlCol="0">
            <a:spAutoFit/>
          </a:bodyPr>
          <a:lstStyle/>
          <a:p>
            <a:pPr algn="ctr"/>
            <a:r>
              <a:rPr lang="en-US" sz="1400" dirty="0"/>
              <a:t>1,3</a:t>
            </a:r>
          </a:p>
        </p:txBody>
      </p:sp>
      <p:sp>
        <p:nvSpPr>
          <p:cNvPr id="58" name="TextBox 57">
            <a:extLst>
              <a:ext uri="{FF2B5EF4-FFF2-40B4-BE49-F238E27FC236}">
                <a16:creationId xmlns:a16="http://schemas.microsoft.com/office/drawing/2014/main" id="{4369AB2C-71BE-4E72-A49D-7C32D529E7EB}"/>
              </a:ext>
            </a:extLst>
          </p:cNvPr>
          <p:cNvSpPr txBox="1"/>
          <p:nvPr/>
        </p:nvSpPr>
        <p:spPr>
          <a:xfrm>
            <a:off x="2169395" y="1510560"/>
            <a:ext cx="775637" cy="307777"/>
          </a:xfrm>
          <a:prstGeom prst="rect">
            <a:avLst/>
          </a:prstGeom>
          <a:noFill/>
        </p:spPr>
        <p:txBody>
          <a:bodyPr wrap="square" rtlCol="0">
            <a:spAutoFit/>
          </a:bodyPr>
          <a:lstStyle/>
          <a:p>
            <a:pPr algn="ctr"/>
            <a:r>
              <a:rPr lang="en-US" sz="1400" dirty="0"/>
              <a:t>6,5</a:t>
            </a:r>
          </a:p>
        </p:txBody>
      </p:sp>
      <p:sp>
        <p:nvSpPr>
          <p:cNvPr id="69" name="TextBox 68">
            <a:extLst>
              <a:ext uri="{FF2B5EF4-FFF2-40B4-BE49-F238E27FC236}">
                <a16:creationId xmlns:a16="http://schemas.microsoft.com/office/drawing/2014/main" id="{F7BE0DDD-AF90-4924-8915-BDC56CC1BDF3}"/>
              </a:ext>
            </a:extLst>
          </p:cNvPr>
          <p:cNvSpPr txBox="1"/>
          <p:nvPr/>
        </p:nvSpPr>
        <p:spPr>
          <a:xfrm>
            <a:off x="3732363" y="2018273"/>
            <a:ext cx="955110" cy="307777"/>
          </a:xfrm>
          <a:prstGeom prst="rect">
            <a:avLst/>
          </a:prstGeom>
          <a:noFill/>
        </p:spPr>
        <p:txBody>
          <a:bodyPr wrap="square" rtlCol="0">
            <a:spAutoFit/>
          </a:bodyPr>
          <a:lstStyle/>
          <a:p>
            <a:pPr algn="ctr"/>
            <a:r>
              <a:rPr lang="en-US" sz="1400" dirty="0"/>
              <a:t>11,5</a:t>
            </a:r>
          </a:p>
        </p:txBody>
      </p:sp>
      <p:sp>
        <p:nvSpPr>
          <p:cNvPr id="70" name="TextBox 69">
            <a:extLst>
              <a:ext uri="{FF2B5EF4-FFF2-40B4-BE49-F238E27FC236}">
                <a16:creationId xmlns:a16="http://schemas.microsoft.com/office/drawing/2014/main" id="{675628B0-5C39-4E31-93D1-DABFDF7FB29D}"/>
              </a:ext>
            </a:extLst>
          </p:cNvPr>
          <p:cNvSpPr txBox="1"/>
          <p:nvPr/>
        </p:nvSpPr>
        <p:spPr>
          <a:xfrm>
            <a:off x="3856828" y="3178238"/>
            <a:ext cx="712787" cy="307777"/>
          </a:xfrm>
          <a:prstGeom prst="rect">
            <a:avLst/>
          </a:prstGeom>
          <a:noFill/>
        </p:spPr>
        <p:txBody>
          <a:bodyPr wrap="square" rtlCol="0">
            <a:spAutoFit/>
          </a:bodyPr>
          <a:lstStyle/>
          <a:p>
            <a:pPr algn="ctr"/>
            <a:r>
              <a:rPr lang="en-US" sz="1400" dirty="0"/>
              <a:t>2</a:t>
            </a:r>
          </a:p>
        </p:txBody>
      </p:sp>
      <p:sp>
        <p:nvSpPr>
          <p:cNvPr id="71" name="TextBox 70">
            <a:extLst>
              <a:ext uri="{FF2B5EF4-FFF2-40B4-BE49-F238E27FC236}">
                <a16:creationId xmlns:a16="http://schemas.microsoft.com/office/drawing/2014/main" id="{C8F1757B-CD28-4151-BE68-6C259616F415}"/>
              </a:ext>
            </a:extLst>
          </p:cNvPr>
          <p:cNvSpPr txBox="1"/>
          <p:nvPr/>
        </p:nvSpPr>
        <p:spPr>
          <a:xfrm>
            <a:off x="3916637" y="1090542"/>
            <a:ext cx="594655" cy="307777"/>
          </a:xfrm>
          <a:prstGeom prst="rect">
            <a:avLst/>
          </a:prstGeom>
          <a:noFill/>
        </p:spPr>
        <p:txBody>
          <a:bodyPr wrap="square" rtlCol="0">
            <a:spAutoFit/>
          </a:bodyPr>
          <a:lstStyle/>
          <a:p>
            <a:pPr algn="ctr"/>
            <a:r>
              <a:rPr lang="en-US" sz="1400" dirty="0"/>
              <a:t>2024</a:t>
            </a:r>
          </a:p>
        </p:txBody>
      </p:sp>
      <p:sp>
        <p:nvSpPr>
          <p:cNvPr id="72" name="TextBox 71">
            <a:extLst>
              <a:ext uri="{FF2B5EF4-FFF2-40B4-BE49-F238E27FC236}">
                <a16:creationId xmlns:a16="http://schemas.microsoft.com/office/drawing/2014/main" id="{61C6C10C-20C6-4211-9E69-02675499B7AD}"/>
              </a:ext>
            </a:extLst>
          </p:cNvPr>
          <p:cNvSpPr txBox="1"/>
          <p:nvPr/>
        </p:nvSpPr>
        <p:spPr>
          <a:xfrm>
            <a:off x="3848695" y="2662943"/>
            <a:ext cx="747764" cy="307777"/>
          </a:xfrm>
          <a:prstGeom prst="rect">
            <a:avLst/>
          </a:prstGeom>
          <a:noFill/>
        </p:spPr>
        <p:txBody>
          <a:bodyPr wrap="square" rtlCol="0">
            <a:spAutoFit/>
          </a:bodyPr>
          <a:lstStyle/>
          <a:p>
            <a:pPr algn="ctr"/>
            <a:r>
              <a:rPr lang="en-US" sz="1400" dirty="0"/>
              <a:t>1,5</a:t>
            </a:r>
          </a:p>
        </p:txBody>
      </p:sp>
      <p:sp>
        <p:nvSpPr>
          <p:cNvPr id="73" name="TextBox 72">
            <a:extLst>
              <a:ext uri="{FF2B5EF4-FFF2-40B4-BE49-F238E27FC236}">
                <a16:creationId xmlns:a16="http://schemas.microsoft.com/office/drawing/2014/main" id="{55A10A36-6AF2-4FC2-B502-4662FB3FA8E3}"/>
              </a:ext>
            </a:extLst>
          </p:cNvPr>
          <p:cNvSpPr txBox="1"/>
          <p:nvPr/>
        </p:nvSpPr>
        <p:spPr>
          <a:xfrm>
            <a:off x="3780517" y="1510560"/>
            <a:ext cx="856200" cy="307777"/>
          </a:xfrm>
          <a:prstGeom prst="rect">
            <a:avLst/>
          </a:prstGeom>
          <a:noFill/>
        </p:spPr>
        <p:txBody>
          <a:bodyPr wrap="square" rtlCol="0">
            <a:spAutoFit/>
          </a:bodyPr>
          <a:lstStyle/>
          <a:p>
            <a:pPr algn="ctr"/>
            <a:r>
              <a:rPr lang="en-US" sz="1400" dirty="0"/>
              <a:t>7</a:t>
            </a:r>
          </a:p>
        </p:txBody>
      </p:sp>
      <p:sp>
        <p:nvSpPr>
          <p:cNvPr id="76" name="TextBox 75">
            <a:extLst>
              <a:ext uri="{FF2B5EF4-FFF2-40B4-BE49-F238E27FC236}">
                <a16:creationId xmlns:a16="http://schemas.microsoft.com/office/drawing/2014/main" id="{E3F7D6BA-965C-408B-AF88-4BBC931FA0D2}"/>
              </a:ext>
            </a:extLst>
          </p:cNvPr>
          <p:cNvSpPr txBox="1"/>
          <p:nvPr/>
        </p:nvSpPr>
        <p:spPr>
          <a:xfrm>
            <a:off x="5337709" y="2027057"/>
            <a:ext cx="923442" cy="307777"/>
          </a:xfrm>
          <a:prstGeom prst="rect">
            <a:avLst/>
          </a:prstGeom>
          <a:noFill/>
        </p:spPr>
        <p:txBody>
          <a:bodyPr wrap="square" rtlCol="0">
            <a:spAutoFit/>
          </a:bodyPr>
          <a:lstStyle/>
          <a:p>
            <a:pPr algn="ctr"/>
            <a:r>
              <a:rPr lang="en-US" sz="1400" dirty="0"/>
              <a:t>12</a:t>
            </a:r>
          </a:p>
        </p:txBody>
      </p:sp>
      <p:sp>
        <p:nvSpPr>
          <p:cNvPr id="77" name="TextBox 76">
            <a:extLst>
              <a:ext uri="{FF2B5EF4-FFF2-40B4-BE49-F238E27FC236}">
                <a16:creationId xmlns:a16="http://schemas.microsoft.com/office/drawing/2014/main" id="{151E5D76-9289-4898-B988-E050CF2ED73D}"/>
              </a:ext>
            </a:extLst>
          </p:cNvPr>
          <p:cNvSpPr txBox="1"/>
          <p:nvPr/>
        </p:nvSpPr>
        <p:spPr>
          <a:xfrm>
            <a:off x="5410357" y="3180672"/>
            <a:ext cx="791486" cy="307777"/>
          </a:xfrm>
          <a:prstGeom prst="rect">
            <a:avLst/>
          </a:prstGeom>
          <a:noFill/>
        </p:spPr>
        <p:txBody>
          <a:bodyPr wrap="square" rtlCol="0">
            <a:spAutoFit/>
          </a:bodyPr>
          <a:lstStyle/>
          <a:p>
            <a:pPr algn="ctr"/>
            <a:r>
              <a:rPr lang="en-US" sz="1400" dirty="0"/>
              <a:t>1</a:t>
            </a:r>
          </a:p>
        </p:txBody>
      </p:sp>
      <p:sp>
        <p:nvSpPr>
          <p:cNvPr id="78" name="TextBox 77">
            <a:extLst>
              <a:ext uri="{FF2B5EF4-FFF2-40B4-BE49-F238E27FC236}">
                <a16:creationId xmlns:a16="http://schemas.microsoft.com/office/drawing/2014/main" id="{DEDA62D6-509D-4604-A65F-7105D9E62BEA}"/>
              </a:ext>
            </a:extLst>
          </p:cNvPr>
          <p:cNvSpPr txBox="1"/>
          <p:nvPr/>
        </p:nvSpPr>
        <p:spPr>
          <a:xfrm>
            <a:off x="5500813" y="1105676"/>
            <a:ext cx="594655" cy="307777"/>
          </a:xfrm>
          <a:prstGeom prst="rect">
            <a:avLst/>
          </a:prstGeom>
          <a:noFill/>
        </p:spPr>
        <p:txBody>
          <a:bodyPr wrap="square" rtlCol="0">
            <a:spAutoFit/>
          </a:bodyPr>
          <a:lstStyle/>
          <a:p>
            <a:pPr algn="ctr"/>
            <a:r>
              <a:rPr lang="en-US" sz="1400" dirty="0"/>
              <a:t>2025</a:t>
            </a:r>
          </a:p>
        </p:txBody>
      </p:sp>
      <p:sp>
        <p:nvSpPr>
          <p:cNvPr id="79" name="TextBox 78">
            <a:extLst>
              <a:ext uri="{FF2B5EF4-FFF2-40B4-BE49-F238E27FC236}">
                <a16:creationId xmlns:a16="http://schemas.microsoft.com/office/drawing/2014/main" id="{77183A57-8F93-419B-88D8-220DE224C9FF}"/>
              </a:ext>
            </a:extLst>
          </p:cNvPr>
          <p:cNvSpPr txBox="1"/>
          <p:nvPr/>
        </p:nvSpPr>
        <p:spPr>
          <a:xfrm>
            <a:off x="5308875" y="2665377"/>
            <a:ext cx="1011314" cy="307777"/>
          </a:xfrm>
          <a:prstGeom prst="rect">
            <a:avLst/>
          </a:prstGeom>
          <a:noFill/>
        </p:spPr>
        <p:txBody>
          <a:bodyPr wrap="square" rtlCol="0">
            <a:spAutoFit/>
          </a:bodyPr>
          <a:lstStyle/>
          <a:p>
            <a:pPr algn="ctr"/>
            <a:r>
              <a:rPr lang="en-US" sz="1400" dirty="0"/>
              <a:t>1,6</a:t>
            </a:r>
          </a:p>
        </p:txBody>
      </p:sp>
      <p:sp>
        <p:nvSpPr>
          <p:cNvPr id="80" name="TextBox 79">
            <a:extLst>
              <a:ext uri="{FF2B5EF4-FFF2-40B4-BE49-F238E27FC236}">
                <a16:creationId xmlns:a16="http://schemas.microsoft.com/office/drawing/2014/main" id="{150E2DC6-03E2-47A9-8579-C31826466C35}"/>
              </a:ext>
            </a:extLst>
          </p:cNvPr>
          <p:cNvSpPr txBox="1"/>
          <p:nvPr/>
        </p:nvSpPr>
        <p:spPr>
          <a:xfrm>
            <a:off x="5333861" y="1512994"/>
            <a:ext cx="946340" cy="307777"/>
          </a:xfrm>
          <a:prstGeom prst="rect">
            <a:avLst/>
          </a:prstGeom>
          <a:noFill/>
        </p:spPr>
        <p:txBody>
          <a:bodyPr wrap="square" rtlCol="0">
            <a:spAutoFit/>
          </a:bodyPr>
          <a:lstStyle/>
          <a:p>
            <a:pPr algn="ctr"/>
            <a:r>
              <a:rPr lang="en-US" sz="1400" dirty="0"/>
              <a:t>8</a:t>
            </a:r>
          </a:p>
        </p:txBody>
      </p:sp>
      <p:sp>
        <p:nvSpPr>
          <p:cNvPr id="83" name="TextBox 82">
            <a:extLst>
              <a:ext uri="{FF2B5EF4-FFF2-40B4-BE49-F238E27FC236}">
                <a16:creationId xmlns:a16="http://schemas.microsoft.com/office/drawing/2014/main" id="{272342B0-155B-4A9C-A355-AF2A67863E64}"/>
              </a:ext>
            </a:extLst>
          </p:cNvPr>
          <p:cNvSpPr txBox="1"/>
          <p:nvPr/>
        </p:nvSpPr>
        <p:spPr>
          <a:xfrm>
            <a:off x="6993931" y="2027057"/>
            <a:ext cx="922623" cy="307777"/>
          </a:xfrm>
          <a:prstGeom prst="rect">
            <a:avLst/>
          </a:prstGeom>
          <a:noFill/>
        </p:spPr>
        <p:txBody>
          <a:bodyPr wrap="square" rtlCol="0">
            <a:spAutoFit/>
          </a:bodyPr>
          <a:lstStyle/>
          <a:p>
            <a:pPr algn="ctr"/>
            <a:r>
              <a:rPr lang="en-US" sz="1400" dirty="0"/>
              <a:t>12</a:t>
            </a:r>
          </a:p>
        </p:txBody>
      </p:sp>
      <p:sp>
        <p:nvSpPr>
          <p:cNvPr id="84" name="TextBox 83">
            <a:extLst>
              <a:ext uri="{FF2B5EF4-FFF2-40B4-BE49-F238E27FC236}">
                <a16:creationId xmlns:a16="http://schemas.microsoft.com/office/drawing/2014/main" id="{D8A8ED38-144E-45C0-931A-6C838C098667}"/>
              </a:ext>
            </a:extLst>
          </p:cNvPr>
          <p:cNvSpPr txBox="1"/>
          <p:nvPr/>
        </p:nvSpPr>
        <p:spPr>
          <a:xfrm>
            <a:off x="7084989" y="3180672"/>
            <a:ext cx="713842" cy="307777"/>
          </a:xfrm>
          <a:prstGeom prst="rect">
            <a:avLst/>
          </a:prstGeom>
          <a:noFill/>
        </p:spPr>
        <p:txBody>
          <a:bodyPr wrap="square" rtlCol="0">
            <a:spAutoFit/>
          </a:bodyPr>
          <a:lstStyle/>
          <a:p>
            <a:pPr algn="ctr"/>
            <a:r>
              <a:rPr lang="en-US" sz="1400" dirty="0"/>
              <a:t>1</a:t>
            </a:r>
          </a:p>
        </p:txBody>
      </p:sp>
      <p:sp>
        <p:nvSpPr>
          <p:cNvPr id="85" name="TextBox 84">
            <a:extLst>
              <a:ext uri="{FF2B5EF4-FFF2-40B4-BE49-F238E27FC236}">
                <a16:creationId xmlns:a16="http://schemas.microsoft.com/office/drawing/2014/main" id="{BD3E92B0-6B8D-47F0-B68E-B4F7B837CB36}"/>
              </a:ext>
            </a:extLst>
          </p:cNvPr>
          <p:cNvSpPr txBox="1"/>
          <p:nvPr/>
        </p:nvSpPr>
        <p:spPr>
          <a:xfrm>
            <a:off x="7156997" y="1111845"/>
            <a:ext cx="594655" cy="307777"/>
          </a:xfrm>
          <a:prstGeom prst="rect">
            <a:avLst/>
          </a:prstGeom>
          <a:noFill/>
        </p:spPr>
        <p:txBody>
          <a:bodyPr wrap="square" rtlCol="0">
            <a:spAutoFit/>
          </a:bodyPr>
          <a:lstStyle/>
          <a:p>
            <a:pPr algn="ctr"/>
            <a:r>
              <a:rPr lang="en-US" sz="1400" dirty="0"/>
              <a:t>2026</a:t>
            </a:r>
          </a:p>
        </p:txBody>
      </p:sp>
      <p:sp>
        <p:nvSpPr>
          <p:cNvPr id="86" name="TextBox 85">
            <a:extLst>
              <a:ext uri="{FF2B5EF4-FFF2-40B4-BE49-F238E27FC236}">
                <a16:creationId xmlns:a16="http://schemas.microsoft.com/office/drawing/2014/main" id="{CCFD2EF2-81E1-4A24-A04F-F9045DFD1C7B}"/>
              </a:ext>
            </a:extLst>
          </p:cNvPr>
          <p:cNvSpPr txBox="1"/>
          <p:nvPr/>
        </p:nvSpPr>
        <p:spPr>
          <a:xfrm>
            <a:off x="7012981" y="2671727"/>
            <a:ext cx="855194" cy="307777"/>
          </a:xfrm>
          <a:prstGeom prst="rect">
            <a:avLst/>
          </a:prstGeom>
          <a:noFill/>
        </p:spPr>
        <p:txBody>
          <a:bodyPr wrap="square" rtlCol="0">
            <a:spAutoFit/>
          </a:bodyPr>
          <a:lstStyle/>
          <a:p>
            <a:pPr algn="ctr"/>
            <a:r>
              <a:rPr lang="en-US" sz="1400" dirty="0"/>
              <a:t>3,1</a:t>
            </a:r>
          </a:p>
        </p:txBody>
      </p:sp>
      <p:sp>
        <p:nvSpPr>
          <p:cNvPr id="87" name="TextBox 86">
            <a:extLst>
              <a:ext uri="{FF2B5EF4-FFF2-40B4-BE49-F238E27FC236}">
                <a16:creationId xmlns:a16="http://schemas.microsoft.com/office/drawing/2014/main" id="{DE552AD6-91C2-466F-8213-766424193EA0}"/>
              </a:ext>
            </a:extLst>
          </p:cNvPr>
          <p:cNvSpPr txBox="1"/>
          <p:nvPr/>
        </p:nvSpPr>
        <p:spPr>
          <a:xfrm>
            <a:off x="6971039" y="1512994"/>
            <a:ext cx="965346" cy="307777"/>
          </a:xfrm>
          <a:prstGeom prst="rect">
            <a:avLst/>
          </a:prstGeom>
          <a:noFill/>
        </p:spPr>
        <p:txBody>
          <a:bodyPr wrap="square" rtlCol="0">
            <a:spAutoFit/>
          </a:bodyPr>
          <a:lstStyle/>
          <a:p>
            <a:pPr algn="ctr"/>
            <a:r>
              <a:rPr lang="en-US" sz="1400" dirty="0"/>
              <a:t>9</a:t>
            </a:r>
          </a:p>
        </p:txBody>
      </p:sp>
      <p:sp>
        <p:nvSpPr>
          <p:cNvPr id="52" name="Rectangle 51">
            <a:extLst>
              <a:ext uri="{FF2B5EF4-FFF2-40B4-BE49-F238E27FC236}">
                <a16:creationId xmlns:a16="http://schemas.microsoft.com/office/drawing/2014/main" id="{29509966-EF6D-4855-805D-F4896C4F7377}"/>
              </a:ext>
            </a:extLst>
          </p:cNvPr>
          <p:cNvSpPr/>
          <p:nvPr/>
        </p:nvSpPr>
        <p:spPr>
          <a:xfrm>
            <a:off x="336769" y="3515111"/>
            <a:ext cx="7902558" cy="427088"/>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4342046-9E2A-4B98-9B55-EFA0992D46B4}"/>
              </a:ext>
            </a:extLst>
          </p:cNvPr>
          <p:cNvSpPr txBox="1"/>
          <p:nvPr/>
        </p:nvSpPr>
        <p:spPr>
          <a:xfrm>
            <a:off x="280833" y="3535954"/>
            <a:ext cx="1756373" cy="461665"/>
          </a:xfrm>
          <a:prstGeom prst="rect">
            <a:avLst/>
          </a:prstGeom>
          <a:noFill/>
        </p:spPr>
        <p:txBody>
          <a:bodyPr wrap="square" rtlCol="0">
            <a:spAutoFit/>
          </a:bodyPr>
          <a:lstStyle/>
          <a:p>
            <a:r>
              <a:rPr lang="en-US" sz="1200" dirty="0" err="1"/>
              <a:t>Geplante</a:t>
            </a:r>
            <a:r>
              <a:rPr lang="en-US" sz="1200" dirty="0"/>
              <a:t> </a:t>
            </a:r>
            <a:r>
              <a:rPr lang="en-US" sz="1200" dirty="0" err="1"/>
              <a:t>Aufwände</a:t>
            </a:r>
            <a:r>
              <a:rPr lang="en-US" sz="1200" dirty="0"/>
              <a:t> </a:t>
            </a:r>
            <a:br>
              <a:rPr lang="en-US" sz="1200" dirty="0"/>
            </a:br>
            <a:r>
              <a:rPr lang="en-US" sz="1200" dirty="0"/>
              <a:t>FHB</a:t>
            </a:r>
          </a:p>
        </p:txBody>
      </p:sp>
      <p:sp>
        <p:nvSpPr>
          <p:cNvPr id="54" name="TextBox 53">
            <a:extLst>
              <a:ext uri="{FF2B5EF4-FFF2-40B4-BE49-F238E27FC236}">
                <a16:creationId xmlns:a16="http://schemas.microsoft.com/office/drawing/2014/main" id="{2A9817BF-9CB7-4569-B96E-665C6265A5FC}"/>
              </a:ext>
            </a:extLst>
          </p:cNvPr>
          <p:cNvSpPr txBox="1"/>
          <p:nvPr/>
        </p:nvSpPr>
        <p:spPr>
          <a:xfrm>
            <a:off x="1891835" y="3583778"/>
            <a:ext cx="1337420" cy="307777"/>
          </a:xfrm>
          <a:prstGeom prst="rect">
            <a:avLst/>
          </a:prstGeom>
          <a:noFill/>
        </p:spPr>
        <p:txBody>
          <a:bodyPr wrap="square" rtlCol="0">
            <a:spAutoFit/>
          </a:bodyPr>
          <a:lstStyle/>
          <a:p>
            <a:pPr algn="ctr"/>
            <a:r>
              <a:rPr lang="en-US" sz="1400" dirty="0"/>
              <a:t> 4.467.700€</a:t>
            </a:r>
          </a:p>
        </p:txBody>
      </p:sp>
      <p:sp>
        <p:nvSpPr>
          <p:cNvPr id="55" name="TextBox 54">
            <a:extLst>
              <a:ext uri="{FF2B5EF4-FFF2-40B4-BE49-F238E27FC236}">
                <a16:creationId xmlns:a16="http://schemas.microsoft.com/office/drawing/2014/main" id="{F56C49E3-2040-4ED9-8BF1-510F07594A3A}"/>
              </a:ext>
            </a:extLst>
          </p:cNvPr>
          <p:cNvSpPr txBox="1"/>
          <p:nvPr/>
        </p:nvSpPr>
        <p:spPr>
          <a:xfrm>
            <a:off x="3522571" y="3583778"/>
            <a:ext cx="1407330" cy="307777"/>
          </a:xfrm>
          <a:prstGeom prst="rect">
            <a:avLst/>
          </a:prstGeom>
          <a:noFill/>
        </p:spPr>
        <p:txBody>
          <a:bodyPr wrap="square" rtlCol="0">
            <a:spAutoFit/>
          </a:bodyPr>
          <a:lstStyle/>
          <a:p>
            <a:pPr algn="ctr"/>
            <a:r>
              <a:rPr lang="en-US" sz="1400" dirty="0"/>
              <a:t> 4.705.465€</a:t>
            </a:r>
          </a:p>
        </p:txBody>
      </p:sp>
      <p:sp>
        <p:nvSpPr>
          <p:cNvPr id="59" name="TextBox 58">
            <a:extLst>
              <a:ext uri="{FF2B5EF4-FFF2-40B4-BE49-F238E27FC236}">
                <a16:creationId xmlns:a16="http://schemas.microsoft.com/office/drawing/2014/main" id="{035C6C27-D05B-490C-8270-57C9576536B8}"/>
              </a:ext>
            </a:extLst>
          </p:cNvPr>
          <p:cNvSpPr txBox="1"/>
          <p:nvPr/>
        </p:nvSpPr>
        <p:spPr>
          <a:xfrm>
            <a:off x="5036947" y="3579862"/>
            <a:ext cx="1531776" cy="307777"/>
          </a:xfrm>
          <a:prstGeom prst="rect">
            <a:avLst/>
          </a:prstGeom>
          <a:noFill/>
        </p:spPr>
        <p:txBody>
          <a:bodyPr wrap="square" rtlCol="0">
            <a:spAutoFit/>
          </a:bodyPr>
          <a:lstStyle/>
          <a:p>
            <a:pPr algn="ctr"/>
            <a:r>
              <a:rPr lang="en-US" sz="1400" dirty="0"/>
              <a:t> 4.952.260€</a:t>
            </a:r>
          </a:p>
        </p:txBody>
      </p:sp>
      <p:sp>
        <p:nvSpPr>
          <p:cNvPr id="60" name="TextBox 59">
            <a:extLst>
              <a:ext uri="{FF2B5EF4-FFF2-40B4-BE49-F238E27FC236}">
                <a16:creationId xmlns:a16="http://schemas.microsoft.com/office/drawing/2014/main" id="{38C2291E-07F5-4CF8-B3B6-8D571D7AE794}"/>
              </a:ext>
            </a:extLst>
          </p:cNvPr>
          <p:cNvSpPr txBox="1"/>
          <p:nvPr/>
        </p:nvSpPr>
        <p:spPr>
          <a:xfrm>
            <a:off x="6631988" y="3579862"/>
            <a:ext cx="1580505" cy="307777"/>
          </a:xfrm>
          <a:prstGeom prst="rect">
            <a:avLst/>
          </a:prstGeom>
          <a:noFill/>
        </p:spPr>
        <p:txBody>
          <a:bodyPr wrap="square" rtlCol="0">
            <a:spAutoFit/>
          </a:bodyPr>
          <a:lstStyle/>
          <a:p>
            <a:pPr algn="ctr"/>
            <a:r>
              <a:rPr lang="en-US" sz="1400" dirty="0"/>
              <a:t> 5.340.960€</a:t>
            </a:r>
          </a:p>
        </p:txBody>
      </p:sp>
      <p:cxnSp>
        <p:nvCxnSpPr>
          <p:cNvPr id="4" name="Straight Connector 3">
            <a:extLst>
              <a:ext uri="{FF2B5EF4-FFF2-40B4-BE49-F238E27FC236}">
                <a16:creationId xmlns:a16="http://schemas.microsoft.com/office/drawing/2014/main" id="{01218C2B-C506-4E38-AC1A-6A1C38FAAA1B}"/>
              </a:ext>
            </a:extLst>
          </p:cNvPr>
          <p:cNvCxnSpPr>
            <a:cxnSpLocks/>
          </p:cNvCxnSpPr>
          <p:nvPr/>
        </p:nvCxnSpPr>
        <p:spPr>
          <a:xfrm>
            <a:off x="1756397" y="1258163"/>
            <a:ext cx="0" cy="336644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BC4E85C-0FA7-4FD6-A89D-AF9760BD3C05}"/>
              </a:ext>
            </a:extLst>
          </p:cNvPr>
          <p:cNvCxnSpPr>
            <a:cxnSpLocks/>
          </p:cNvCxnSpPr>
          <p:nvPr/>
        </p:nvCxnSpPr>
        <p:spPr>
          <a:xfrm>
            <a:off x="3402338" y="1265420"/>
            <a:ext cx="0" cy="336644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7490541-C048-4D49-A9AB-C7B89B773EA1}"/>
              </a:ext>
            </a:extLst>
          </p:cNvPr>
          <p:cNvCxnSpPr>
            <a:cxnSpLocks/>
          </p:cNvCxnSpPr>
          <p:nvPr/>
        </p:nvCxnSpPr>
        <p:spPr>
          <a:xfrm>
            <a:off x="5033122" y="1280246"/>
            <a:ext cx="0" cy="335021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7A84441-1C01-4361-8B64-820069F3E81F}"/>
              </a:ext>
            </a:extLst>
          </p:cNvPr>
          <p:cNvCxnSpPr>
            <a:cxnSpLocks/>
          </p:cNvCxnSpPr>
          <p:nvPr/>
        </p:nvCxnSpPr>
        <p:spPr>
          <a:xfrm>
            <a:off x="6652941" y="1246235"/>
            <a:ext cx="0" cy="338745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66AC6FA-BEA3-41CC-BDFC-07345903DA9D}"/>
              </a:ext>
            </a:extLst>
          </p:cNvPr>
          <p:cNvCxnSpPr>
            <a:cxnSpLocks/>
          </p:cNvCxnSpPr>
          <p:nvPr/>
        </p:nvCxnSpPr>
        <p:spPr>
          <a:xfrm flipH="1" flipV="1">
            <a:off x="272056" y="3498761"/>
            <a:ext cx="8074612" cy="4954"/>
          </a:xfrm>
          <a:prstGeom prst="line">
            <a:avLst/>
          </a:prstGeom>
          <a:ln w="19050">
            <a:solidFill>
              <a:schemeClr val="tx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8816011-3BB9-4EB0-A443-2CB77CE7A179}"/>
              </a:ext>
            </a:extLst>
          </p:cNvPr>
          <p:cNvCxnSpPr/>
          <p:nvPr/>
        </p:nvCxnSpPr>
        <p:spPr>
          <a:xfrm>
            <a:off x="303009" y="4266998"/>
            <a:ext cx="7963226" cy="0"/>
          </a:xfrm>
          <a:prstGeom prst="line">
            <a:avLst/>
          </a:prstGeom>
          <a:ln w="41275" cmpd="dbl">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832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1867557" y="1851670"/>
            <a:ext cx="7016808" cy="1200329"/>
          </a:xfrm>
        </p:spPr>
        <p:txBody>
          <a:bodyPr/>
          <a:lstStyle/>
          <a:p>
            <a:r>
              <a:rPr lang="de-DE" dirty="0"/>
              <a:t>Vielen Dank für ihre Aufmerksamkeit!</a:t>
            </a:r>
          </a:p>
        </p:txBody>
      </p:sp>
      <p:pic>
        <p:nvPicPr>
          <p:cNvPr id="7" name="Picture 6" descr="Logo, company name&#10;&#10;Description automatically generated">
            <a:extLst>
              <a:ext uri="{FF2B5EF4-FFF2-40B4-BE49-F238E27FC236}">
                <a16:creationId xmlns:a16="http://schemas.microsoft.com/office/drawing/2014/main" id="{FFB91756-BC02-454D-B536-E8D3C991264C}"/>
              </a:ext>
            </a:extLst>
          </p:cNvPr>
          <p:cNvPicPr>
            <a:picLocks noChangeAspect="1"/>
          </p:cNvPicPr>
          <p:nvPr/>
        </p:nvPicPr>
        <p:blipFill>
          <a:blip r:embed="rId2"/>
          <a:stretch>
            <a:fillRect/>
          </a:stretch>
        </p:blipFill>
        <p:spPr>
          <a:xfrm>
            <a:off x="6084168" y="448785"/>
            <a:ext cx="1045468" cy="610582"/>
          </a:xfrm>
          <a:prstGeom prst="rect">
            <a:avLst/>
          </a:prstGeom>
        </p:spPr>
      </p:pic>
      <p:pic>
        <p:nvPicPr>
          <p:cNvPr id="9" name="Picture 8" descr="Text&#10;&#10;Description automatically generated">
            <a:extLst>
              <a:ext uri="{FF2B5EF4-FFF2-40B4-BE49-F238E27FC236}">
                <a16:creationId xmlns:a16="http://schemas.microsoft.com/office/drawing/2014/main" id="{FFFCC5EB-8505-4A06-A281-C36BA2B8253F}"/>
              </a:ext>
            </a:extLst>
          </p:cNvPr>
          <p:cNvPicPr>
            <a:picLocks noChangeAspect="1"/>
          </p:cNvPicPr>
          <p:nvPr/>
        </p:nvPicPr>
        <p:blipFill>
          <a:blip r:embed="rId3"/>
          <a:stretch>
            <a:fillRect/>
          </a:stretch>
        </p:blipFill>
        <p:spPr>
          <a:xfrm>
            <a:off x="4932040" y="448786"/>
            <a:ext cx="1045468" cy="610582"/>
          </a:xfrm>
          <a:prstGeom prst="rect">
            <a:avLst/>
          </a:prstGeom>
        </p:spPr>
      </p:pic>
    </p:spTree>
    <p:extLst>
      <p:ext uri="{BB962C8B-B14F-4D97-AF65-F5344CB8AC3E}">
        <p14:creationId xmlns:p14="http://schemas.microsoft.com/office/powerpoint/2010/main" val="423061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AFBF498-8281-49A8-B73C-C32E1476E0E4}"/>
              </a:ext>
            </a:extLst>
          </p:cNvPr>
          <p:cNvSpPr txBox="1">
            <a:spLocks/>
          </p:cNvSpPr>
          <p:nvPr/>
        </p:nvSpPr>
        <p:spPr>
          <a:xfrm>
            <a:off x="438234" y="344544"/>
            <a:ext cx="8074613" cy="865585"/>
          </a:xfrm>
          <a:prstGeom prst="rect">
            <a:avLst/>
          </a:prstGeom>
        </p:spPr>
        <p:txBody>
          <a:bodyPr/>
          <a:lstStyle>
            <a:lvl1pPr marL="0" indent="0" algn="l" defTabSz="457200" rtl="0" eaLnBrk="1" fontAlgn="base" hangingPunct="1">
              <a:lnSpc>
                <a:spcPct val="100000"/>
              </a:lnSpc>
              <a:spcBef>
                <a:spcPct val="20000"/>
              </a:spcBef>
              <a:spcAft>
                <a:spcPct val="0"/>
              </a:spcAft>
              <a:buFont typeface="Arial" charset="0"/>
              <a:buNone/>
              <a:defRPr lang="de-DE" sz="2250" kern="1200" baseline="0" smtClean="0">
                <a:solidFill>
                  <a:schemeClr val="tx1"/>
                </a:solidFill>
                <a:effectLst/>
                <a:latin typeface="Arial" panose="020B0604020202020204" pitchFamily="34" charset="0"/>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000" dirty="0">
                <a:solidFill>
                  <a:srgbClr val="D60000"/>
                </a:solidFill>
                <a:latin typeface="+mn-lt"/>
              </a:rPr>
              <a:t>6</a:t>
            </a:r>
            <a:r>
              <a:rPr lang="de-DE" sz="2000" dirty="0">
                <a:solidFill>
                  <a:srgbClr val="C00000"/>
                </a:solidFill>
                <a:latin typeface="+mn-lt"/>
              </a:rPr>
              <a:t>. </a:t>
            </a:r>
            <a:r>
              <a:rPr lang="de-DE" sz="2000" dirty="0">
                <a:solidFill>
                  <a:srgbClr val="D60000"/>
                </a:solidFill>
                <a:latin typeface="+mn-lt"/>
              </a:rPr>
              <a:t>DSC-Kostenmodell: </a:t>
            </a:r>
            <a:r>
              <a:rPr lang="de-DE" sz="2000" b="1" dirty="0">
                <a:solidFill>
                  <a:srgbClr val="D60000"/>
                </a:solidFill>
                <a:latin typeface="+mn-lt"/>
              </a:rPr>
              <a:t>Annahmen 2020 </a:t>
            </a:r>
          </a:p>
          <a:p>
            <a:r>
              <a:rPr lang="de-DE" sz="2000" b="1" dirty="0">
                <a:solidFill>
                  <a:srgbClr val="D60000"/>
                </a:solidFill>
                <a:latin typeface="+mn-lt"/>
              </a:rPr>
              <a:t>Personalbedarf BVA, BZSt, ITZBund  </a:t>
            </a:r>
          </a:p>
        </p:txBody>
      </p:sp>
      <p:graphicFrame>
        <p:nvGraphicFramePr>
          <p:cNvPr id="9" name="Tabelle 8"/>
          <p:cNvGraphicFramePr>
            <a:graphicFrameLocks noGrp="1"/>
          </p:cNvGraphicFramePr>
          <p:nvPr>
            <p:extLst>
              <p:ext uri="{D42A27DB-BD31-4B8C-83A1-F6EECF244321}">
                <p14:modId xmlns:p14="http://schemas.microsoft.com/office/powerpoint/2010/main" val="1100809330"/>
              </p:ext>
            </p:extLst>
          </p:nvPr>
        </p:nvGraphicFramePr>
        <p:xfrm>
          <a:off x="683568" y="1302107"/>
          <a:ext cx="5830989" cy="2797012"/>
        </p:xfrm>
        <a:graphic>
          <a:graphicData uri="http://schemas.openxmlformats.org/drawingml/2006/table">
            <a:tbl>
              <a:tblPr>
                <a:tableStyleId>{5C22544A-7EE6-4342-B048-85BDC9FD1C3A}</a:tableStyleId>
              </a:tblPr>
              <a:tblGrid>
                <a:gridCol w="3864076">
                  <a:extLst>
                    <a:ext uri="{9D8B030D-6E8A-4147-A177-3AD203B41FA5}">
                      <a16:colId xmlns:a16="http://schemas.microsoft.com/office/drawing/2014/main" val="4045186878"/>
                    </a:ext>
                  </a:extLst>
                </a:gridCol>
                <a:gridCol w="432442">
                  <a:extLst>
                    <a:ext uri="{9D8B030D-6E8A-4147-A177-3AD203B41FA5}">
                      <a16:colId xmlns:a16="http://schemas.microsoft.com/office/drawing/2014/main" val="239652751"/>
                    </a:ext>
                  </a:extLst>
                </a:gridCol>
                <a:gridCol w="376643">
                  <a:extLst>
                    <a:ext uri="{9D8B030D-6E8A-4147-A177-3AD203B41FA5}">
                      <a16:colId xmlns:a16="http://schemas.microsoft.com/office/drawing/2014/main" val="505126086"/>
                    </a:ext>
                  </a:extLst>
                </a:gridCol>
                <a:gridCol w="376643">
                  <a:extLst>
                    <a:ext uri="{9D8B030D-6E8A-4147-A177-3AD203B41FA5}">
                      <a16:colId xmlns:a16="http://schemas.microsoft.com/office/drawing/2014/main" val="741231913"/>
                    </a:ext>
                  </a:extLst>
                </a:gridCol>
                <a:gridCol w="404542">
                  <a:extLst>
                    <a:ext uri="{9D8B030D-6E8A-4147-A177-3AD203B41FA5}">
                      <a16:colId xmlns:a16="http://schemas.microsoft.com/office/drawing/2014/main" val="1205908641"/>
                    </a:ext>
                  </a:extLst>
                </a:gridCol>
                <a:gridCol w="376643">
                  <a:extLst>
                    <a:ext uri="{9D8B030D-6E8A-4147-A177-3AD203B41FA5}">
                      <a16:colId xmlns:a16="http://schemas.microsoft.com/office/drawing/2014/main" val="4159921688"/>
                    </a:ext>
                  </a:extLst>
                </a:gridCol>
              </a:tblGrid>
              <a:tr h="216543">
                <a:tc>
                  <a:txBody>
                    <a:bodyPr/>
                    <a:lstStyle/>
                    <a:p>
                      <a:pPr algn="l" fontAlgn="b"/>
                      <a:r>
                        <a:rPr lang="de-DE" sz="1200" u="none" strike="noStrike" dirty="0">
                          <a:effectLst/>
                        </a:rPr>
                        <a:t> </a:t>
                      </a:r>
                      <a:endParaRPr lang="de-DE"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dirty="0">
                          <a:solidFill>
                            <a:schemeClr val="accent2">
                              <a:lumMod val="75000"/>
                            </a:schemeClr>
                          </a:solidFill>
                          <a:effectLst/>
                        </a:rPr>
                        <a:t>2021</a:t>
                      </a:r>
                      <a:endParaRPr lang="de-DE" sz="1200" b="0" i="0" u="none" strike="noStrike" dirty="0">
                        <a:solidFill>
                          <a:schemeClr val="accent2">
                            <a:lumMod val="75000"/>
                          </a:schemeClr>
                        </a:solidFill>
                        <a:effectLst/>
                        <a:latin typeface="Calibri" panose="020F0502020204030204" pitchFamily="34" charset="0"/>
                      </a:endParaRPr>
                    </a:p>
                  </a:txBody>
                  <a:tcPr marL="7620" marR="7620" marT="7620" marB="0" anchor="b"/>
                </a:tc>
                <a:tc>
                  <a:txBody>
                    <a:bodyPr/>
                    <a:lstStyle/>
                    <a:p>
                      <a:pPr algn="r" fontAlgn="b"/>
                      <a:r>
                        <a:rPr lang="de-DE" sz="1200" u="none" strike="noStrike" dirty="0">
                          <a:solidFill>
                            <a:schemeClr val="accent2">
                              <a:lumMod val="75000"/>
                            </a:schemeClr>
                          </a:solidFill>
                          <a:effectLst/>
                        </a:rPr>
                        <a:t>2022</a:t>
                      </a:r>
                      <a:endParaRPr lang="de-DE" sz="1200" b="0" i="0" u="none" strike="noStrike" dirty="0">
                        <a:solidFill>
                          <a:schemeClr val="accent2">
                            <a:lumMod val="75000"/>
                          </a:schemeClr>
                        </a:solidFill>
                        <a:effectLst/>
                        <a:latin typeface="Calibri" panose="020F0502020204030204" pitchFamily="34" charset="0"/>
                      </a:endParaRPr>
                    </a:p>
                  </a:txBody>
                  <a:tcPr marL="7620" marR="7620" marT="7620" marB="0" anchor="b"/>
                </a:tc>
                <a:tc>
                  <a:txBody>
                    <a:bodyPr/>
                    <a:lstStyle/>
                    <a:p>
                      <a:pPr algn="r" fontAlgn="b"/>
                      <a:r>
                        <a:rPr lang="de-DE" sz="1200" u="none" strike="noStrike" dirty="0">
                          <a:solidFill>
                            <a:schemeClr val="accent2">
                              <a:lumMod val="75000"/>
                            </a:schemeClr>
                          </a:solidFill>
                          <a:effectLst/>
                        </a:rPr>
                        <a:t>2023</a:t>
                      </a:r>
                      <a:endParaRPr lang="de-DE" sz="1200" b="0" i="0" u="none" strike="noStrike" dirty="0">
                        <a:solidFill>
                          <a:schemeClr val="accent2">
                            <a:lumMod val="75000"/>
                          </a:schemeClr>
                        </a:solidFill>
                        <a:effectLst/>
                        <a:latin typeface="Calibri" panose="020F0502020204030204" pitchFamily="34" charset="0"/>
                      </a:endParaRPr>
                    </a:p>
                  </a:txBody>
                  <a:tcPr marL="7620" marR="7620" marT="7620" marB="0" anchor="b"/>
                </a:tc>
                <a:tc>
                  <a:txBody>
                    <a:bodyPr/>
                    <a:lstStyle/>
                    <a:p>
                      <a:pPr algn="r" fontAlgn="b"/>
                      <a:r>
                        <a:rPr lang="de-DE" sz="1200" u="none" strike="noStrike" dirty="0">
                          <a:solidFill>
                            <a:schemeClr val="accent2">
                              <a:lumMod val="75000"/>
                            </a:schemeClr>
                          </a:solidFill>
                          <a:effectLst/>
                        </a:rPr>
                        <a:t>2024</a:t>
                      </a:r>
                      <a:endParaRPr lang="de-DE" sz="1200" b="0" i="0" u="none" strike="noStrike" dirty="0">
                        <a:solidFill>
                          <a:schemeClr val="accent2">
                            <a:lumMod val="75000"/>
                          </a:schemeClr>
                        </a:solidFill>
                        <a:effectLst/>
                        <a:latin typeface="Calibri" panose="020F0502020204030204" pitchFamily="34" charset="0"/>
                      </a:endParaRPr>
                    </a:p>
                  </a:txBody>
                  <a:tcPr marL="7620" marR="7620" marT="7620" marB="0" anchor="b"/>
                </a:tc>
                <a:tc>
                  <a:txBody>
                    <a:bodyPr/>
                    <a:lstStyle/>
                    <a:p>
                      <a:pPr algn="r" fontAlgn="b"/>
                      <a:r>
                        <a:rPr lang="de-DE" sz="1200" u="none" strike="noStrike" dirty="0">
                          <a:solidFill>
                            <a:schemeClr val="accent2">
                              <a:lumMod val="75000"/>
                            </a:schemeClr>
                          </a:solidFill>
                          <a:effectLst/>
                        </a:rPr>
                        <a:t>2025</a:t>
                      </a:r>
                      <a:endParaRPr lang="de-DE" sz="1200" b="0" i="0" u="none" strike="noStrike" dirty="0">
                        <a:solidFill>
                          <a:schemeClr val="accent2">
                            <a:lumMod val="75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76767720"/>
                  </a:ext>
                </a:extLst>
              </a:tr>
              <a:tr h="216543">
                <a:tc>
                  <a:txBody>
                    <a:bodyPr/>
                    <a:lstStyle/>
                    <a:p>
                      <a:pPr algn="l" fontAlgn="b"/>
                      <a:r>
                        <a:rPr lang="de-DE" sz="1200" u="none" strike="noStrike" dirty="0">
                          <a:effectLst/>
                        </a:rPr>
                        <a:t>Haushaltsausgaben ohne Erfüllungsaufwand</a:t>
                      </a:r>
                      <a:endParaRPr lang="de-DE"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a:effectLst/>
                        </a:rPr>
                        <a:t>VZÄ</a:t>
                      </a:r>
                      <a:endParaRPr lang="de-DE"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de-DE" sz="1200" u="none" strike="noStrike">
                          <a:effectLst/>
                        </a:rPr>
                        <a:t>VZÄ</a:t>
                      </a:r>
                      <a:endParaRPr lang="de-DE"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de-DE" sz="1200" u="none" strike="noStrike">
                          <a:effectLst/>
                        </a:rPr>
                        <a:t>VZÄ</a:t>
                      </a:r>
                      <a:endParaRPr lang="de-DE"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de-DE" sz="1200" u="none" strike="noStrike">
                          <a:effectLst/>
                        </a:rPr>
                        <a:t>VZÄ</a:t>
                      </a:r>
                      <a:endParaRPr lang="de-DE"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de-DE" sz="1200" u="none" strike="noStrike">
                          <a:effectLst/>
                        </a:rPr>
                        <a:t>VZÄ</a:t>
                      </a:r>
                      <a:endParaRPr lang="de-DE"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55376909"/>
                  </a:ext>
                </a:extLst>
              </a:tr>
              <a:tr h="216543">
                <a:tc>
                  <a:txBody>
                    <a:bodyPr/>
                    <a:lstStyle/>
                    <a:p>
                      <a:pPr algn="l" fontAlgn="b"/>
                      <a:r>
                        <a:rPr lang="de-DE" sz="1200" u="none" strike="noStrike" dirty="0">
                          <a:effectLst/>
                        </a:rPr>
                        <a:t>Vorgabe: Umsetzung des Registermodernisierungsgesetzes</a:t>
                      </a:r>
                      <a:endParaRPr lang="de-DE"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de-DE" sz="1200" u="none" strike="noStrike" dirty="0">
                          <a:effectLst/>
                        </a:rPr>
                        <a:t> </a:t>
                      </a:r>
                      <a:endParaRPr lang="de-DE"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de-DE" sz="1200" u="none" strike="noStrike" dirty="0">
                          <a:effectLst/>
                        </a:rPr>
                        <a:t> </a:t>
                      </a:r>
                      <a:endParaRPr lang="de-DE"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de-DE" sz="1200" u="none" strike="noStrike" dirty="0">
                          <a:effectLst/>
                        </a:rPr>
                        <a:t> </a:t>
                      </a:r>
                      <a:endParaRPr lang="de-DE"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de-DE" sz="1200" u="none" strike="noStrike" dirty="0">
                          <a:effectLst/>
                        </a:rPr>
                        <a:t> </a:t>
                      </a:r>
                      <a:endParaRPr lang="de-DE"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de-DE" sz="1200" u="none" strike="noStrike" dirty="0">
                          <a:effectLst/>
                        </a:rPr>
                        <a:t> </a:t>
                      </a:r>
                      <a:endParaRPr lang="de-DE"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25815201"/>
                  </a:ext>
                </a:extLst>
              </a:tr>
              <a:tr h="216543">
                <a:tc>
                  <a:txBody>
                    <a:bodyPr/>
                    <a:lstStyle/>
                    <a:p>
                      <a:pPr algn="l" fontAlgn="b"/>
                      <a:r>
                        <a:rPr lang="de-DE" sz="1200" b="1" i="0" u="none" strike="noStrike" dirty="0">
                          <a:effectLst/>
                        </a:rPr>
                        <a:t>REGMOG-Leitstelle BVA</a:t>
                      </a:r>
                      <a:endParaRPr lang="de-DE"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a:effectLst/>
                        </a:rPr>
                        <a:t>90</a:t>
                      </a:r>
                      <a:endParaRPr lang="de-DE"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dirty="0">
                          <a:effectLst/>
                        </a:rPr>
                        <a:t>140</a:t>
                      </a:r>
                      <a:endParaRPr lang="de-DE"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a:effectLst/>
                        </a:rPr>
                        <a:t>180</a:t>
                      </a:r>
                      <a:endParaRPr lang="de-DE"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a:effectLst/>
                        </a:rPr>
                        <a:t>225</a:t>
                      </a:r>
                      <a:endParaRPr lang="de-DE"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a:effectLst/>
                        </a:rPr>
                        <a:t>250</a:t>
                      </a:r>
                      <a:endParaRPr lang="de-DE"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44194059"/>
                  </a:ext>
                </a:extLst>
              </a:tr>
              <a:tr h="216543">
                <a:tc>
                  <a:txBody>
                    <a:bodyPr/>
                    <a:lstStyle/>
                    <a:p>
                      <a:pPr algn="l" fontAlgn="b"/>
                      <a:r>
                        <a:rPr lang="de-DE" sz="1200" u="none" strike="noStrike" dirty="0">
                          <a:effectLst/>
                        </a:rPr>
                        <a:t>externe Berater</a:t>
                      </a:r>
                      <a:endParaRPr lang="de-DE"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DE" sz="1200" i="1" u="none" strike="noStrike" dirty="0">
                          <a:effectLst/>
                        </a:rPr>
                        <a:t>60</a:t>
                      </a:r>
                      <a:endParaRPr lang="de-DE" sz="1200" b="0" i="1"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DE" sz="1200" i="1" u="none" strike="noStrike" dirty="0">
                          <a:effectLst/>
                        </a:rPr>
                        <a:t>95</a:t>
                      </a:r>
                      <a:endParaRPr lang="de-DE" sz="1200" b="0" i="1"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DE" sz="1200" i="1" u="none" strike="noStrike" dirty="0">
                          <a:effectLst/>
                        </a:rPr>
                        <a:t>115</a:t>
                      </a:r>
                      <a:endParaRPr lang="de-DE" sz="1200" b="0" i="1"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DE" sz="1200" i="1" u="none" strike="noStrike" dirty="0">
                          <a:effectLst/>
                        </a:rPr>
                        <a:t>135</a:t>
                      </a:r>
                      <a:endParaRPr lang="de-DE" sz="1200" b="0" i="1"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DE" sz="1200" i="1" u="none" strike="noStrike" dirty="0">
                          <a:effectLst/>
                        </a:rPr>
                        <a:t>155</a:t>
                      </a:r>
                      <a:endParaRPr lang="de-DE" sz="1200" b="0" i="1"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14543551"/>
                  </a:ext>
                </a:extLst>
              </a:tr>
              <a:tr h="207520">
                <a:tc>
                  <a:txBody>
                    <a:bodyPr/>
                    <a:lstStyle/>
                    <a:p>
                      <a:pPr algn="l" fontAlgn="b"/>
                      <a:r>
                        <a:rPr lang="de-DE" sz="1200" b="1" u="none" strike="noStrike" dirty="0" err="1">
                          <a:effectLst/>
                        </a:rPr>
                        <a:t>BZSt</a:t>
                      </a:r>
                      <a:endParaRPr lang="de-DE"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a:effectLst/>
                        </a:rPr>
                        <a:t>1</a:t>
                      </a:r>
                      <a:endParaRPr lang="de-DE"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a:effectLst/>
                        </a:rPr>
                        <a:t>9</a:t>
                      </a:r>
                      <a:endParaRPr lang="de-DE"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a:effectLst/>
                        </a:rPr>
                        <a:t>9</a:t>
                      </a:r>
                      <a:endParaRPr lang="de-DE"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a:effectLst/>
                        </a:rPr>
                        <a:t>9</a:t>
                      </a:r>
                      <a:endParaRPr lang="de-DE"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dirty="0">
                          <a:effectLst/>
                        </a:rPr>
                        <a:t> 9</a:t>
                      </a:r>
                      <a:endParaRPr lang="de-DE"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63319650"/>
                  </a:ext>
                </a:extLst>
              </a:tr>
              <a:tr h="406017">
                <a:tc>
                  <a:txBody>
                    <a:bodyPr/>
                    <a:lstStyle/>
                    <a:p>
                      <a:pPr algn="l" fontAlgn="b"/>
                      <a:r>
                        <a:rPr lang="de-DE" sz="1200" u="none" strike="noStrike" dirty="0">
                          <a:effectLst/>
                        </a:rPr>
                        <a:t>Vorgabe: Umsetzung des registerübergreifenden Identitätsmanagement</a:t>
                      </a:r>
                      <a:endParaRPr lang="de-DE"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de-DE" sz="1200" u="none" strike="noStrike">
                          <a:effectLst/>
                        </a:rPr>
                        <a:t> </a:t>
                      </a:r>
                      <a:endParaRPr lang="de-D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de-DE" sz="1200" u="none" strike="noStrike">
                          <a:effectLst/>
                        </a:rPr>
                        <a:t> </a:t>
                      </a:r>
                      <a:endParaRPr lang="de-D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de-DE" sz="1200" u="none" strike="noStrike">
                          <a:effectLst/>
                        </a:rPr>
                        <a:t> </a:t>
                      </a:r>
                      <a:endParaRPr lang="de-D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de-DE" sz="1200" u="none" strike="noStrike">
                          <a:effectLst/>
                        </a:rPr>
                        <a:t> </a:t>
                      </a:r>
                      <a:endParaRPr lang="de-DE"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de-DE" sz="1200" u="none" strike="noStrike" dirty="0">
                          <a:effectLst/>
                        </a:rPr>
                        <a:t> </a:t>
                      </a:r>
                      <a:endParaRPr lang="de-DE"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76132695"/>
                  </a:ext>
                </a:extLst>
              </a:tr>
              <a:tr h="216543">
                <a:tc>
                  <a:txBody>
                    <a:bodyPr/>
                    <a:lstStyle/>
                    <a:p>
                      <a:pPr algn="l" fontAlgn="b"/>
                      <a:r>
                        <a:rPr lang="de-DE" sz="1200" b="1" u="none" strike="noStrike" dirty="0" err="1">
                          <a:effectLst/>
                        </a:rPr>
                        <a:t>ITZBund</a:t>
                      </a:r>
                      <a:endParaRPr lang="de-DE"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a:effectLst/>
                        </a:rPr>
                        <a:t>17</a:t>
                      </a:r>
                      <a:endParaRPr lang="de-DE"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a:effectLst/>
                        </a:rPr>
                        <a:t>75</a:t>
                      </a:r>
                      <a:endParaRPr lang="de-DE"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a:effectLst/>
                        </a:rPr>
                        <a:t>83</a:t>
                      </a:r>
                      <a:endParaRPr lang="de-DE"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a:effectLst/>
                        </a:rPr>
                        <a:t>87</a:t>
                      </a:r>
                      <a:endParaRPr lang="de-DE"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dirty="0">
                          <a:effectLst/>
                        </a:rPr>
                        <a:t> 87</a:t>
                      </a:r>
                      <a:endParaRPr lang="de-DE"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69485419"/>
                  </a:ext>
                </a:extLst>
              </a:tr>
              <a:tr h="333837">
                <a:tc>
                  <a:txBody>
                    <a:bodyPr/>
                    <a:lstStyle/>
                    <a:p>
                      <a:pPr algn="l" fontAlgn="b"/>
                      <a:r>
                        <a:rPr lang="de-DE" sz="1200" b="1" i="0" u="none" strike="noStrike" dirty="0">
                          <a:solidFill>
                            <a:srgbClr val="000000"/>
                          </a:solidFill>
                          <a:effectLst/>
                          <a:latin typeface="Calibri" panose="020F0502020204030204" pitchFamily="34" charset="0"/>
                        </a:rPr>
                        <a:t>BMI VZÄ p a </a:t>
                      </a:r>
                      <a:r>
                        <a:rPr lang="de-DE" sz="1200" b="0" i="0" u="none" strike="noStrike" dirty="0">
                          <a:solidFill>
                            <a:srgbClr val="000000"/>
                          </a:solidFill>
                          <a:effectLst/>
                          <a:latin typeface="Calibri" panose="020F0502020204030204" pitchFamily="34" charset="0"/>
                        </a:rPr>
                        <a:t>2021/30, 2022/35,</a:t>
                      </a:r>
                      <a:r>
                        <a:rPr lang="de-DE" sz="1200" b="0" i="0" u="none" strike="noStrike" baseline="0" dirty="0">
                          <a:solidFill>
                            <a:srgbClr val="000000"/>
                          </a:solidFill>
                          <a:effectLst/>
                          <a:latin typeface="Calibri" panose="020F0502020204030204" pitchFamily="34" charset="0"/>
                        </a:rPr>
                        <a:t> 2023/40</a:t>
                      </a:r>
                      <a:endParaRPr lang="de-DE" sz="1200" b="0" i="0" u="none" strike="noStrike" dirty="0">
                        <a:solidFill>
                          <a:srgbClr val="000000"/>
                        </a:solidFill>
                        <a:effectLst/>
                        <a:latin typeface="Calibri" panose="020F0502020204030204" pitchFamily="34" charset="0"/>
                      </a:endParaRPr>
                    </a:p>
                  </a:txBody>
                  <a:tcPr marL="7620" marR="7620" marT="7620" marB="0" anchor="b"/>
                </a:tc>
                <a:tc>
                  <a:txBody>
                    <a:bodyPr/>
                    <a:lstStyle/>
                    <a:p>
                      <a:pPr lvl="0" algn="r"/>
                      <a:r>
                        <a:rPr lang="de-DE" sz="1200" dirty="0"/>
                        <a:t>30</a:t>
                      </a:r>
                    </a:p>
                  </a:txBody>
                  <a:tcPr marL="7620" marR="7620" marT="7620" marB="0" anchor="b"/>
                </a:tc>
                <a:tc>
                  <a:txBody>
                    <a:bodyPr/>
                    <a:lstStyle/>
                    <a:p>
                      <a:pPr lvl="0" algn="r"/>
                      <a:r>
                        <a:rPr lang="de-DE" sz="1200" dirty="0"/>
                        <a:t>35</a:t>
                      </a:r>
                    </a:p>
                  </a:txBody>
                  <a:tcPr marL="7620" marR="7620" marT="7620" marB="0" anchor="b"/>
                </a:tc>
                <a:tc>
                  <a:txBody>
                    <a:bodyPr/>
                    <a:lstStyle/>
                    <a:p>
                      <a:pPr algn="r"/>
                      <a:r>
                        <a:rPr lang="de-DE" sz="1200" dirty="0"/>
                        <a:t>40</a:t>
                      </a:r>
                    </a:p>
                  </a:txBody>
                  <a:tcPr marL="7620" marR="7620" marT="7620" marB="0" anchor="b"/>
                </a:tc>
                <a:tc>
                  <a:txBody>
                    <a:bodyPr/>
                    <a:lstStyle/>
                    <a:p>
                      <a:pPr algn="r" fontAlgn="b"/>
                      <a:r>
                        <a:rPr lang="de-DE" sz="1200" b="0" i="0" u="none" strike="noStrike" dirty="0">
                          <a:solidFill>
                            <a:srgbClr val="000000"/>
                          </a:solidFill>
                          <a:effectLst/>
                          <a:latin typeface="Calibri" panose="020F0502020204030204" pitchFamily="34" charset="0"/>
                        </a:rPr>
                        <a:t>40</a:t>
                      </a:r>
                    </a:p>
                  </a:txBody>
                  <a:tcPr marL="7620" marR="7620" marT="7620" marB="0" anchor="b"/>
                </a:tc>
                <a:tc>
                  <a:txBody>
                    <a:bodyPr/>
                    <a:lstStyle/>
                    <a:p>
                      <a:pPr algn="r" fontAlgn="b"/>
                      <a:r>
                        <a:rPr lang="de-DE" sz="1200" b="0" i="0" u="none" strike="noStrike" dirty="0">
                          <a:solidFill>
                            <a:srgbClr val="000000"/>
                          </a:solidFill>
                          <a:effectLst/>
                          <a:latin typeface="Calibri" panose="020F0502020204030204" pitchFamily="34" charset="0"/>
                        </a:rPr>
                        <a:t>40</a:t>
                      </a:r>
                    </a:p>
                  </a:txBody>
                  <a:tcPr marL="7620" marR="7620" marT="7620" marB="0" anchor="b"/>
                </a:tc>
                <a:extLst>
                  <a:ext uri="{0D108BD9-81ED-4DB2-BD59-A6C34878D82A}">
                    <a16:rowId xmlns:a16="http://schemas.microsoft.com/office/drawing/2014/main" val="2100543595"/>
                  </a:ext>
                </a:extLst>
              </a:tr>
              <a:tr h="333837">
                <a:tc>
                  <a:txBody>
                    <a:bodyPr/>
                    <a:lstStyle/>
                    <a:p>
                      <a:pPr algn="l" fontAlgn="b"/>
                      <a:r>
                        <a:rPr lang="de-DE" sz="1200" b="0" i="0" u="none" strike="noStrike" dirty="0">
                          <a:solidFill>
                            <a:srgbClr val="000000"/>
                          </a:solidFill>
                          <a:effectLst/>
                          <a:latin typeface="Calibri" panose="020F0502020204030204" pitchFamily="34" charset="0"/>
                        </a:rPr>
                        <a:t>DSC</a:t>
                      </a:r>
                    </a:p>
                  </a:txBody>
                  <a:tcPr marL="7620" marR="7620" marT="7620" marB="0" anchor="b"/>
                </a:tc>
                <a:tc>
                  <a:txBody>
                    <a:bodyPr/>
                    <a:lstStyle/>
                    <a:p>
                      <a:pPr lvl="0" algn="r"/>
                      <a:r>
                        <a:rPr lang="de-DE" sz="1200" dirty="0"/>
                        <a:t>2</a:t>
                      </a:r>
                    </a:p>
                  </a:txBody>
                  <a:tcPr marL="7620" marR="7620" marT="7620" marB="0" anchor="b"/>
                </a:tc>
                <a:tc>
                  <a:txBody>
                    <a:bodyPr/>
                    <a:lstStyle/>
                    <a:p>
                      <a:pPr lvl="0" algn="r"/>
                      <a:r>
                        <a:rPr lang="de-DE" sz="1200" dirty="0"/>
                        <a:t>2</a:t>
                      </a:r>
                    </a:p>
                  </a:txBody>
                  <a:tcPr marL="7620" marR="7620" marT="7620" marB="0" anchor="b"/>
                </a:tc>
                <a:tc>
                  <a:txBody>
                    <a:bodyPr/>
                    <a:lstStyle/>
                    <a:p>
                      <a:pPr algn="r"/>
                      <a:r>
                        <a:rPr lang="de-DE" sz="1200" dirty="0"/>
                        <a:t>2</a:t>
                      </a:r>
                    </a:p>
                  </a:txBody>
                  <a:tcPr marL="7620" marR="7620" marT="7620" marB="0" anchor="b"/>
                </a:tc>
                <a:tc>
                  <a:txBody>
                    <a:bodyPr/>
                    <a:lstStyle/>
                    <a:p>
                      <a:pPr algn="r" fontAlgn="b"/>
                      <a:r>
                        <a:rPr lang="de-DE" sz="1200" b="0" i="0" u="none" strike="noStrike" dirty="0">
                          <a:solidFill>
                            <a:srgbClr val="000000"/>
                          </a:solidFill>
                          <a:effectLst/>
                          <a:latin typeface="Calibri" panose="020F0502020204030204" pitchFamily="34" charset="0"/>
                        </a:rPr>
                        <a:t>2</a:t>
                      </a:r>
                    </a:p>
                  </a:txBody>
                  <a:tcPr marL="7620" marR="7620" marT="7620" marB="0" anchor="b"/>
                </a:tc>
                <a:tc>
                  <a:txBody>
                    <a:bodyPr/>
                    <a:lstStyle/>
                    <a:p>
                      <a:pPr algn="r" fontAlgn="b"/>
                      <a:r>
                        <a:rPr lang="de-DE" sz="1200" b="0" i="0" u="none" strike="noStrike" dirty="0">
                          <a:solidFill>
                            <a:srgbClr val="000000"/>
                          </a:solidFill>
                          <a:effectLst/>
                          <a:latin typeface="Calibri" panose="020F0502020204030204" pitchFamily="34" charset="0"/>
                        </a:rPr>
                        <a:t>2</a:t>
                      </a:r>
                    </a:p>
                  </a:txBody>
                  <a:tcPr marL="7620" marR="7620" marT="7620" marB="0" anchor="b"/>
                </a:tc>
                <a:extLst>
                  <a:ext uri="{0D108BD9-81ED-4DB2-BD59-A6C34878D82A}">
                    <a16:rowId xmlns:a16="http://schemas.microsoft.com/office/drawing/2014/main" val="266669493"/>
                  </a:ext>
                </a:extLst>
              </a:tr>
              <a:tr h="216543">
                <a:tc>
                  <a:txBody>
                    <a:bodyPr/>
                    <a:lstStyle/>
                    <a:p>
                      <a:pPr algn="r" fontAlgn="b"/>
                      <a:r>
                        <a:rPr lang="de-DE" sz="1200" b="0" i="0" u="none" strike="noStrike" dirty="0">
                          <a:solidFill>
                            <a:srgbClr val="000000"/>
                          </a:solidFill>
                          <a:effectLst/>
                          <a:latin typeface="Calibri" panose="020F0502020204030204" pitchFamily="34" charset="0"/>
                        </a:rPr>
                        <a:t>Gesamt </a:t>
                      </a:r>
                    </a:p>
                  </a:txBody>
                  <a:tcPr marL="7620" marR="7620" marT="7620" marB="0" anchor="b"/>
                </a:tc>
                <a:tc>
                  <a:txBody>
                    <a:bodyPr/>
                    <a:lstStyle/>
                    <a:p>
                      <a:pPr algn="r" fontAlgn="b"/>
                      <a:r>
                        <a:rPr lang="de-DE" sz="1200" u="none" strike="noStrike" dirty="0">
                          <a:effectLst/>
                        </a:rPr>
                        <a:t>200</a:t>
                      </a:r>
                      <a:endParaRPr lang="de-DE"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dirty="0">
                          <a:effectLst/>
                        </a:rPr>
                        <a:t>356</a:t>
                      </a:r>
                      <a:endParaRPr lang="de-DE"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dirty="0">
                          <a:effectLst/>
                        </a:rPr>
                        <a:t>429</a:t>
                      </a:r>
                      <a:endParaRPr lang="de-DE"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dirty="0">
                          <a:effectLst/>
                        </a:rPr>
                        <a:t>498</a:t>
                      </a:r>
                      <a:endParaRPr lang="de-DE"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de-DE" sz="1200" u="none" strike="noStrike" dirty="0">
                          <a:effectLst/>
                        </a:rPr>
                        <a:t>543</a:t>
                      </a:r>
                      <a:endParaRPr lang="de-DE"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74462982"/>
                  </a:ext>
                </a:extLst>
              </a:tr>
            </a:tbl>
          </a:graphicData>
        </a:graphic>
      </p:graphicFrame>
      <p:sp>
        <p:nvSpPr>
          <p:cNvPr id="11" name="Textfeld 10"/>
          <p:cNvSpPr txBox="1"/>
          <p:nvPr/>
        </p:nvSpPr>
        <p:spPr>
          <a:xfrm>
            <a:off x="7035424" y="3445703"/>
            <a:ext cx="1872208" cy="707886"/>
          </a:xfrm>
          <a:prstGeom prst="rect">
            <a:avLst/>
          </a:prstGeom>
          <a:noFill/>
        </p:spPr>
        <p:txBody>
          <a:bodyPr wrap="square" rtlCol="0">
            <a:spAutoFit/>
          </a:bodyPr>
          <a:lstStyle/>
          <a:p>
            <a:r>
              <a:rPr lang="de-DE" sz="800" dirty="0"/>
              <a:t>Siehe S. 4f. Gesetzentwurf:</a:t>
            </a:r>
            <a:br>
              <a:rPr lang="de-DE" sz="800" dirty="0"/>
            </a:br>
            <a:r>
              <a:rPr lang="de-DE" sz="800" dirty="0">
                <a:solidFill>
                  <a:srgbClr val="000000"/>
                </a:solidFill>
                <a:hlinkClick r:id="" action="ppaction://noaction"/>
              </a:rPr>
              <a:t>https://www.bundesrat.de/SharedDocs/drucksachen/2020/0501-0600/563-20.pdf?__blob=publicationFile&amp;v=1</a:t>
            </a:r>
            <a:endParaRPr lang="de-DE" sz="800" dirty="0">
              <a:solidFill>
                <a:srgbClr val="000000"/>
              </a:solidFill>
            </a:endParaRPr>
          </a:p>
          <a:p>
            <a:endParaRPr lang="de-DE" sz="800" dirty="0">
              <a:solidFill>
                <a:srgbClr val="000000"/>
              </a:solidFill>
            </a:endParaRPr>
          </a:p>
        </p:txBody>
      </p:sp>
      <p:sp>
        <p:nvSpPr>
          <p:cNvPr id="2" name="Rectangle: Rounded Corners 1">
            <a:extLst>
              <a:ext uri="{FF2B5EF4-FFF2-40B4-BE49-F238E27FC236}">
                <a16:creationId xmlns:a16="http://schemas.microsoft.com/office/drawing/2014/main" id="{2C9D6DB1-DEB8-4CD8-B640-FD0B2BB1597D}"/>
              </a:ext>
            </a:extLst>
          </p:cNvPr>
          <p:cNvSpPr/>
          <p:nvPr/>
        </p:nvSpPr>
        <p:spPr>
          <a:xfrm>
            <a:off x="5737344" y="4083918"/>
            <a:ext cx="3341678" cy="58804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sz="1200" dirty="0"/>
              <a:t>Stand: 25.09.2020, ggf. überholt nach den Erkenntnissen aus der voranschreitenden </a:t>
            </a:r>
            <a:r>
              <a:rPr lang="de-DE" sz="1200" dirty="0" err="1"/>
              <a:t>RegMoG</a:t>
            </a:r>
            <a:r>
              <a:rPr lang="de-DE" sz="1200" dirty="0"/>
              <a:t>-Umsetzung</a:t>
            </a:r>
          </a:p>
        </p:txBody>
      </p:sp>
    </p:spTree>
    <p:extLst>
      <p:ext uri="{BB962C8B-B14F-4D97-AF65-F5344CB8AC3E}">
        <p14:creationId xmlns:p14="http://schemas.microsoft.com/office/powerpoint/2010/main" val="410782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E2EFA4-A756-43B3-BFE6-58DDF7CBB1A9}"/>
              </a:ext>
            </a:extLst>
          </p:cNvPr>
          <p:cNvSpPr>
            <a:spLocks noGrp="1"/>
          </p:cNvSpPr>
          <p:nvPr>
            <p:ph type="body" sz="quarter" idx="13"/>
          </p:nvPr>
        </p:nvSpPr>
        <p:spPr>
          <a:xfrm>
            <a:off x="443031" y="983382"/>
            <a:ext cx="6886481" cy="1963266"/>
          </a:xfrm>
        </p:spPr>
        <p:txBody>
          <a:bodyPr>
            <a:normAutofit fontScale="92500" lnSpcReduction="20000"/>
          </a:bodyPr>
          <a:lstStyle/>
          <a:p>
            <a:pPr marL="228600" indent="-228600">
              <a:lnSpc>
                <a:spcPct val="170000"/>
              </a:lnSpc>
              <a:buClrTx/>
              <a:buFont typeface="+mj-lt"/>
              <a:buAutoNum type="arabicPeriod"/>
            </a:pPr>
            <a:r>
              <a:rPr lang="de-DE" sz="1300" b="1" dirty="0">
                <a:latin typeface="+mn-lt"/>
              </a:rPr>
              <a:t>Ausgangslage</a:t>
            </a:r>
            <a:r>
              <a:rPr lang="de-DE" sz="1300" dirty="0"/>
              <a:t>	</a:t>
            </a:r>
          </a:p>
          <a:p>
            <a:pPr marL="228600" indent="-228600">
              <a:lnSpc>
                <a:spcPct val="170000"/>
              </a:lnSpc>
              <a:buClrTx/>
              <a:buFont typeface="+mj-lt"/>
              <a:buAutoNum type="arabicPeriod"/>
            </a:pPr>
            <a:r>
              <a:rPr lang="de-DE" sz="1300" dirty="0">
                <a:latin typeface="+mn-lt"/>
              </a:rPr>
              <a:t>Ziele des Betreibermodells</a:t>
            </a:r>
          </a:p>
          <a:p>
            <a:pPr marL="228600" indent="-228600">
              <a:lnSpc>
                <a:spcPct val="170000"/>
              </a:lnSpc>
              <a:buClrTx/>
              <a:buFont typeface="+mj-lt"/>
              <a:buAutoNum type="arabicPeriod"/>
            </a:pPr>
            <a:r>
              <a:rPr lang="de-DE" sz="1300" dirty="0">
                <a:latin typeface="+mn-lt"/>
              </a:rPr>
              <a:t>Grundlagen - Begriffsabgrenzung und Scope</a:t>
            </a:r>
          </a:p>
          <a:p>
            <a:pPr marL="228600" indent="-228600">
              <a:lnSpc>
                <a:spcPct val="170000"/>
              </a:lnSpc>
              <a:buClrTx/>
              <a:buFont typeface="+mj-lt"/>
              <a:buAutoNum type="arabicPeriod"/>
            </a:pPr>
            <a:r>
              <a:rPr lang="de-DE" sz="1300" dirty="0">
                <a:latin typeface="+mn-lt"/>
              </a:rPr>
              <a:t>Stakeholder, Gremien und Rollen</a:t>
            </a:r>
          </a:p>
          <a:p>
            <a:pPr marL="228600" indent="-228600">
              <a:lnSpc>
                <a:spcPct val="170000"/>
              </a:lnSpc>
              <a:buClrTx/>
              <a:buFont typeface="+mj-lt"/>
              <a:buAutoNum type="arabicPeriod"/>
            </a:pPr>
            <a:r>
              <a:rPr lang="de-DE" sz="1300" dirty="0">
                <a:latin typeface="+mn-lt"/>
              </a:rPr>
              <a:t>Aufgabenfelder in der Bereitstellung (Rollout, Regelbetrieb, Incident, Change)</a:t>
            </a:r>
          </a:p>
          <a:p>
            <a:pPr marL="228600" indent="-228600">
              <a:lnSpc>
                <a:spcPct val="170000"/>
              </a:lnSpc>
              <a:buClrTx/>
              <a:buFont typeface="+mj-lt"/>
              <a:buAutoNum type="arabicPeriod"/>
            </a:pPr>
            <a:r>
              <a:rPr lang="de-DE" sz="1300" dirty="0">
                <a:latin typeface="+mn-lt"/>
              </a:rPr>
              <a:t>DSC-Kostenmodell	</a:t>
            </a:r>
          </a:p>
          <a:p>
            <a:pPr marL="214313" indent="-214313">
              <a:buFont typeface="Arial" panose="020B0604020202020204" pitchFamily="34" charset="0"/>
              <a:buChar char="•"/>
            </a:pPr>
            <a:endParaRPr lang="de-DE" sz="1200" dirty="0"/>
          </a:p>
          <a:p>
            <a:endParaRPr lang="de-DE" sz="1200" dirty="0"/>
          </a:p>
        </p:txBody>
      </p:sp>
      <p:sp>
        <p:nvSpPr>
          <p:cNvPr id="6" name="Text Placeholder 1">
            <a:extLst>
              <a:ext uri="{FF2B5EF4-FFF2-40B4-BE49-F238E27FC236}">
                <a16:creationId xmlns:a16="http://schemas.microsoft.com/office/drawing/2014/main" id="{C8014CE9-A68E-4AD7-BA69-6EBA29258FAC}"/>
              </a:ext>
            </a:extLst>
          </p:cNvPr>
          <p:cNvSpPr txBox="1">
            <a:spLocks/>
          </p:cNvSpPr>
          <p:nvPr/>
        </p:nvSpPr>
        <p:spPr>
          <a:xfrm>
            <a:off x="432427" y="357063"/>
            <a:ext cx="8074613" cy="865585"/>
          </a:xfrm>
          <a:prstGeom prst="rect">
            <a:avLst/>
          </a:prstGeom>
        </p:spPr>
        <p:txBody>
          <a:bodyPr/>
          <a:lstStyle>
            <a:lvl1pPr marL="0" indent="0" algn="l" defTabSz="457200" rtl="0" eaLnBrk="1" fontAlgn="base" hangingPunct="1">
              <a:lnSpc>
                <a:spcPct val="100000"/>
              </a:lnSpc>
              <a:spcBef>
                <a:spcPct val="20000"/>
              </a:spcBef>
              <a:spcAft>
                <a:spcPct val="0"/>
              </a:spcAft>
              <a:buFont typeface="Arial" charset="0"/>
              <a:buNone/>
              <a:defRPr lang="de-DE" sz="2250" kern="1200" baseline="0" smtClean="0">
                <a:solidFill>
                  <a:schemeClr val="tx1"/>
                </a:solidFill>
                <a:effectLst/>
                <a:latin typeface="Arial" panose="020B0604020202020204" pitchFamily="34" charset="0"/>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hangingPunct="0"/>
            <a:r>
              <a:rPr lang="de-DE" sz="2000" b="1" dirty="0">
                <a:solidFill>
                  <a:srgbClr val="D60000"/>
                </a:solidFill>
                <a:latin typeface="+mn-lt"/>
              </a:rPr>
              <a:t>Inhalt</a:t>
            </a:r>
          </a:p>
        </p:txBody>
      </p:sp>
    </p:spTree>
    <p:extLst>
      <p:ext uri="{BB962C8B-B14F-4D97-AF65-F5344CB8AC3E}">
        <p14:creationId xmlns:p14="http://schemas.microsoft.com/office/powerpoint/2010/main" val="2029148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8422A3-6F21-422A-99FD-C769A5095BE6}"/>
              </a:ext>
            </a:extLst>
          </p:cNvPr>
          <p:cNvSpPr>
            <a:spLocks noGrp="1"/>
          </p:cNvSpPr>
          <p:nvPr>
            <p:ph type="body" sz="quarter" idx="12"/>
          </p:nvPr>
        </p:nvSpPr>
        <p:spPr>
          <a:xfrm>
            <a:off x="428774" y="346033"/>
            <a:ext cx="6552312" cy="398010"/>
          </a:xfrm>
        </p:spPr>
        <p:txBody>
          <a:bodyPr/>
          <a:lstStyle/>
          <a:p>
            <a:r>
              <a:rPr lang="de-DE" sz="2000" dirty="0">
                <a:solidFill>
                  <a:srgbClr val="D60000"/>
                </a:solidFill>
                <a:latin typeface="+mn-lt"/>
              </a:rPr>
              <a:t>1. Ausgangslage: </a:t>
            </a:r>
            <a:r>
              <a:rPr lang="de-DE" sz="2000" b="1" dirty="0">
                <a:solidFill>
                  <a:srgbClr val="D60000"/>
                </a:solidFill>
                <a:latin typeface="+mn-lt"/>
              </a:rPr>
              <a:t>Was ist das Datenschutzcockpit?</a:t>
            </a:r>
          </a:p>
        </p:txBody>
      </p:sp>
      <p:sp>
        <p:nvSpPr>
          <p:cNvPr id="3" name="Text Placeholder 2">
            <a:extLst>
              <a:ext uri="{FF2B5EF4-FFF2-40B4-BE49-F238E27FC236}">
                <a16:creationId xmlns:a16="http://schemas.microsoft.com/office/drawing/2014/main" id="{A8B4C1A5-4821-4B70-9E8E-1C45CA01D5C5}"/>
              </a:ext>
            </a:extLst>
          </p:cNvPr>
          <p:cNvSpPr>
            <a:spLocks noGrp="1"/>
          </p:cNvSpPr>
          <p:nvPr>
            <p:ph type="body" sz="quarter" idx="13"/>
          </p:nvPr>
        </p:nvSpPr>
        <p:spPr>
          <a:xfrm>
            <a:off x="441420" y="1038374"/>
            <a:ext cx="8424936" cy="3667626"/>
          </a:xfrm>
        </p:spPr>
        <p:txBody>
          <a:bodyPr>
            <a:normAutofit fontScale="85000" lnSpcReduction="20000"/>
          </a:bodyPr>
          <a:lstStyle/>
          <a:p>
            <a:pPr>
              <a:lnSpc>
                <a:spcPct val="120000"/>
              </a:lnSpc>
              <a:buClr>
                <a:srgbClr val="C00000"/>
              </a:buClr>
              <a:buFont typeface="Wingdings" panose="05000000000000000000" pitchFamily="2" charset="2"/>
              <a:buChar char="§"/>
            </a:pPr>
            <a:r>
              <a:rPr lang="de-DE" sz="1400" dirty="0">
                <a:latin typeface="+mn-lt"/>
              </a:rPr>
              <a:t>Das Registermodernisierungsgesetz (</a:t>
            </a:r>
            <a:r>
              <a:rPr lang="de-DE" sz="1400" dirty="0" err="1">
                <a:latin typeface="+mn-lt"/>
              </a:rPr>
              <a:t>RegMoG</a:t>
            </a:r>
            <a:r>
              <a:rPr lang="de-DE" sz="1400" dirty="0">
                <a:latin typeface="+mn-lt"/>
              </a:rPr>
              <a:t>) verpflichtet zahlreiche Register, die wichtige Nachweise für die Beantragung von Verwaltungsleistungen enthalten, eine übergreifende Identifikationsnummer (ID-Nummer) zu speichern. Diese Nummer können Behörden innerhalb dieser Register der richtigen Person und dem jeweiligen Verwaltungsverfahren eindeutig zuordnen und erforderliche Nachweise so direkt untereinander austauschen.</a:t>
            </a:r>
          </a:p>
          <a:p>
            <a:pPr marL="0" indent="0">
              <a:lnSpc>
                <a:spcPct val="120000"/>
              </a:lnSpc>
              <a:buClr>
                <a:srgbClr val="C00000"/>
              </a:buClr>
              <a:buNone/>
            </a:pPr>
            <a:endParaRPr lang="de-DE" sz="1400" dirty="0">
              <a:latin typeface="+mn-lt"/>
            </a:endParaRPr>
          </a:p>
          <a:p>
            <a:pPr>
              <a:lnSpc>
                <a:spcPct val="120000"/>
              </a:lnSpc>
              <a:buClr>
                <a:srgbClr val="C00000"/>
              </a:buClr>
              <a:buFont typeface="Wingdings" panose="05000000000000000000" pitchFamily="2" charset="2"/>
              <a:buChar char="§"/>
            </a:pPr>
            <a:r>
              <a:rPr lang="de-DE" sz="1400" dirty="0">
                <a:latin typeface="+mn-lt"/>
              </a:rPr>
              <a:t>Über das Datenschutzcockpit (DSC) können </a:t>
            </a:r>
            <a:r>
              <a:rPr lang="de-DE" sz="1400" dirty="0" err="1">
                <a:latin typeface="+mn-lt"/>
              </a:rPr>
              <a:t>Bürger:innen</a:t>
            </a:r>
            <a:r>
              <a:rPr lang="de-DE" sz="1400" dirty="0">
                <a:latin typeface="+mn-lt"/>
              </a:rPr>
              <a:t> zukünftig alle Datenübermittlungen digital einsehen, bei denen diese ID-Nummer verwendet wurde – und so prüfen, welche ihrer Daten zwischen verschiedenen Behörden ausgetauscht wurden.</a:t>
            </a:r>
            <a:br>
              <a:rPr lang="de-DE" sz="1400" dirty="0">
                <a:latin typeface="+mn-lt"/>
              </a:rPr>
            </a:br>
            <a:endParaRPr lang="de-DE" sz="1400" dirty="0">
              <a:latin typeface="+mn-lt"/>
            </a:endParaRPr>
          </a:p>
          <a:p>
            <a:pPr>
              <a:lnSpc>
                <a:spcPct val="120000"/>
              </a:lnSpc>
              <a:buClr>
                <a:srgbClr val="C00000"/>
              </a:buClr>
              <a:buFont typeface="Wingdings" panose="05000000000000000000" pitchFamily="2" charset="2"/>
              <a:buChar char="§"/>
            </a:pPr>
            <a:r>
              <a:rPr lang="de-DE" sz="1400" dirty="0">
                <a:latin typeface="+mn-lt"/>
              </a:rPr>
              <a:t>Die Freie Hansestadt Bremen (FHB) ist mit der Konzeption, Umsetzung (Rollout) des DSC beauftragt und setzt dieses gemeinsam mit </a:t>
            </a:r>
            <a:r>
              <a:rPr lang="de-DE" sz="1400" dirty="0" err="1">
                <a:latin typeface="+mn-lt"/>
              </a:rPr>
              <a:t>Governikus</a:t>
            </a:r>
            <a:r>
              <a:rPr lang="de-DE" sz="1400" dirty="0">
                <a:latin typeface="+mn-lt"/>
              </a:rPr>
              <a:t> und Dataport um.</a:t>
            </a:r>
            <a:br>
              <a:rPr lang="de-DE" sz="1400" dirty="0">
                <a:latin typeface="+mn-lt"/>
              </a:rPr>
            </a:br>
            <a:endParaRPr lang="de-DE" sz="1400" dirty="0">
              <a:latin typeface="+mn-lt"/>
            </a:endParaRPr>
          </a:p>
          <a:p>
            <a:pPr>
              <a:lnSpc>
                <a:spcPct val="120000"/>
              </a:lnSpc>
              <a:buClr>
                <a:srgbClr val="C00000"/>
              </a:buClr>
              <a:buFont typeface="Wingdings" panose="05000000000000000000" pitchFamily="2" charset="2"/>
              <a:buChar char="§"/>
            </a:pPr>
            <a:r>
              <a:rPr lang="de-DE" sz="1400" dirty="0">
                <a:latin typeface="+mn-lt"/>
              </a:rPr>
              <a:t>Die FHB wird die öffentliche Stelle sein, die das DSC als OZG-Basiskomponente für alle Bundesländer zentral bereitstellt (Betrieb und Weiterentwicklung).</a:t>
            </a:r>
            <a:br>
              <a:rPr lang="de-DE" sz="1400" dirty="0">
                <a:latin typeface="+mn-lt"/>
              </a:rPr>
            </a:br>
            <a:endParaRPr lang="de-DE" sz="1400" dirty="0">
              <a:latin typeface="+mn-lt"/>
            </a:endParaRPr>
          </a:p>
          <a:p>
            <a:pPr>
              <a:lnSpc>
                <a:spcPct val="120000"/>
              </a:lnSpc>
              <a:buClr>
                <a:srgbClr val="C00000"/>
              </a:buClr>
              <a:buFont typeface="Wingdings" panose="05000000000000000000" pitchFamily="2" charset="2"/>
              <a:buChar char="§"/>
            </a:pPr>
            <a:r>
              <a:rPr lang="de-DE" sz="1400" dirty="0">
                <a:latin typeface="+mn-lt"/>
              </a:rPr>
              <a:t>Das DSC ist </a:t>
            </a:r>
            <a:r>
              <a:rPr lang="de-DE" sz="1400" dirty="0">
                <a:solidFill>
                  <a:schemeClr val="tx1"/>
                </a:solidFill>
                <a:latin typeface="+mn-lt"/>
              </a:rPr>
              <a:t>eine IT-Komponente, die ihren Ursprung in dem OZG-Themenfeld Querschnittsleistungen hat.</a:t>
            </a:r>
            <a:br>
              <a:rPr lang="de-DE" sz="1400" dirty="0">
                <a:solidFill>
                  <a:schemeClr val="tx1"/>
                </a:solidFill>
                <a:latin typeface="+mn-lt"/>
              </a:rPr>
            </a:br>
            <a:endParaRPr lang="de-DE" sz="1400" dirty="0">
              <a:latin typeface="+mn-lt"/>
            </a:endParaRPr>
          </a:p>
          <a:p>
            <a:pPr>
              <a:lnSpc>
                <a:spcPct val="120000"/>
              </a:lnSpc>
              <a:buClr>
                <a:srgbClr val="C00000"/>
              </a:buClr>
              <a:buFont typeface="Wingdings" panose="05000000000000000000" pitchFamily="2" charset="2"/>
              <a:buChar char="§"/>
            </a:pPr>
            <a:r>
              <a:rPr lang="de-DE" sz="1400" dirty="0">
                <a:latin typeface="+mn-lt"/>
              </a:rPr>
              <a:t>Die FHB (</a:t>
            </a:r>
            <a:r>
              <a:rPr lang="de-DE" sz="1400" dirty="0" err="1">
                <a:latin typeface="+mn-lt"/>
              </a:rPr>
              <a:t>KoSIT</a:t>
            </a:r>
            <a:r>
              <a:rPr lang="de-DE" sz="1400" dirty="0">
                <a:latin typeface="+mn-lt"/>
              </a:rPr>
              <a:t>) entwickelt und betreibt die beiden Standards </a:t>
            </a:r>
            <a:r>
              <a:rPr lang="de-DE" sz="1400" dirty="0" err="1">
                <a:latin typeface="+mn-lt"/>
              </a:rPr>
              <a:t>XBasisdaten</a:t>
            </a:r>
            <a:r>
              <a:rPr lang="de-DE" sz="1400" dirty="0">
                <a:latin typeface="+mn-lt"/>
              </a:rPr>
              <a:t> und </a:t>
            </a:r>
            <a:r>
              <a:rPr lang="de-DE" sz="1400" dirty="0" err="1">
                <a:latin typeface="+mn-lt"/>
              </a:rPr>
              <a:t>XDatenschutzcockpit</a:t>
            </a:r>
            <a:r>
              <a:rPr lang="de-DE" sz="1400" dirty="0">
                <a:latin typeface="+mn-lt"/>
              </a:rPr>
              <a:t>.</a:t>
            </a:r>
          </a:p>
          <a:p>
            <a:endParaRPr lang="de-DE" dirty="0"/>
          </a:p>
        </p:txBody>
      </p:sp>
    </p:spTree>
    <p:extLst>
      <p:ext uri="{BB962C8B-B14F-4D97-AF65-F5344CB8AC3E}">
        <p14:creationId xmlns:p14="http://schemas.microsoft.com/office/powerpoint/2010/main" val="319619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0FC69A4-1F8C-42C8-81C5-4AED86D6500C}"/>
              </a:ext>
            </a:extLst>
          </p:cNvPr>
          <p:cNvSpPr>
            <a:spLocks noGrp="1"/>
          </p:cNvSpPr>
          <p:nvPr>
            <p:ph type="body" sz="quarter" idx="12"/>
          </p:nvPr>
        </p:nvSpPr>
        <p:spPr>
          <a:xfrm>
            <a:off x="429474" y="346033"/>
            <a:ext cx="6551612" cy="398462"/>
          </a:xfrm>
          <a:prstGeom prst="rect">
            <a:avLst/>
          </a:prstGeom>
        </p:spPr>
        <p:txBody>
          <a:bodyPr/>
          <a:lstStyle/>
          <a:p>
            <a:pPr marL="0" indent="0">
              <a:buNone/>
            </a:pPr>
            <a:r>
              <a:rPr lang="de-DE" sz="2000" dirty="0">
                <a:solidFill>
                  <a:srgbClr val="D60000"/>
                </a:solidFill>
                <a:latin typeface="+mn-lt"/>
              </a:rPr>
              <a:t>1. Ausgangslage: </a:t>
            </a:r>
            <a:r>
              <a:rPr lang="de-DE" sz="2000" b="1" dirty="0">
                <a:solidFill>
                  <a:srgbClr val="D60000"/>
                </a:solidFill>
                <a:latin typeface="+mn-lt"/>
              </a:rPr>
              <a:t>Funktionalitäten des DSC</a:t>
            </a:r>
          </a:p>
        </p:txBody>
      </p:sp>
      <p:graphicFrame>
        <p:nvGraphicFramePr>
          <p:cNvPr id="8" name="Tabelle 9">
            <a:extLst>
              <a:ext uri="{FF2B5EF4-FFF2-40B4-BE49-F238E27FC236}">
                <a16:creationId xmlns:a16="http://schemas.microsoft.com/office/drawing/2014/main" id="{5008DC2F-A607-44C4-B5FF-F858231F1CA9}"/>
              </a:ext>
            </a:extLst>
          </p:cNvPr>
          <p:cNvGraphicFramePr>
            <a:graphicFrameLocks noGrp="1"/>
          </p:cNvGraphicFramePr>
          <p:nvPr>
            <p:extLst>
              <p:ext uri="{D42A27DB-BD31-4B8C-83A1-F6EECF244321}">
                <p14:modId xmlns:p14="http://schemas.microsoft.com/office/powerpoint/2010/main" val="983338798"/>
              </p:ext>
            </p:extLst>
          </p:nvPr>
        </p:nvGraphicFramePr>
        <p:xfrm>
          <a:off x="461399" y="1078994"/>
          <a:ext cx="7540861" cy="3652372"/>
        </p:xfrm>
        <a:graphic>
          <a:graphicData uri="http://schemas.openxmlformats.org/drawingml/2006/table">
            <a:tbl>
              <a:tblPr firstRow="1" bandRow="1">
                <a:tableStyleId>{21E4AEA4-8DFA-4A89-87EB-49C32662AFE0}</a:tableStyleId>
              </a:tblPr>
              <a:tblGrid>
                <a:gridCol w="7540861">
                  <a:extLst>
                    <a:ext uri="{9D8B030D-6E8A-4147-A177-3AD203B41FA5}">
                      <a16:colId xmlns:a16="http://schemas.microsoft.com/office/drawing/2014/main" val="2638780825"/>
                    </a:ext>
                  </a:extLst>
                </a:gridCol>
              </a:tblGrid>
              <a:tr h="3016723">
                <a:tc>
                  <a:txBody>
                    <a:bodyPr/>
                    <a:lstStyle/>
                    <a:p>
                      <a:pPr marL="257175" indent="-257175" algn="l" defTabSz="457200" rtl="0" eaLnBrk="1" fontAlgn="base" hangingPunct="1">
                        <a:lnSpc>
                          <a:spcPct val="90000"/>
                        </a:lnSpc>
                        <a:spcBef>
                          <a:spcPct val="20000"/>
                        </a:spcBef>
                        <a:spcAft>
                          <a:spcPct val="0"/>
                        </a:spcAft>
                        <a:buClr>
                          <a:srgbClr val="C00000"/>
                        </a:buClr>
                        <a:buFont typeface="Wingdings" panose="05000000000000000000" pitchFamily="2" charset="2"/>
                        <a:buChar char="§"/>
                      </a:pPr>
                      <a:r>
                        <a:rPr lang="de-DE" sz="1200" b="0" kern="1200" baseline="0" dirty="0">
                          <a:solidFill>
                            <a:schemeClr val="tx1"/>
                          </a:solidFill>
                          <a:effectLst/>
                          <a:latin typeface="+mn-lt"/>
                          <a:ea typeface="MS PGothic" pitchFamily="34" charset="-128"/>
                          <a:cs typeface="Arial" panose="020B0604020202020204" pitchFamily="34" charset="0"/>
                        </a:rPr>
                        <a:t>Erreichbar über eigene Webseite</a:t>
                      </a:r>
                    </a:p>
                    <a:p>
                      <a:pPr marL="257175" indent="-257175" algn="l" defTabSz="457200" rtl="0" eaLnBrk="1" fontAlgn="base" hangingPunct="1">
                        <a:lnSpc>
                          <a:spcPct val="90000"/>
                        </a:lnSpc>
                        <a:spcBef>
                          <a:spcPct val="20000"/>
                        </a:spcBef>
                        <a:spcAft>
                          <a:spcPct val="0"/>
                        </a:spcAft>
                        <a:buClr>
                          <a:srgbClr val="C00000"/>
                        </a:buClr>
                        <a:buFont typeface="Wingdings" panose="05000000000000000000" pitchFamily="2" charset="2"/>
                        <a:buChar char="§"/>
                      </a:pPr>
                      <a:r>
                        <a:rPr lang="de-DE" sz="1200" b="0" kern="1200" baseline="0" dirty="0">
                          <a:solidFill>
                            <a:schemeClr val="tx1"/>
                          </a:solidFill>
                          <a:effectLst/>
                          <a:latin typeface="+mn-lt"/>
                          <a:ea typeface="MS PGothic" pitchFamily="34" charset="-128"/>
                          <a:cs typeface="Arial" panose="020B0604020202020204" pitchFamily="34" charset="0"/>
                        </a:rPr>
                        <a:t>Anmeldung mit nPA-Authentifizierung</a:t>
                      </a:r>
                    </a:p>
                    <a:p>
                      <a:pPr marL="257175" indent="-257175" algn="l" defTabSz="457200" rtl="0" eaLnBrk="1" fontAlgn="base" hangingPunct="1">
                        <a:lnSpc>
                          <a:spcPct val="90000"/>
                        </a:lnSpc>
                        <a:spcBef>
                          <a:spcPct val="20000"/>
                        </a:spcBef>
                        <a:spcAft>
                          <a:spcPct val="0"/>
                        </a:spcAft>
                        <a:buClr>
                          <a:srgbClr val="C00000"/>
                        </a:buClr>
                        <a:buFont typeface="Wingdings" panose="05000000000000000000" pitchFamily="2" charset="2"/>
                        <a:buChar char="§"/>
                      </a:pPr>
                      <a:r>
                        <a:rPr lang="de-DE" sz="1200" b="0" kern="1200" baseline="0" dirty="0">
                          <a:solidFill>
                            <a:schemeClr val="tx1"/>
                          </a:solidFill>
                          <a:effectLst/>
                          <a:latin typeface="+mn-lt"/>
                          <a:ea typeface="MS PGothic" pitchFamily="34" charset="-128"/>
                          <a:cs typeface="Arial" panose="020B0604020202020204" pitchFamily="34" charset="0"/>
                        </a:rPr>
                        <a:t>ID-Nummernabruf (IDA) über X-Basisdaten bei der RegMod.Behörde (BVA)</a:t>
                      </a:r>
                    </a:p>
                    <a:p>
                      <a:pPr marL="257175" indent="-257175" algn="l" defTabSz="457200" rtl="0" eaLnBrk="1" fontAlgn="base" hangingPunct="1">
                        <a:lnSpc>
                          <a:spcPct val="90000"/>
                        </a:lnSpc>
                        <a:spcBef>
                          <a:spcPct val="20000"/>
                        </a:spcBef>
                        <a:spcAft>
                          <a:spcPct val="0"/>
                        </a:spcAft>
                        <a:buClr>
                          <a:srgbClr val="C00000"/>
                        </a:buClr>
                        <a:buFont typeface="Wingdings" panose="05000000000000000000" pitchFamily="2" charset="2"/>
                        <a:buChar char="§"/>
                      </a:pPr>
                      <a:r>
                        <a:rPr lang="de-DE" sz="1200" b="0" kern="1200" baseline="0" dirty="0">
                          <a:solidFill>
                            <a:schemeClr val="tx1"/>
                          </a:solidFill>
                          <a:effectLst/>
                          <a:latin typeface="+mn-lt"/>
                          <a:ea typeface="MS PGothic" pitchFamily="34" charset="-128"/>
                          <a:cs typeface="Arial" panose="020B0604020202020204" pitchFamily="34" charset="0"/>
                        </a:rPr>
                        <a:t>Auf Wunsch eigene Registrierung zur Wiedererkennung von Nutzenden</a:t>
                      </a:r>
                    </a:p>
                    <a:p>
                      <a:pPr marL="0" indent="0" algn="l" defTabSz="457200" rtl="0" eaLnBrk="1" fontAlgn="base" hangingPunct="1">
                        <a:lnSpc>
                          <a:spcPct val="90000"/>
                        </a:lnSpc>
                        <a:spcBef>
                          <a:spcPct val="20000"/>
                        </a:spcBef>
                        <a:spcAft>
                          <a:spcPct val="0"/>
                        </a:spcAft>
                        <a:buClr>
                          <a:srgbClr val="C00000"/>
                        </a:buClr>
                        <a:buFont typeface="Wingdings" panose="05000000000000000000" pitchFamily="2" charset="2"/>
                        <a:buNone/>
                      </a:pPr>
                      <a:endParaRPr lang="de-DE" sz="1200" b="0" kern="1200" baseline="0" dirty="0">
                        <a:solidFill>
                          <a:schemeClr val="tx1"/>
                        </a:solidFill>
                        <a:effectLst/>
                        <a:latin typeface="+mn-lt"/>
                        <a:ea typeface="MS PGothic" pitchFamily="34" charset="-128"/>
                        <a:cs typeface="Arial" panose="020B0604020202020204" pitchFamily="34" charset="0"/>
                      </a:endParaRPr>
                    </a:p>
                    <a:p>
                      <a:pPr marL="257175" indent="-257175" algn="l" defTabSz="457200" rtl="0" eaLnBrk="1" fontAlgn="base" hangingPunct="1">
                        <a:lnSpc>
                          <a:spcPct val="90000"/>
                        </a:lnSpc>
                        <a:spcBef>
                          <a:spcPct val="20000"/>
                        </a:spcBef>
                        <a:spcAft>
                          <a:spcPct val="0"/>
                        </a:spcAft>
                        <a:buClr>
                          <a:srgbClr val="C00000"/>
                        </a:buClr>
                        <a:buFont typeface="Wingdings" panose="05000000000000000000" pitchFamily="2" charset="2"/>
                        <a:buChar char="§"/>
                      </a:pPr>
                      <a:r>
                        <a:rPr lang="de-DE" sz="1200" b="0" kern="1200" baseline="0" dirty="0">
                          <a:solidFill>
                            <a:schemeClr val="tx1"/>
                          </a:solidFill>
                          <a:effectLst/>
                          <a:latin typeface="+mn-lt"/>
                          <a:ea typeface="MS PGothic" pitchFamily="34" charset="-128"/>
                          <a:cs typeface="Arial" panose="020B0604020202020204" pitchFamily="34" charset="0"/>
                        </a:rPr>
                        <a:t>Dreistufiges Abfrageverfahren gemäß XDSC an die angeschlossenen Register:</a:t>
                      </a:r>
                    </a:p>
                    <a:p>
                      <a:pPr marL="800100" lvl="1" indent="-342900">
                        <a:buClrTx/>
                        <a:buFont typeface="+mj-lt"/>
                        <a:buAutoNum type="arabicPeriod"/>
                      </a:pPr>
                      <a:r>
                        <a:rPr lang="de-DE" sz="1200" b="0" kern="1200" dirty="0">
                          <a:solidFill>
                            <a:schemeClr val="tx1"/>
                          </a:solidFill>
                          <a:effectLst/>
                          <a:latin typeface="+mn-lt"/>
                          <a:ea typeface="+mn-ea"/>
                          <a:cs typeface="Arial" panose="020B0604020202020204" pitchFamily="34" charset="0"/>
                        </a:rPr>
                        <a:t>Abfrage des Status – ob es Daten und wenn ja, welche Daten es zu der angefragten </a:t>
                      </a:r>
                      <a:r>
                        <a:rPr lang="de-DE" sz="1200" b="0" kern="1200" dirty="0" err="1">
                          <a:solidFill>
                            <a:schemeClr val="tx1"/>
                          </a:solidFill>
                          <a:effectLst/>
                          <a:latin typeface="+mn-lt"/>
                          <a:ea typeface="+mn-ea"/>
                          <a:cs typeface="Arial" panose="020B0604020202020204" pitchFamily="34" charset="0"/>
                        </a:rPr>
                        <a:t>IDNr</a:t>
                      </a:r>
                      <a:r>
                        <a:rPr lang="de-DE" sz="1200" b="0" kern="1200" dirty="0">
                          <a:solidFill>
                            <a:schemeClr val="tx1"/>
                          </a:solidFill>
                          <a:effectLst/>
                          <a:latin typeface="+mn-lt"/>
                          <a:ea typeface="+mn-ea"/>
                          <a:cs typeface="Arial" panose="020B0604020202020204" pitchFamily="34" charset="0"/>
                        </a:rPr>
                        <a:t>. gibt</a:t>
                      </a:r>
                    </a:p>
                    <a:p>
                      <a:pPr marL="800100" lvl="1" indent="-342900">
                        <a:buClrTx/>
                        <a:buFont typeface="+mj-lt"/>
                        <a:buAutoNum type="arabicPeriod"/>
                      </a:pPr>
                      <a:r>
                        <a:rPr lang="de-DE" sz="1200" b="0" kern="1200" dirty="0">
                          <a:solidFill>
                            <a:schemeClr val="tx1"/>
                          </a:solidFill>
                          <a:effectLst/>
                          <a:latin typeface="+mn-lt"/>
                          <a:ea typeface="+mn-ea"/>
                          <a:cs typeface="Arial" panose="020B0604020202020204" pitchFamily="34" charset="0"/>
                        </a:rPr>
                        <a:t>Abruf der Protokolldaten – d.h. eine Liste mit den vorhandenen Protokolldatensätze</a:t>
                      </a:r>
                    </a:p>
                    <a:p>
                      <a:pPr marL="800100" lvl="1" indent="-342900">
                        <a:buClrTx/>
                        <a:buFont typeface="+mj-lt"/>
                        <a:buAutoNum type="arabicPeriod"/>
                      </a:pPr>
                      <a:r>
                        <a:rPr lang="de-DE" sz="1200" b="0" kern="1200" dirty="0">
                          <a:solidFill>
                            <a:schemeClr val="tx1"/>
                          </a:solidFill>
                          <a:effectLst/>
                          <a:latin typeface="+mn-lt"/>
                          <a:ea typeface="+mn-ea"/>
                          <a:cs typeface="Arial" panose="020B0604020202020204" pitchFamily="34" charset="0"/>
                        </a:rPr>
                        <a:t>Abruf der Inhaltsdaten – wo die eigentlichen Daten des Nutzenden angezeigt werden, in einer künftig möglichst nutzer:innenfreundlichen und barrierefreien Form.</a:t>
                      </a:r>
                    </a:p>
                    <a:p>
                      <a:pPr marL="457200" lvl="1" indent="0">
                        <a:buClr>
                          <a:srgbClr val="C00000"/>
                        </a:buClr>
                        <a:buFont typeface="+mj-lt"/>
                        <a:buNone/>
                      </a:pPr>
                      <a:endParaRPr lang="de-DE" sz="1200" b="0" kern="1200" baseline="0" dirty="0">
                        <a:solidFill>
                          <a:schemeClr val="tx1"/>
                        </a:solidFill>
                        <a:effectLst/>
                        <a:latin typeface="+mn-lt"/>
                        <a:ea typeface="MS PGothic" pitchFamily="34" charset="-128"/>
                        <a:cs typeface="Arial" panose="020B0604020202020204" pitchFamily="34" charset="0"/>
                      </a:endParaRPr>
                    </a:p>
                    <a:p>
                      <a:pPr marL="257175" indent="-257175" algn="l" defTabSz="457200" rtl="0" eaLnBrk="1" fontAlgn="base" hangingPunct="1">
                        <a:lnSpc>
                          <a:spcPct val="90000"/>
                        </a:lnSpc>
                        <a:spcBef>
                          <a:spcPct val="20000"/>
                        </a:spcBef>
                        <a:spcAft>
                          <a:spcPct val="0"/>
                        </a:spcAft>
                        <a:buClr>
                          <a:srgbClr val="C00000"/>
                        </a:buClr>
                        <a:buFont typeface="Wingdings" panose="05000000000000000000" pitchFamily="2" charset="2"/>
                        <a:buChar char="§"/>
                      </a:pPr>
                      <a:r>
                        <a:rPr lang="de-DE" sz="1200" b="0" kern="1200" baseline="0" dirty="0">
                          <a:solidFill>
                            <a:schemeClr val="tx1"/>
                          </a:solidFill>
                          <a:effectLst/>
                          <a:latin typeface="+mn-lt"/>
                          <a:ea typeface="MS PGothic" pitchFamily="34" charset="-128"/>
                          <a:cs typeface="Arial" panose="020B0604020202020204" pitchFamily="34" charset="0"/>
                        </a:rPr>
                        <a:t>Register melden auf Anfrage (initiiert durch den Nutzer:in): Nur was die Register und Identitätsabrufkomponente standardisiert liefern können, kann angezeigt werden.</a:t>
                      </a:r>
                    </a:p>
                    <a:p>
                      <a:pPr marL="0" indent="0" algn="l" defTabSz="457200" rtl="0" eaLnBrk="1" fontAlgn="base" hangingPunct="1">
                        <a:lnSpc>
                          <a:spcPct val="90000"/>
                        </a:lnSpc>
                        <a:spcBef>
                          <a:spcPct val="20000"/>
                        </a:spcBef>
                        <a:spcAft>
                          <a:spcPct val="0"/>
                        </a:spcAft>
                        <a:buClr>
                          <a:srgbClr val="C00000"/>
                        </a:buClr>
                        <a:buFont typeface="Wingdings" panose="05000000000000000000" pitchFamily="2" charset="2"/>
                        <a:buNone/>
                      </a:pPr>
                      <a:endParaRPr lang="de-DE" sz="1200" b="0" kern="1200" baseline="0" dirty="0">
                        <a:solidFill>
                          <a:schemeClr val="tx1"/>
                        </a:solidFill>
                        <a:effectLst/>
                        <a:latin typeface="+mn-lt"/>
                        <a:ea typeface="MS PGothic" pitchFamily="34" charset="-128"/>
                        <a:cs typeface="Arial" panose="020B0604020202020204" pitchFamily="34" charset="0"/>
                      </a:endParaRPr>
                    </a:p>
                    <a:p>
                      <a:pPr marL="257175" indent="-257175" algn="l" defTabSz="457200" rtl="0" eaLnBrk="1" fontAlgn="base" hangingPunct="1">
                        <a:lnSpc>
                          <a:spcPct val="90000"/>
                        </a:lnSpc>
                        <a:spcBef>
                          <a:spcPct val="20000"/>
                        </a:spcBef>
                        <a:spcAft>
                          <a:spcPct val="0"/>
                        </a:spcAft>
                        <a:buClr>
                          <a:srgbClr val="C00000"/>
                        </a:buClr>
                        <a:buFont typeface="Wingdings" panose="05000000000000000000" pitchFamily="2" charset="2"/>
                        <a:buChar char="§"/>
                      </a:pPr>
                      <a:r>
                        <a:rPr lang="de-DE" sz="1200" b="0" kern="1200" baseline="0" dirty="0">
                          <a:solidFill>
                            <a:schemeClr val="tx1"/>
                          </a:solidFill>
                          <a:effectLst/>
                          <a:latin typeface="+mn-lt"/>
                          <a:ea typeface="MS PGothic" pitchFamily="34" charset="-128"/>
                          <a:cs typeface="Arial" panose="020B0604020202020204" pitchFamily="34" charset="0"/>
                        </a:rPr>
                        <a:t>Echtzeit-Anzeige der angelieferten Daten und keine Speicherung im DSC (Quellen-Modell)</a:t>
                      </a:r>
                    </a:p>
                    <a:p>
                      <a:pPr marL="0" indent="0" algn="l" defTabSz="457200" rtl="0" eaLnBrk="1" fontAlgn="base" hangingPunct="1">
                        <a:lnSpc>
                          <a:spcPct val="90000"/>
                        </a:lnSpc>
                        <a:spcBef>
                          <a:spcPct val="20000"/>
                        </a:spcBef>
                        <a:spcAft>
                          <a:spcPct val="0"/>
                        </a:spcAft>
                        <a:buClr>
                          <a:srgbClr val="C00000"/>
                        </a:buClr>
                        <a:buFont typeface="Wingdings" panose="05000000000000000000" pitchFamily="2" charset="2"/>
                        <a:buNone/>
                      </a:pPr>
                      <a:endParaRPr lang="de-DE" sz="1200" b="0" kern="1200" baseline="0" dirty="0">
                        <a:solidFill>
                          <a:schemeClr val="tx1"/>
                        </a:solidFill>
                        <a:effectLst/>
                        <a:latin typeface="+mn-lt"/>
                        <a:ea typeface="MS PGothic" pitchFamily="34" charset="-128"/>
                        <a:cs typeface="Arial" panose="020B0604020202020204" pitchFamily="34" charset="0"/>
                      </a:endParaRPr>
                    </a:p>
                    <a:p>
                      <a:pPr marL="257175" marR="0" lvl="0" indent="-257175" algn="l" defTabSz="457200" rtl="0" eaLnBrk="1" fontAlgn="base" latinLnBrk="0" hangingPunct="1">
                        <a:lnSpc>
                          <a:spcPct val="90000"/>
                        </a:lnSpc>
                        <a:spcBef>
                          <a:spcPct val="20000"/>
                        </a:spcBef>
                        <a:spcAft>
                          <a:spcPct val="0"/>
                        </a:spcAft>
                        <a:buClr>
                          <a:srgbClr val="C00000"/>
                        </a:buClr>
                        <a:buSzTx/>
                        <a:buFont typeface="Wingdings" panose="05000000000000000000" pitchFamily="2" charset="2"/>
                        <a:buChar char="§"/>
                        <a:tabLst/>
                        <a:defRPr/>
                      </a:pPr>
                      <a:r>
                        <a:rPr lang="de-DE" sz="1200" b="0" kern="1200" baseline="0" dirty="0">
                          <a:solidFill>
                            <a:schemeClr val="tx1"/>
                          </a:solidFill>
                          <a:effectLst/>
                          <a:latin typeface="+mn-lt"/>
                          <a:ea typeface="MS PGothic" pitchFamily="34" charset="-128"/>
                          <a:cs typeface="Arial" panose="020B0604020202020204" pitchFamily="34" charset="0"/>
                        </a:rPr>
                        <a:t>Übermittelnde Stelle (Register) bleibt für die gelieferten Daten verantwortlich</a:t>
                      </a:r>
                      <a:r>
                        <a:rPr lang="de-DE" sz="1200" b="0" kern="1200" baseline="0" dirty="0">
                          <a:solidFill>
                            <a:schemeClr val="tx1"/>
                          </a:solidFill>
                          <a:effectLst/>
                          <a:latin typeface="Arial" panose="020B0604020202020204" pitchFamily="34" charset="0"/>
                          <a:ea typeface="MS PGothic" pitchFamily="34" charset="-128"/>
                          <a:cs typeface="Arial" panose="020B0604020202020204" pitchFamily="34" charset="0"/>
                        </a:rPr>
                        <a:t> </a:t>
                      </a:r>
                    </a:p>
                  </a:txBody>
                  <a:tcPr marL="68580" marR="68580" marT="34290" marB="34290">
                    <a:noFill/>
                  </a:tcPr>
                </a:tc>
                <a:extLst>
                  <a:ext uri="{0D108BD9-81ED-4DB2-BD59-A6C34878D82A}">
                    <a16:rowId xmlns:a16="http://schemas.microsoft.com/office/drawing/2014/main" val="2639824438"/>
                  </a:ext>
                </a:extLst>
              </a:tr>
              <a:tr h="328528">
                <a:tc>
                  <a:txBody>
                    <a:bodyPr/>
                    <a:lstStyle/>
                    <a:p>
                      <a:pPr marL="257175" marR="0" lvl="0" indent="-257175" algn="l" defTabSz="457200" rtl="0" eaLnBrk="1" fontAlgn="base" latinLnBrk="0" hangingPunct="1">
                        <a:lnSpc>
                          <a:spcPct val="90000"/>
                        </a:lnSpc>
                        <a:spcBef>
                          <a:spcPct val="20000"/>
                        </a:spcBef>
                        <a:spcAft>
                          <a:spcPct val="0"/>
                        </a:spcAft>
                        <a:buClr>
                          <a:srgbClr val="C00000"/>
                        </a:buClr>
                        <a:buSzTx/>
                        <a:buFont typeface="Wingdings" panose="05000000000000000000" pitchFamily="2" charset="2"/>
                        <a:buChar char="§"/>
                        <a:tabLst/>
                        <a:defRPr/>
                      </a:pPr>
                      <a:endParaRPr lang="de-DE" sz="1200" b="0" kern="1200" baseline="0" dirty="0">
                        <a:solidFill>
                          <a:schemeClr val="tx1"/>
                        </a:solidFill>
                        <a:effectLst/>
                        <a:latin typeface="Arial" panose="020B0604020202020204" pitchFamily="34" charset="0"/>
                        <a:ea typeface="MS PGothic" pitchFamily="34" charset="-128"/>
                        <a:cs typeface="Arial" panose="020B0604020202020204" pitchFamily="34" charset="0"/>
                      </a:endParaRPr>
                    </a:p>
                  </a:txBody>
                  <a:tcPr marL="68580" marR="68580" marT="34290" marB="34290">
                    <a:noFill/>
                  </a:tcPr>
                </a:tc>
                <a:extLst>
                  <a:ext uri="{0D108BD9-81ED-4DB2-BD59-A6C34878D82A}">
                    <a16:rowId xmlns:a16="http://schemas.microsoft.com/office/drawing/2014/main" val="1720221265"/>
                  </a:ext>
                </a:extLst>
              </a:tr>
            </a:tbl>
          </a:graphicData>
        </a:graphic>
      </p:graphicFrame>
    </p:spTree>
    <p:extLst>
      <p:ext uri="{BB962C8B-B14F-4D97-AF65-F5344CB8AC3E}">
        <p14:creationId xmlns:p14="http://schemas.microsoft.com/office/powerpoint/2010/main" val="1774205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9">
            <a:extLst>
              <a:ext uri="{FF2B5EF4-FFF2-40B4-BE49-F238E27FC236}">
                <a16:creationId xmlns:a16="http://schemas.microsoft.com/office/drawing/2014/main" id="{5008DC2F-A607-44C4-B5FF-F858231F1CA9}"/>
              </a:ext>
            </a:extLst>
          </p:cNvPr>
          <p:cNvGraphicFramePr>
            <a:graphicFrameLocks noGrp="1"/>
          </p:cNvGraphicFramePr>
          <p:nvPr>
            <p:extLst>
              <p:ext uri="{D42A27DB-BD31-4B8C-83A1-F6EECF244321}">
                <p14:modId xmlns:p14="http://schemas.microsoft.com/office/powerpoint/2010/main" val="369685960"/>
              </p:ext>
            </p:extLst>
          </p:nvPr>
        </p:nvGraphicFramePr>
        <p:xfrm>
          <a:off x="205841" y="1065932"/>
          <a:ext cx="7540861" cy="3345251"/>
        </p:xfrm>
        <a:graphic>
          <a:graphicData uri="http://schemas.openxmlformats.org/drawingml/2006/table">
            <a:tbl>
              <a:tblPr firstRow="1" bandRow="1">
                <a:tableStyleId>{21E4AEA4-8DFA-4A89-87EB-49C32662AFE0}</a:tableStyleId>
              </a:tblPr>
              <a:tblGrid>
                <a:gridCol w="7540861">
                  <a:extLst>
                    <a:ext uri="{9D8B030D-6E8A-4147-A177-3AD203B41FA5}">
                      <a16:colId xmlns:a16="http://schemas.microsoft.com/office/drawing/2014/main" val="2638780825"/>
                    </a:ext>
                  </a:extLst>
                </a:gridCol>
              </a:tblGrid>
              <a:tr h="3016723">
                <a:tc>
                  <a:txBody>
                    <a:bodyPr/>
                    <a:lstStyle/>
                    <a:p>
                      <a:pPr marL="257175" indent="-257175" algn="l" defTabSz="457200" rtl="0" eaLnBrk="1" fontAlgn="base" hangingPunct="1">
                        <a:lnSpc>
                          <a:spcPct val="90000"/>
                        </a:lnSpc>
                        <a:spcBef>
                          <a:spcPct val="20000"/>
                        </a:spcBef>
                        <a:spcAft>
                          <a:spcPct val="0"/>
                        </a:spcAft>
                        <a:buClr>
                          <a:srgbClr val="C00000"/>
                        </a:buClr>
                        <a:buFont typeface="Wingdings" panose="05000000000000000000" pitchFamily="2" charset="2"/>
                        <a:buChar char="§"/>
                      </a:pPr>
                      <a:endParaRPr lang="de-DE" sz="1200" b="0" kern="1200" baseline="0" dirty="0">
                        <a:solidFill>
                          <a:schemeClr val="tx1"/>
                        </a:solidFill>
                        <a:effectLst/>
                        <a:latin typeface="Arial" panose="020B0604020202020204" pitchFamily="34" charset="0"/>
                        <a:ea typeface="MS PGothic" pitchFamily="34" charset="-128"/>
                        <a:cs typeface="Arial" panose="020B0604020202020204" pitchFamily="34" charset="0"/>
                      </a:endParaRPr>
                    </a:p>
                  </a:txBody>
                  <a:tcPr marL="68580" marR="68580" marT="34290" marB="34290">
                    <a:noFill/>
                  </a:tcPr>
                </a:tc>
                <a:extLst>
                  <a:ext uri="{0D108BD9-81ED-4DB2-BD59-A6C34878D82A}">
                    <a16:rowId xmlns:a16="http://schemas.microsoft.com/office/drawing/2014/main" val="2639824438"/>
                  </a:ext>
                </a:extLst>
              </a:tr>
              <a:tr h="328528">
                <a:tc>
                  <a:txBody>
                    <a:bodyPr/>
                    <a:lstStyle/>
                    <a:p>
                      <a:pPr marL="257175" marR="0" lvl="0" indent="-257175" algn="l" defTabSz="457200" rtl="0" eaLnBrk="1" fontAlgn="base" latinLnBrk="0" hangingPunct="1">
                        <a:lnSpc>
                          <a:spcPct val="90000"/>
                        </a:lnSpc>
                        <a:spcBef>
                          <a:spcPct val="20000"/>
                        </a:spcBef>
                        <a:spcAft>
                          <a:spcPct val="0"/>
                        </a:spcAft>
                        <a:buClr>
                          <a:srgbClr val="C00000"/>
                        </a:buClr>
                        <a:buSzTx/>
                        <a:buFont typeface="Wingdings" panose="05000000000000000000" pitchFamily="2" charset="2"/>
                        <a:buChar char="§"/>
                        <a:tabLst/>
                        <a:defRPr/>
                      </a:pPr>
                      <a:endParaRPr lang="de-DE" sz="1200" b="0" kern="1200" baseline="0" dirty="0">
                        <a:solidFill>
                          <a:schemeClr val="tx1"/>
                        </a:solidFill>
                        <a:effectLst/>
                        <a:latin typeface="Arial" panose="020B0604020202020204" pitchFamily="34" charset="0"/>
                        <a:ea typeface="MS PGothic" pitchFamily="34" charset="-128"/>
                        <a:cs typeface="Arial" panose="020B0604020202020204" pitchFamily="34" charset="0"/>
                      </a:endParaRPr>
                    </a:p>
                  </a:txBody>
                  <a:tcPr marL="68580" marR="68580" marT="34290" marB="34290">
                    <a:noFill/>
                  </a:tcPr>
                </a:tc>
                <a:extLst>
                  <a:ext uri="{0D108BD9-81ED-4DB2-BD59-A6C34878D82A}">
                    <a16:rowId xmlns:a16="http://schemas.microsoft.com/office/drawing/2014/main" val="1720221265"/>
                  </a:ext>
                </a:extLst>
              </a:tr>
            </a:tbl>
          </a:graphicData>
        </a:graphic>
      </p:graphicFrame>
      <p:sp>
        <p:nvSpPr>
          <p:cNvPr id="9" name="Text Placeholder 1">
            <a:extLst>
              <a:ext uri="{FF2B5EF4-FFF2-40B4-BE49-F238E27FC236}">
                <a16:creationId xmlns:a16="http://schemas.microsoft.com/office/drawing/2014/main" id="{5E2CCF0C-C8A1-46A6-B87D-57867D7508BD}"/>
              </a:ext>
            </a:extLst>
          </p:cNvPr>
          <p:cNvSpPr txBox="1">
            <a:spLocks/>
          </p:cNvSpPr>
          <p:nvPr/>
        </p:nvSpPr>
        <p:spPr>
          <a:xfrm>
            <a:off x="429860" y="352202"/>
            <a:ext cx="6768336" cy="360785"/>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de-DE" sz="2000" dirty="0">
                <a:solidFill>
                  <a:srgbClr val="D60000"/>
                </a:solidFill>
              </a:rPr>
              <a:t>1. Ausgangslage: </a:t>
            </a:r>
            <a:r>
              <a:rPr lang="de-DE" sz="2000" b="1" dirty="0">
                <a:solidFill>
                  <a:srgbClr val="D60000"/>
                </a:solidFill>
              </a:rPr>
              <a:t>Die DSC Nutzendenreise </a:t>
            </a:r>
          </a:p>
        </p:txBody>
      </p:sp>
      <p:pic>
        <p:nvPicPr>
          <p:cNvPr id="10" name="Picture 9">
            <a:extLst>
              <a:ext uri="{FF2B5EF4-FFF2-40B4-BE49-F238E27FC236}">
                <a16:creationId xmlns:a16="http://schemas.microsoft.com/office/drawing/2014/main" id="{F9FB3165-97AB-4AF5-8D12-AC934D455C51}"/>
              </a:ext>
            </a:extLst>
          </p:cNvPr>
          <p:cNvPicPr>
            <a:picLocks noChangeAspect="1"/>
          </p:cNvPicPr>
          <p:nvPr/>
        </p:nvPicPr>
        <p:blipFill>
          <a:blip r:embed="rId3"/>
          <a:stretch>
            <a:fillRect/>
          </a:stretch>
        </p:blipFill>
        <p:spPr>
          <a:xfrm>
            <a:off x="257174" y="1131162"/>
            <a:ext cx="8893175" cy="3228088"/>
          </a:xfrm>
          <a:prstGeom prst="rect">
            <a:avLst/>
          </a:prstGeom>
        </p:spPr>
      </p:pic>
    </p:spTree>
    <p:extLst>
      <p:ext uri="{BB962C8B-B14F-4D97-AF65-F5344CB8AC3E}">
        <p14:creationId xmlns:p14="http://schemas.microsoft.com/office/powerpoint/2010/main" val="58262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E2EFA4-A756-43B3-BFE6-58DDF7CBB1A9}"/>
              </a:ext>
            </a:extLst>
          </p:cNvPr>
          <p:cNvSpPr>
            <a:spLocks noGrp="1"/>
          </p:cNvSpPr>
          <p:nvPr>
            <p:ph type="body" sz="quarter" idx="13"/>
          </p:nvPr>
        </p:nvSpPr>
        <p:spPr>
          <a:xfrm>
            <a:off x="443031" y="983382"/>
            <a:ext cx="6886481" cy="1963266"/>
          </a:xfrm>
        </p:spPr>
        <p:txBody>
          <a:bodyPr>
            <a:normAutofit fontScale="92500" lnSpcReduction="20000"/>
          </a:bodyPr>
          <a:lstStyle/>
          <a:p>
            <a:pPr marL="228600" indent="-228600">
              <a:lnSpc>
                <a:spcPct val="170000"/>
              </a:lnSpc>
              <a:buClrTx/>
              <a:buFont typeface="+mj-lt"/>
              <a:buAutoNum type="arabicPeriod"/>
            </a:pPr>
            <a:r>
              <a:rPr lang="de-DE" sz="1300" dirty="0">
                <a:latin typeface="+mn-lt"/>
              </a:rPr>
              <a:t>Ausgangslage</a:t>
            </a:r>
            <a:r>
              <a:rPr lang="de-DE" sz="1300" dirty="0"/>
              <a:t>	</a:t>
            </a:r>
          </a:p>
          <a:p>
            <a:pPr marL="228600" indent="-228600">
              <a:lnSpc>
                <a:spcPct val="170000"/>
              </a:lnSpc>
              <a:buClrTx/>
              <a:buFont typeface="+mj-lt"/>
              <a:buAutoNum type="arabicPeriod"/>
            </a:pPr>
            <a:r>
              <a:rPr lang="de-DE" sz="1300" b="1" dirty="0">
                <a:latin typeface="+mn-lt"/>
              </a:rPr>
              <a:t>Ziele des Betreibermodells</a:t>
            </a:r>
          </a:p>
          <a:p>
            <a:pPr marL="228600" indent="-228600">
              <a:lnSpc>
                <a:spcPct val="170000"/>
              </a:lnSpc>
              <a:buClrTx/>
              <a:buFont typeface="+mj-lt"/>
              <a:buAutoNum type="arabicPeriod"/>
            </a:pPr>
            <a:r>
              <a:rPr lang="de-DE" sz="1300" dirty="0">
                <a:latin typeface="+mn-lt"/>
              </a:rPr>
              <a:t>Grundlagen - Begriffsabgrenzung und Scope</a:t>
            </a:r>
          </a:p>
          <a:p>
            <a:pPr marL="228600" indent="-228600">
              <a:lnSpc>
                <a:spcPct val="170000"/>
              </a:lnSpc>
              <a:buClrTx/>
              <a:buFont typeface="+mj-lt"/>
              <a:buAutoNum type="arabicPeriod"/>
            </a:pPr>
            <a:r>
              <a:rPr lang="de-DE" sz="1300" dirty="0">
                <a:latin typeface="+mn-lt"/>
              </a:rPr>
              <a:t>Stakeholder, Gremien und Rollen</a:t>
            </a:r>
          </a:p>
          <a:p>
            <a:pPr marL="228600" indent="-228600">
              <a:lnSpc>
                <a:spcPct val="170000"/>
              </a:lnSpc>
              <a:buClrTx/>
              <a:buFont typeface="+mj-lt"/>
              <a:buAutoNum type="arabicPeriod"/>
            </a:pPr>
            <a:r>
              <a:rPr lang="de-DE" sz="1300" dirty="0">
                <a:latin typeface="+mn-lt"/>
              </a:rPr>
              <a:t>Aufgabenfelder in der Bereitstellung (Rollout, Regelbetrieb, Incident, Change)</a:t>
            </a:r>
          </a:p>
          <a:p>
            <a:pPr marL="228600" indent="-228600">
              <a:lnSpc>
                <a:spcPct val="170000"/>
              </a:lnSpc>
              <a:buClrTx/>
              <a:buFont typeface="+mj-lt"/>
              <a:buAutoNum type="arabicPeriod"/>
            </a:pPr>
            <a:r>
              <a:rPr lang="de-DE" sz="1300" dirty="0">
                <a:latin typeface="+mn-lt"/>
              </a:rPr>
              <a:t>DSC-Kostenmodell 	</a:t>
            </a:r>
          </a:p>
          <a:p>
            <a:pPr marL="214313" indent="-214313">
              <a:buFont typeface="Arial" panose="020B0604020202020204" pitchFamily="34" charset="0"/>
              <a:buChar char="•"/>
            </a:pPr>
            <a:endParaRPr lang="de-DE" sz="1200" dirty="0"/>
          </a:p>
          <a:p>
            <a:endParaRPr lang="de-DE" sz="1200" dirty="0"/>
          </a:p>
        </p:txBody>
      </p:sp>
      <p:sp>
        <p:nvSpPr>
          <p:cNvPr id="6" name="Text Placeholder 1">
            <a:extLst>
              <a:ext uri="{FF2B5EF4-FFF2-40B4-BE49-F238E27FC236}">
                <a16:creationId xmlns:a16="http://schemas.microsoft.com/office/drawing/2014/main" id="{C8014CE9-A68E-4AD7-BA69-6EBA29258FAC}"/>
              </a:ext>
            </a:extLst>
          </p:cNvPr>
          <p:cNvSpPr txBox="1">
            <a:spLocks/>
          </p:cNvSpPr>
          <p:nvPr/>
        </p:nvSpPr>
        <p:spPr>
          <a:xfrm>
            <a:off x="432427" y="350532"/>
            <a:ext cx="8074613" cy="865585"/>
          </a:xfrm>
          <a:prstGeom prst="rect">
            <a:avLst/>
          </a:prstGeom>
        </p:spPr>
        <p:txBody>
          <a:bodyPr/>
          <a:lstStyle>
            <a:lvl1pPr marL="0" indent="0" algn="l" defTabSz="457200" rtl="0" eaLnBrk="1" fontAlgn="base" hangingPunct="1">
              <a:lnSpc>
                <a:spcPct val="100000"/>
              </a:lnSpc>
              <a:spcBef>
                <a:spcPct val="20000"/>
              </a:spcBef>
              <a:spcAft>
                <a:spcPct val="0"/>
              </a:spcAft>
              <a:buFont typeface="Arial" charset="0"/>
              <a:buNone/>
              <a:defRPr lang="de-DE" sz="2250" kern="1200" baseline="0" smtClean="0">
                <a:solidFill>
                  <a:schemeClr val="tx1"/>
                </a:solidFill>
                <a:effectLst/>
                <a:latin typeface="Arial" panose="020B0604020202020204" pitchFamily="34" charset="0"/>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hangingPunct="0"/>
            <a:r>
              <a:rPr lang="de-DE" sz="2000" b="1" dirty="0">
                <a:solidFill>
                  <a:srgbClr val="D60000"/>
                </a:solidFill>
                <a:latin typeface="+mn-lt"/>
              </a:rPr>
              <a:t>Inhalt</a:t>
            </a:r>
          </a:p>
        </p:txBody>
      </p:sp>
    </p:spTree>
    <p:extLst>
      <p:ext uri="{BB962C8B-B14F-4D97-AF65-F5344CB8AC3E}">
        <p14:creationId xmlns:p14="http://schemas.microsoft.com/office/powerpoint/2010/main" val="940962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81691937-5BEC-4F58-85AB-C40F64CF3F4D}"/>
              </a:ext>
            </a:extLst>
          </p:cNvPr>
          <p:cNvSpPr>
            <a:spLocks noGrp="1"/>
          </p:cNvSpPr>
          <p:nvPr>
            <p:ph type="body" sz="quarter" idx="12"/>
          </p:nvPr>
        </p:nvSpPr>
        <p:spPr>
          <a:xfrm>
            <a:off x="436210" y="352202"/>
            <a:ext cx="6768336" cy="865585"/>
          </a:xfrm>
        </p:spPr>
        <p:txBody>
          <a:bodyPr/>
          <a:lstStyle/>
          <a:p>
            <a:r>
              <a:rPr lang="de-DE" sz="2000" b="1" dirty="0">
                <a:solidFill>
                  <a:srgbClr val="D60000"/>
                </a:solidFill>
                <a:latin typeface="+mn-lt"/>
              </a:rPr>
              <a:t>2. Ziele des Betreibermodells</a:t>
            </a:r>
          </a:p>
          <a:p>
            <a:endParaRPr lang="de-DE" sz="2000" dirty="0"/>
          </a:p>
        </p:txBody>
      </p:sp>
      <p:sp>
        <p:nvSpPr>
          <p:cNvPr id="9" name="Text Placeholder 2">
            <a:extLst>
              <a:ext uri="{FF2B5EF4-FFF2-40B4-BE49-F238E27FC236}">
                <a16:creationId xmlns:a16="http://schemas.microsoft.com/office/drawing/2014/main" id="{6053BB3E-AC5B-4B04-A5FB-BA5A704F6C8D}"/>
              </a:ext>
            </a:extLst>
          </p:cNvPr>
          <p:cNvSpPr>
            <a:spLocks noGrp="1"/>
          </p:cNvSpPr>
          <p:nvPr>
            <p:ph type="body" sz="quarter" idx="13"/>
          </p:nvPr>
        </p:nvSpPr>
        <p:spPr>
          <a:xfrm>
            <a:off x="441420" y="1035486"/>
            <a:ext cx="7659033" cy="3762418"/>
          </a:xfrm>
        </p:spPr>
        <p:txBody>
          <a:bodyPr>
            <a:normAutofit/>
          </a:bodyPr>
          <a:lstStyle/>
          <a:p>
            <a:pPr marL="0" indent="0">
              <a:buNone/>
            </a:pPr>
            <a:r>
              <a:rPr lang="de-DE" sz="1200" dirty="0">
                <a:latin typeface="+mn-lt"/>
              </a:rPr>
              <a:t>Das Konzept verfolgt die folgenden Ziele:</a:t>
            </a:r>
          </a:p>
          <a:p>
            <a:pPr marL="0" indent="0">
              <a:buNone/>
            </a:pPr>
            <a:r>
              <a:rPr lang="de-DE" sz="1200" dirty="0">
                <a:latin typeface="+mn-lt"/>
              </a:rPr>
              <a:t> </a:t>
            </a:r>
          </a:p>
          <a:p>
            <a:pPr>
              <a:buClr>
                <a:srgbClr val="CC0A20"/>
              </a:buClr>
              <a:buFont typeface="Wingdings" panose="05000000000000000000" pitchFamily="2" charset="2"/>
              <a:buChar char="§"/>
            </a:pPr>
            <a:r>
              <a:rPr lang="de-DE" sz="1200" b="1" dirty="0">
                <a:latin typeface="+mn-lt"/>
              </a:rPr>
              <a:t>Vertrauen</a:t>
            </a:r>
            <a:r>
              <a:rPr lang="de-DE" sz="1200" dirty="0">
                <a:latin typeface="+mn-lt"/>
              </a:rPr>
              <a:t>: Die Rollen und Zuständigkeiten der Beteiligten sind klar definiert und abgegrenzt. </a:t>
            </a:r>
          </a:p>
          <a:p>
            <a:pPr lvl="0">
              <a:buClr>
                <a:srgbClr val="C00000"/>
              </a:buClr>
              <a:buFont typeface="Wingdings" panose="05000000000000000000" pitchFamily="2" charset="2"/>
              <a:buChar char="§"/>
            </a:pPr>
            <a:endParaRPr lang="de-DE" sz="1200" dirty="0">
              <a:latin typeface="+mn-lt"/>
            </a:endParaRPr>
          </a:p>
          <a:p>
            <a:pPr lvl="0">
              <a:buClr>
                <a:srgbClr val="C00000"/>
              </a:buClr>
              <a:buFont typeface="Wingdings" panose="05000000000000000000" pitchFamily="2" charset="2"/>
              <a:buChar char="§"/>
            </a:pPr>
            <a:r>
              <a:rPr lang="de-DE" sz="1200" b="1" dirty="0">
                <a:latin typeface="+mn-lt"/>
              </a:rPr>
              <a:t>Sichtbarkeit und Nachvollziehbarkeit</a:t>
            </a:r>
            <a:r>
              <a:rPr lang="de-DE" sz="1200" dirty="0">
                <a:latin typeface="+mn-lt"/>
              </a:rPr>
              <a:t>: Diese Aspekte schaffen für beteiligte und betroffene Stakeholder:innen die erforderliche Transparenz. Die Handlungssicherheit für die Verantwortlichen ist gewährleistet.</a:t>
            </a:r>
          </a:p>
          <a:p>
            <a:pPr lvl="0">
              <a:buClr>
                <a:srgbClr val="C00000"/>
              </a:buClr>
              <a:buFont typeface="Wingdings" panose="05000000000000000000" pitchFamily="2" charset="2"/>
              <a:buChar char="§"/>
            </a:pPr>
            <a:endParaRPr lang="de-DE" sz="1200" dirty="0">
              <a:latin typeface="+mn-lt"/>
            </a:endParaRPr>
          </a:p>
          <a:p>
            <a:pPr lvl="0">
              <a:buClr>
                <a:srgbClr val="C00000"/>
              </a:buClr>
              <a:buFont typeface="Wingdings" panose="05000000000000000000" pitchFamily="2" charset="2"/>
              <a:buChar char="§"/>
            </a:pPr>
            <a:r>
              <a:rPr lang="de-DE" sz="1200" b="1" dirty="0">
                <a:latin typeface="+mn-lt"/>
              </a:rPr>
              <a:t>Verlässlichkeit</a:t>
            </a:r>
            <a:r>
              <a:rPr lang="de-DE" sz="1200" dirty="0">
                <a:latin typeface="+mn-lt"/>
              </a:rPr>
              <a:t>: Die Bereitstellung des DSC lässt sich in zuverlässiger Weise durchführen.</a:t>
            </a:r>
          </a:p>
          <a:p>
            <a:pPr lvl="0">
              <a:buClr>
                <a:srgbClr val="C00000"/>
              </a:buClr>
              <a:buFont typeface="Wingdings" panose="05000000000000000000" pitchFamily="2" charset="2"/>
              <a:buChar char="§"/>
            </a:pPr>
            <a:endParaRPr lang="de-DE" sz="1200" dirty="0">
              <a:latin typeface="+mn-lt"/>
            </a:endParaRPr>
          </a:p>
          <a:p>
            <a:pPr lvl="0">
              <a:buClr>
                <a:srgbClr val="C00000"/>
              </a:buClr>
              <a:buFont typeface="Wingdings" panose="05000000000000000000" pitchFamily="2" charset="2"/>
              <a:buChar char="§"/>
            </a:pPr>
            <a:r>
              <a:rPr lang="de-DE" sz="1200" b="1" dirty="0">
                <a:latin typeface="+mn-lt"/>
              </a:rPr>
              <a:t>Investitionsschutz</a:t>
            </a:r>
            <a:r>
              <a:rPr lang="de-DE" sz="1200" dirty="0">
                <a:latin typeface="+mn-lt"/>
              </a:rPr>
              <a:t>: Für betroffene Organisationen ist Investitionsschutz gewährleistet (z.B. für Fachbehörden und </a:t>
            </a:r>
            <a:r>
              <a:rPr lang="de-DE" sz="1200" dirty="0" err="1">
                <a:latin typeface="+mn-lt"/>
              </a:rPr>
              <a:t>Hersteller:innen</a:t>
            </a:r>
            <a:r>
              <a:rPr lang="de-DE" sz="1200" dirty="0">
                <a:latin typeface="+mn-lt"/>
              </a:rPr>
              <a:t> von IT-Verfahren, die mit Umsetzung und Betrieb konformer Schnittstellen zum DSC befasst sind).</a:t>
            </a:r>
          </a:p>
          <a:p>
            <a:pPr lvl="0">
              <a:buClr>
                <a:srgbClr val="C00000"/>
              </a:buClr>
              <a:buFont typeface="Wingdings" panose="05000000000000000000" pitchFamily="2" charset="2"/>
              <a:buChar char="§"/>
            </a:pPr>
            <a:endParaRPr lang="de-DE" sz="1200" dirty="0">
              <a:latin typeface="+mn-lt"/>
            </a:endParaRPr>
          </a:p>
          <a:p>
            <a:pPr lvl="0">
              <a:buClr>
                <a:srgbClr val="C00000"/>
              </a:buClr>
              <a:buFont typeface="Wingdings" panose="05000000000000000000" pitchFamily="2" charset="2"/>
              <a:buChar char="§"/>
            </a:pPr>
            <a:r>
              <a:rPr lang="de-DE" sz="1200" b="1" dirty="0">
                <a:latin typeface="+mn-lt"/>
              </a:rPr>
              <a:t>Kostentransparenz</a:t>
            </a:r>
            <a:r>
              <a:rPr lang="de-DE" sz="1200" dirty="0">
                <a:latin typeface="+mn-lt"/>
              </a:rPr>
              <a:t>: Das Konzept bietet die Grundlage für die Budgetierung der DSC-Betreiberorganisation.</a:t>
            </a:r>
          </a:p>
        </p:txBody>
      </p:sp>
    </p:spTree>
    <p:extLst>
      <p:ext uri="{BB962C8B-B14F-4D97-AF65-F5344CB8AC3E}">
        <p14:creationId xmlns:p14="http://schemas.microsoft.com/office/powerpoint/2010/main" val="13952055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656&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vorlage Neues CD FHB_finanzen_mit_Master 16-9.pptx" id="{42A5754E-3D6B-4228-86DC-5790CDE7BB43}" vid="{517723D9-B8C4-4357-91DB-BE21CE0F5A91}"/>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3412</Words>
  <Application>Microsoft Office PowerPoint</Application>
  <PresentationFormat>Bildschirmpräsentation (16:9)</PresentationFormat>
  <Paragraphs>435</Paragraphs>
  <Slides>36</Slides>
  <Notes>7</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36</vt:i4>
      </vt:variant>
    </vt:vector>
  </HeadingPairs>
  <TitlesOfParts>
    <vt:vector size="41" baseType="lpstr">
      <vt:lpstr>Arial</vt:lpstr>
      <vt:lpstr>Calibri</vt:lpstr>
      <vt:lpstr>Wingdings</vt:lpstr>
      <vt:lpstr>Office-Design</vt:lpstr>
      <vt:lpstr>think-cell Slide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2023-02-14T13:55:53Z</dcterms:created>
  <dcterms:modified xsi:type="dcterms:W3CDTF">2023-02-14T13:55:58Z</dcterms:modified>
</cp:coreProperties>
</file>